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6" r:id="rId2"/>
    <p:sldId id="263" r:id="rId3"/>
    <p:sldId id="268" r:id="rId4"/>
    <p:sldId id="265" r:id="rId5"/>
    <p:sldId id="266" r:id="rId6"/>
    <p:sldId id="269" r:id="rId7"/>
    <p:sldId id="267" r:id="rId8"/>
    <p:sldId id="270" r:id="rId9"/>
    <p:sldId id="273" r:id="rId10"/>
    <p:sldId id="274" r:id="rId11"/>
    <p:sldId id="275" r:id="rId12"/>
    <p:sldId id="276" r:id="rId13"/>
    <p:sldId id="291" r:id="rId14"/>
    <p:sldId id="292" r:id="rId15"/>
    <p:sldId id="295" r:id="rId16"/>
    <p:sldId id="293" r:id="rId17"/>
    <p:sldId id="294" r:id="rId18"/>
    <p:sldId id="298" r:id="rId19"/>
    <p:sldId id="299" r:id="rId20"/>
    <p:sldId id="302" r:id="rId21"/>
    <p:sldId id="304" r:id="rId22"/>
    <p:sldId id="303" r:id="rId23"/>
    <p:sldId id="305" r:id="rId24"/>
    <p:sldId id="300" r:id="rId25"/>
    <p:sldId id="301" r:id="rId26"/>
    <p:sldId id="296" r:id="rId27"/>
    <p:sldId id="297" r:id="rId28"/>
    <p:sldId id="306" r:id="rId29"/>
    <p:sldId id="307" r:id="rId30"/>
    <p:sldId id="308" r:id="rId31"/>
    <p:sldId id="309" r:id="rId32"/>
    <p:sldId id="311" r:id="rId33"/>
    <p:sldId id="310" r:id="rId34"/>
    <p:sldId id="312" r:id="rId35"/>
    <p:sldId id="313" r:id="rId36"/>
    <p:sldId id="314" r:id="rId37"/>
    <p:sldId id="315" r:id="rId38"/>
    <p:sldId id="317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34B4C8"/>
    <a:srgbClr val="FFFFFF"/>
    <a:srgbClr val="037DD0"/>
    <a:srgbClr val="0067A0"/>
    <a:srgbClr val="1399D6"/>
    <a:srgbClr val="44809B"/>
    <a:srgbClr val="26A3BF"/>
    <a:srgbClr val="40D3E2"/>
    <a:srgbClr val="43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58A2-F074-415E-BEE0-315E29C28943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E4F0-9C0F-4D64-B09C-946E87C3B6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13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D98B4-C388-EC34-681B-D4358096B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647C4D-06C3-16BE-44EB-C24FB28D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D4061E-C6DA-9232-2DF4-C4E01077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966CAF-595C-B156-EB8F-5EA813F1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EC13FF-158A-30B6-FEE0-515C0667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1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21CB1F-E787-A241-0527-A3008EA7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5992A35-9DA0-A2F4-1F85-6F7CE8ABC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67D175-B322-61B7-F52C-CF4D0292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0ACB29-E785-E372-9326-7CA487EE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ADDA26-A1DE-2EA2-02D0-C565C4C8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83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CC2BE79-A499-803F-80E0-41574BC18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14B2DCF-1EC4-165F-6CF4-C609916EF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6C4C68-F9FA-D3FD-F56B-0A229BEE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172ED8-F0B5-ED67-F0BF-E4263F10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7EA567-792B-DDA1-82C3-671F5BD2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13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0658E4-20F4-E609-26EA-360C030A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A46E54-581A-66BB-9A6E-6A0A2886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AF57E5-8A66-90D7-2999-0266540F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112B70-A672-24DF-9D56-0338DE09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AC6156-6156-54A7-8715-FF595A8D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4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A35EFE-C543-FD50-4CBA-7E31235C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AE54B3-BD91-B924-C6D9-3D1E2BB90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8AE7A7-9FD5-6F82-057D-BDAC9E2B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44ABCA-4563-7335-0D88-CF317C50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DCE3D9-3AF6-EC65-9D3A-94EFD840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3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44569-030A-00E8-D17F-7BDCDAB7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67BAFC-768A-DDF6-AD45-5E5890B85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5BD7DDE-34AB-8EA1-7EE1-F600144B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7D400B-A381-88CC-5768-A9EF1250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6878DB-F2AF-44D8-1A19-32E0838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CE7925-7263-948A-EDA2-D8490160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65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6BF370-4FA4-1EF3-EF62-30AFD0DA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C6B6F6D-4793-8DC7-2006-800F542F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66F017-6D90-FA05-A319-564D9BFE0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8CAB125-F62F-0A8F-8C1E-5396AAF60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11AACBB-28D2-7807-3E55-7EA814888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0CC0F3-B6D6-ADAB-D29E-86072F3B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8069213-46EB-4BD3-7052-12A00154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351A0A-C8B9-1091-0A5F-29FCB1D7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34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D51E3A-5EA0-8EAD-C10E-76D61C51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4550B21-18DC-684D-9952-294B0068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EE7ACF8-F73D-3E77-E141-557D52BC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0E74765-7CFB-3919-DB20-A6162EDD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6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48C61F-2723-84EA-3AD4-904D5335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EDF823C-0810-899C-9342-99C83917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CF592A1-5499-E74C-8ECF-8EC564E2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77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96D6DF-6003-618D-ADF6-8EC373BD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1069C-E8CB-046D-BDCE-1A243755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B291C6-03E3-2C1B-ABE3-421B89748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6917AA-8884-52DD-4B91-FDA99E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394BCCA-7ABA-3411-E086-DA8290C3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A0244F-F842-FD96-1551-4DD8DD20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9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063C0B-82C5-6E3B-EF60-86AAEC86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4B196C5-825C-FA12-86E6-244FF0C82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2961546-A104-6CAF-88C6-70D6ABAE2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8F1C67-914F-853B-E223-73EAB8B3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D85C6D-8B13-EDC3-6500-E82C86D6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0CA667-CF68-CDBB-4333-DC6EDD44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6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49F951-4C39-8301-A21F-4C6E03CD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7653CA-4A75-7503-6CB9-04556334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FDA263-B489-951C-AA1C-45C5C5818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B9BC5-28E3-42FA-8725-0A00ADA20764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C0F5C6-4610-EC03-72DC-8905B3916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BD48B4-FF49-CBC4-C8AE-6AF74D145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2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1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γραφιστική, στιγμιότυπο οθόνης, χάρτ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D9F37FA-86FD-8B85-A803-D01F8A49E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1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3DB1F-AD2E-CEEF-A8D6-03C2E5096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9BA530F-9897-B780-BFFD-B5C28A8489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9013E05-77F8-1857-7657-A5C5A792FAE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67588-2C29-A36E-CF7A-89BFE63DFC44}"/>
              </a:ext>
            </a:extLst>
          </p:cNvPr>
          <p:cNvSpPr txBox="1"/>
          <p:nvPr/>
        </p:nvSpPr>
        <p:spPr>
          <a:xfrm>
            <a:off x="0" y="76638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ΠΕΣΚΕ ΔΥΤΙΚΗΣ ΕΛΛΑΔΑΣ ΚΑΙ ΕΠΙΧΕΙΡΗΣΙΑΚΟ ΠΡΟΓΡΑΜΜΑ «ΔΥΤΙΚΗ ΕΛΛΑΔΑ»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ΚΑΤΑ ΤΙΣ ΠΡΟΓΡΑΜΜΑΤΙΚΕΣ ΠΕΡΙΟΔΟΥΣ 2014-2020 ΚΑΙ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5D2C3FBC-D124-F832-2394-F87FCEB98563}"/>
              </a:ext>
            </a:extLst>
          </p:cNvPr>
          <p:cNvSpPr txBox="1">
            <a:spLocks/>
          </p:cNvSpPr>
          <p:nvPr/>
        </p:nvSpPr>
        <p:spPr>
          <a:xfrm>
            <a:off x="774442" y="2634515"/>
            <a:ext cx="5652978" cy="162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Επιχειρησιακό Πρόγραμμα «Δυτική Ελλάδα 2021–2027»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Συνολική Δημόσια Δαπάνη: 628,4 εκ. €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Ενωσιακή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Στήριξη: 534,2 εκ. €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Έγκριση: Απόφαση ΕΕ C(2022) 6504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(05/09/2022)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27F666-A9C8-FA86-E952-9EE5641EF151}"/>
              </a:ext>
            </a:extLst>
          </p:cNvPr>
          <p:cNvSpPr txBox="1"/>
          <p:nvPr/>
        </p:nvSpPr>
        <p:spPr>
          <a:xfrm>
            <a:off x="774441" y="2244013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Νέο Αναπτυξιακό &amp; Θεσμικό Πλαίσιο</a:t>
            </a: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2990142D-70B0-20F1-5557-33D55EC383D9}"/>
              </a:ext>
            </a:extLst>
          </p:cNvPr>
          <p:cNvSpPr txBox="1">
            <a:spLocks/>
          </p:cNvSpPr>
          <p:nvPr/>
        </p:nvSpPr>
        <p:spPr>
          <a:xfrm>
            <a:off x="6536653" y="2613344"/>
            <a:ext cx="5652978" cy="192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ΣΣ1</a:t>
            </a:r>
            <a:r>
              <a:rPr lang="en-US" sz="1600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Ανταγωνιστικότητα &amp; Καινοτομία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ΣΣ2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Περιβάλλον &amp; Κλιματική Ανθεκτικότητα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ΣΣ3</a:t>
            </a:r>
            <a:r>
              <a:rPr lang="en-US" sz="1600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Βιώσιμη Κινητικότητα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ΣΣ4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Ενίσχυση Κοινωνικής Συνοχής (ΣΠ4 – Κοινωνική Ευρώπη)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ΣΣ5</a:t>
            </a:r>
            <a:r>
              <a:rPr lang="en-US" sz="1600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Βιώσιμη Τοπική Ανάπτυξη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5ABE0D-F511-DD2D-853C-5237B7EE8796}"/>
              </a:ext>
            </a:extLst>
          </p:cNvPr>
          <p:cNvSpPr txBox="1"/>
          <p:nvPr/>
        </p:nvSpPr>
        <p:spPr>
          <a:xfrm>
            <a:off x="772070" y="4654174"/>
            <a:ext cx="267650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Αναπτυξιακό Όραμα ΠΔΕ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DC7520D6-D6AF-E910-C091-BA22DC26A9C2}"/>
              </a:ext>
            </a:extLst>
          </p:cNvPr>
          <p:cNvSpPr txBox="1">
            <a:spLocks/>
          </p:cNvSpPr>
          <p:nvPr/>
        </p:nvSpPr>
        <p:spPr>
          <a:xfrm>
            <a:off x="774441" y="5018250"/>
            <a:ext cx="4990140" cy="1148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Μετασχηματισμός σε δίκαιη, έξυπνη και ανθεκτική Περιφέρεια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με έμφαση στην κοινωνική συνοχή, την καινοτομία και τη βιώσιμη ανάπτυξη.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5FC573-9BE0-51BC-BF80-2FC33686CB6A}"/>
              </a:ext>
            </a:extLst>
          </p:cNvPr>
          <p:cNvSpPr txBox="1"/>
          <p:nvPr/>
        </p:nvSpPr>
        <p:spPr>
          <a:xfrm>
            <a:off x="6536652" y="2172301"/>
            <a:ext cx="439951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Στρατηγικοί Στόχοι Προγράμματος</a:t>
            </a:r>
          </a:p>
        </p:txBody>
      </p:sp>
      <p:sp>
        <p:nvSpPr>
          <p:cNvPr id="19" name="Υπότιτλος 2">
            <a:extLst>
              <a:ext uri="{FF2B5EF4-FFF2-40B4-BE49-F238E27FC236}">
                <a16:creationId xmlns:a16="http://schemas.microsoft.com/office/drawing/2014/main" id="{7FBE3366-570A-2737-55D6-172CE909A3EB}"/>
              </a:ext>
            </a:extLst>
          </p:cNvPr>
          <p:cNvSpPr txBox="1">
            <a:spLocks/>
          </p:cNvSpPr>
          <p:nvPr/>
        </p:nvSpPr>
        <p:spPr>
          <a:xfrm>
            <a:off x="6536652" y="5051668"/>
            <a:ext cx="5652978" cy="76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Η ΠΕΣΚΕ 2021–2027 εντάσσεται στον Στρατηγικό Στόχο 4,διασφαλίζοντας χρηματοδοτική και θεσμική ενσωμάτωση των πολιτικών κοινωνικής ένταξης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F40DCB-0BA9-911F-6B83-B288072CDF6A}"/>
              </a:ext>
            </a:extLst>
          </p:cNvPr>
          <p:cNvSpPr txBox="1"/>
          <p:nvPr/>
        </p:nvSpPr>
        <p:spPr>
          <a:xfrm>
            <a:off x="6536652" y="4654174"/>
            <a:ext cx="328546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Κρίσιμο Σημείο</a:t>
            </a: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B9D40E0B-DD30-6269-053D-28F411A6672D}"/>
              </a:ext>
            </a:extLst>
          </p:cNvPr>
          <p:cNvCxnSpPr>
            <a:cxnSpLocks/>
          </p:cNvCxnSpPr>
          <p:nvPr/>
        </p:nvCxnSpPr>
        <p:spPr>
          <a:xfrm flipV="1">
            <a:off x="6096000" y="1929384"/>
            <a:ext cx="0" cy="42446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6B295BEC-9BE4-632A-5943-F39AB3BDEEAB}"/>
              </a:ext>
            </a:extLst>
          </p:cNvPr>
          <p:cNvCxnSpPr>
            <a:cxnSpLocks/>
          </p:cNvCxnSpPr>
          <p:nvPr/>
        </p:nvCxnSpPr>
        <p:spPr>
          <a:xfrm>
            <a:off x="466531" y="4530624"/>
            <a:ext cx="114206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343C4875-7F31-C93C-6072-8426F8EC4B40}"/>
              </a:ext>
            </a:extLst>
          </p:cNvPr>
          <p:cNvSpPr/>
          <p:nvPr/>
        </p:nvSpPr>
        <p:spPr>
          <a:xfrm>
            <a:off x="391886" y="1537087"/>
            <a:ext cx="11495313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B365C3-CC3F-3F62-8832-F08B54D1828C}"/>
              </a:ext>
            </a:extLst>
          </p:cNvPr>
          <p:cNvSpPr txBox="1"/>
          <p:nvPr/>
        </p:nvSpPr>
        <p:spPr>
          <a:xfrm>
            <a:off x="3941753" y="1603707"/>
            <a:ext cx="5220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chemeClr val="bg1"/>
                </a:solidFill>
              </a:rPr>
              <a:t>ΠΕΣΚΕ 2021-2027 &amp;  ΕΠ «Δυτική Ελλάδα»</a:t>
            </a:r>
          </a:p>
        </p:txBody>
      </p:sp>
      <p:pic>
        <p:nvPicPr>
          <p:cNvPr id="25" name="Γραφικό 24">
            <a:extLst>
              <a:ext uri="{FF2B5EF4-FFF2-40B4-BE49-F238E27FC236}">
                <a16:creationId xmlns:a16="http://schemas.microsoft.com/office/drawing/2014/main" id="{EC68C3C4-0C70-BF60-A7F2-862ACD46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154491"/>
            <a:ext cx="726807" cy="1766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AF0EA5-B54A-5C65-75EF-33424F6AE73B}"/>
              </a:ext>
            </a:extLst>
          </p:cNvPr>
          <p:cNvSpPr txBox="1"/>
          <p:nvPr/>
        </p:nvSpPr>
        <p:spPr>
          <a:xfrm>
            <a:off x="10785067" y="76061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(3/4)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718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250EB-84B6-F0FA-8F57-918EA748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518FB39-7B81-4DBF-E1A2-3F2A493617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95D0C973-8340-F240-E1C7-458E7D123ACC}"/>
              </a:ext>
            </a:extLst>
          </p:cNvPr>
          <p:cNvSpPr/>
          <p:nvPr/>
        </p:nvSpPr>
        <p:spPr>
          <a:xfrm>
            <a:off x="393093" y="2028429"/>
            <a:ext cx="11495313" cy="6551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BE6D1DBA-F1ED-DD4D-D4AD-730671F54B8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3B037-D4EF-5E6E-9407-9B4F6AFAE42D}"/>
              </a:ext>
            </a:extLst>
          </p:cNvPr>
          <p:cNvSpPr txBox="1"/>
          <p:nvPr/>
        </p:nvSpPr>
        <p:spPr>
          <a:xfrm>
            <a:off x="0" y="76638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ΠΕΣΚΕ ΔΥΤΙΚΗΣ ΕΛΛΑΔΑΣ ΚΑΙ ΕΠΙΧΕΙΡΗΣΙΑΚΟ ΠΡΟΓΡΑΜΜΑ «ΔΥΤΙΚΗ ΕΛΛΑΔΑ»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ΚΑΤΑ ΤΙΣ ΠΡΟΓΡΑΜΜΑΤΙΚΕΣ ΠΕΡΙΟΔΟΥΣ 2014-2020 ΚΑΙ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17C5A-C3BB-365E-0A21-36D165458E04}"/>
              </a:ext>
            </a:extLst>
          </p:cNvPr>
          <p:cNvSpPr txBox="1"/>
          <p:nvPr/>
        </p:nvSpPr>
        <p:spPr>
          <a:xfrm>
            <a:off x="3893875" y="2712391"/>
            <a:ext cx="4401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600" i="1" dirty="0">
                <a:latin typeface="+mj-lt"/>
              </a:rPr>
              <a:t>Θεσμική &amp; Επιχειρησιακή Ενσωμάτωση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3E90A-3775-645E-88D5-3D92E8DF07E9}"/>
              </a:ext>
            </a:extLst>
          </p:cNvPr>
          <p:cNvSpPr txBox="1"/>
          <p:nvPr/>
        </p:nvSpPr>
        <p:spPr>
          <a:xfrm>
            <a:off x="699049" y="3124339"/>
            <a:ext cx="551823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Στόχος Πολιτικής 4 – «Κοινωνική Ευρώπη»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DE2B60F0-5FBB-8871-0F69-1729FEC76157}"/>
              </a:ext>
            </a:extLst>
          </p:cNvPr>
          <p:cNvSpPr txBox="1">
            <a:spLocks/>
          </p:cNvSpPr>
          <p:nvPr/>
        </p:nvSpPr>
        <p:spPr>
          <a:xfrm>
            <a:off x="699049" y="3493671"/>
            <a:ext cx="2562625" cy="1285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Αντιμετώπιση φτώχειας &amp; κοινωνικού αποκλεισμού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Πρόσβαση σε ποιοτικές και οικονομικά προσιτές κοινωνικές υπηρεσίες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Έμφαση σε παιδιά,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ΑμεΑ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και ευάλωτες ομάδες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Υπότιτλος 2">
            <a:extLst>
              <a:ext uri="{FF2B5EF4-FFF2-40B4-BE49-F238E27FC236}">
                <a16:creationId xmlns:a16="http://schemas.microsoft.com/office/drawing/2014/main" id="{3EA7CD46-1071-4741-4142-9E9882572511}"/>
              </a:ext>
            </a:extLst>
          </p:cNvPr>
          <p:cNvSpPr txBox="1">
            <a:spLocks/>
          </p:cNvSpPr>
          <p:nvPr/>
        </p:nvSpPr>
        <p:spPr>
          <a:xfrm>
            <a:off x="7020219" y="4945377"/>
            <a:ext cx="5094506" cy="128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Λειτουργία Περιφερειακού Παρατηρητηρίου Κοινωνικής Ένταξης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Παρακολούθηση &amp; διάγνωση κοινωνικών αναγκών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Σύνδεση με την ΕΣΚΕ 2021–2027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512967-16D4-0047-03B2-FDE2292DB3AD}"/>
              </a:ext>
            </a:extLst>
          </p:cNvPr>
          <p:cNvSpPr txBox="1"/>
          <p:nvPr/>
        </p:nvSpPr>
        <p:spPr>
          <a:xfrm>
            <a:off x="7020219" y="4669256"/>
            <a:ext cx="376484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Ενδεικτική Δράση στο ΕΠ 2021–2027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1CC7D-AE77-7767-5EC4-3908D8A7F52B}"/>
              </a:ext>
            </a:extLst>
          </p:cNvPr>
          <p:cNvSpPr txBox="1"/>
          <p:nvPr/>
        </p:nvSpPr>
        <p:spPr>
          <a:xfrm>
            <a:off x="0" y="2052854"/>
            <a:ext cx="12189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/>
              <a:t>Η ΠΕΣΚΕ 2021–2027 </a:t>
            </a:r>
            <a:r>
              <a:rPr lang="el-GR" sz="1600" dirty="0"/>
              <a:t>αποτελεί ενσωματωμένο εργαλείο του Προγράμματος «Δυτική Ελλάδα»,</a:t>
            </a:r>
            <a:br>
              <a:rPr lang="en-US" sz="1600" dirty="0"/>
            </a:br>
            <a:r>
              <a:rPr lang="el-GR" sz="1600" dirty="0"/>
              <a:t>με σαφή χρηματοδοτική βάση (ΕΚΤ+) και μηχανισμό παρακολούθησης &amp; αξιολόγησης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E31E70C3-C651-3292-A7F7-118438291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154491"/>
            <a:ext cx="726807" cy="176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F3848-5972-D614-389B-2E6E794F19E0}"/>
              </a:ext>
            </a:extLst>
          </p:cNvPr>
          <p:cNvSpPr txBox="1"/>
          <p:nvPr/>
        </p:nvSpPr>
        <p:spPr>
          <a:xfrm>
            <a:off x="10785067" y="76061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(4/4)</a:t>
            </a:r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9CADE7C-47D0-ED59-9CE5-7A6131191921}"/>
              </a:ext>
            </a:extLst>
          </p:cNvPr>
          <p:cNvSpPr/>
          <p:nvPr/>
        </p:nvSpPr>
        <p:spPr>
          <a:xfrm>
            <a:off x="393093" y="1536163"/>
            <a:ext cx="11495313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5597C-15C6-5561-C00B-9D3010AF3E8B}"/>
              </a:ext>
            </a:extLst>
          </p:cNvPr>
          <p:cNvSpPr txBox="1"/>
          <p:nvPr/>
        </p:nvSpPr>
        <p:spPr>
          <a:xfrm>
            <a:off x="3941753" y="1603707"/>
            <a:ext cx="5220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chemeClr val="bg1"/>
                </a:solidFill>
              </a:rPr>
              <a:t>ΠΕΣΚΕ 2021-2027 &amp;  ΕΠ «Δυτική Ελλάδα»</a:t>
            </a: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C72FCC6-A74A-1367-D559-5B50D2FC6F08}"/>
              </a:ext>
            </a:extLst>
          </p:cNvPr>
          <p:cNvCxnSpPr>
            <a:cxnSpLocks/>
          </p:cNvCxnSpPr>
          <p:nvPr/>
        </p:nvCxnSpPr>
        <p:spPr>
          <a:xfrm flipV="1">
            <a:off x="6096000" y="3124339"/>
            <a:ext cx="0" cy="30496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96B41182-EDAC-3A5D-5435-5E96D35CC1A6}"/>
              </a:ext>
            </a:extLst>
          </p:cNvPr>
          <p:cNvCxnSpPr>
            <a:cxnSpLocks/>
          </p:cNvCxnSpPr>
          <p:nvPr/>
        </p:nvCxnSpPr>
        <p:spPr>
          <a:xfrm>
            <a:off x="6096000" y="4627880"/>
            <a:ext cx="60187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Υπότιτλος 2">
            <a:extLst>
              <a:ext uri="{FF2B5EF4-FFF2-40B4-BE49-F238E27FC236}">
                <a16:creationId xmlns:a16="http://schemas.microsoft.com/office/drawing/2014/main" id="{441265C9-79B6-FA1E-588F-C17612DE8C4B}"/>
              </a:ext>
            </a:extLst>
          </p:cNvPr>
          <p:cNvSpPr txBox="1">
            <a:spLocks/>
          </p:cNvSpPr>
          <p:nvPr/>
        </p:nvSpPr>
        <p:spPr>
          <a:xfrm>
            <a:off x="6972795" y="3464520"/>
            <a:ext cx="5682388" cy="128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Υψηλό ποσοστό πληθυσμού σε κίνδυνο φτώχειας &amp; αποκλεισμού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Δημογραφικές προκλήσεις &amp; μακροχρόνια ανεργία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Ανάγκη ενίσχυσης ανθεκτικότητας κοινωνικών δομών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072C67-AB07-2CA6-FA6B-52DAB819CC04}"/>
              </a:ext>
            </a:extLst>
          </p:cNvPr>
          <p:cNvSpPr txBox="1"/>
          <p:nvPr/>
        </p:nvSpPr>
        <p:spPr>
          <a:xfrm>
            <a:off x="6972794" y="3110577"/>
            <a:ext cx="482613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Τεκμηρίωση Αναγκών</a:t>
            </a:r>
          </a:p>
        </p:txBody>
      </p:sp>
      <p:pic>
        <p:nvPicPr>
          <p:cNvPr id="28" name="Γραφικό 27">
            <a:extLst>
              <a:ext uri="{FF2B5EF4-FFF2-40B4-BE49-F238E27FC236}">
                <a16:creationId xmlns:a16="http://schemas.microsoft.com/office/drawing/2014/main" id="{7145EF84-19C7-BA98-4D72-2636C48F8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7913" y="3758044"/>
            <a:ext cx="2030330" cy="20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1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3C89E-3CBA-785D-6A30-F2429E1EB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3A1093B-DCD9-19DF-6A05-B9E6E0D0B5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76FCE69-BFB9-F87E-FE1B-735764647F2E}"/>
              </a:ext>
            </a:extLst>
          </p:cNvPr>
          <p:cNvSpPr/>
          <p:nvPr/>
        </p:nvSpPr>
        <p:spPr>
          <a:xfrm>
            <a:off x="7526" y="4277910"/>
            <a:ext cx="12192001" cy="1706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21E14705-7E93-9174-6D06-1D1FAE93B2CF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B5846-71B5-3D27-469A-0D5B120349A7}"/>
              </a:ext>
            </a:extLst>
          </p:cNvPr>
          <p:cNvSpPr txBox="1"/>
          <p:nvPr/>
        </p:nvSpPr>
        <p:spPr>
          <a:xfrm>
            <a:off x="0" y="76638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IA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D710AFFD-71AE-F539-8734-15DB037329FC}"/>
              </a:ext>
            </a:extLst>
          </p:cNvPr>
          <p:cNvSpPr txBox="1">
            <a:spLocks/>
          </p:cNvSpPr>
          <p:nvPr/>
        </p:nvSpPr>
        <p:spPr>
          <a:xfrm>
            <a:off x="883674" y="2338717"/>
            <a:ext cx="4519785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Διαμόρφωση ενός συνεκτικού πλαισίου κοινωνικής προστασίας για τη μείωση της φτώχειας και του κοινωνικού αποκλεισμού στην Περιφέρεια Δυτικής Ελλάδας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4C80B5-B1E7-1B44-A8EF-69B470708B3C}"/>
              </a:ext>
            </a:extLst>
          </p:cNvPr>
          <p:cNvSpPr txBox="1"/>
          <p:nvPr/>
        </p:nvSpPr>
        <p:spPr>
          <a:xfrm>
            <a:off x="883673" y="1948215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Σκοπός ΠΕΣΚΕ 2021–2027</a:t>
            </a: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4E5CAE45-57B8-E2F6-9C39-265776C1D32E}"/>
              </a:ext>
            </a:extLst>
          </p:cNvPr>
          <p:cNvSpPr txBox="1">
            <a:spLocks/>
          </p:cNvSpPr>
          <p:nvPr/>
        </p:nvSpPr>
        <p:spPr>
          <a:xfrm>
            <a:off x="6536653" y="2268144"/>
            <a:ext cx="5405138" cy="192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Εξειδικεύει και συμπληρώνει την Εθνική Στρατηγική για την Κοινωνική Ένταξη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Ευθυγραμμίζεται με τον Στόχο Πολιτικής 4 (Μια πιο κοινωνική και χωρίς αποκλεισμούς Ευρώπη)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Υλοποιείται μέσω του Προγράμματος «Δυτική Ελλάδα» 2021–2027 (ΕΚΤ+)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A6479-1578-2DBC-79A5-02995B7AD7D5}"/>
              </a:ext>
            </a:extLst>
          </p:cNvPr>
          <p:cNvSpPr txBox="1"/>
          <p:nvPr/>
        </p:nvSpPr>
        <p:spPr>
          <a:xfrm>
            <a:off x="-567429" y="4605829"/>
            <a:ext cx="267650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Βασική</a:t>
            </a:r>
            <a:b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Κατεύθυνση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FD281BB5-361C-D829-2505-12A1CB854ACD}"/>
              </a:ext>
            </a:extLst>
          </p:cNvPr>
          <p:cNvSpPr txBox="1">
            <a:spLocks/>
          </p:cNvSpPr>
          <p:nvPr/>
        </p:nvSpPr>
        <p:spPr>
          <a:xfrm>
            <a:off x="1456153" y="4304587"/>
            <a:ext cx="4542646" cy="1451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Πρόσβαση σε επαρκείς πόρους &amp; βασικά αγαθά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Πρόσβαση σε ποιοτικές κοινωνικές υπηρεσίες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Ενεργός ένταξη &amp; σύνδεση με την αγορά εργασίας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Ενίσχυση κοινωνικής συνοχής &amp; μη διάκρισης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D9490F-D115-6A86-D8EC-88F2CAD520E4}"/>
              </a:ext>
            </a:extLst>
          </p:cNvPr>
          <p:cNvSpPr txBox="1"/>
          <p:nvPr/>
        </p:nvSpPr>
        <p:spPr>
          <a:xfrm>
            <a:off x="6536652" y="1827101"/>
            <a:ext cx="439951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Θεσμική Ευθυγράμμιση</a:t>
            </a:r>
          </a:p>
        </p:txBody>
      </p:sp>
      <p:sp>
        <p:nvSpPr>
          <p:cNvPr id="19" name="Υπότιτλος 2">
            <a:extLst>
              <a:ext uri="{FF2B5EF4-FFF2-40B4-BE49-F238E27FC236}">
                <a16:creationId xmlns:a16="http://schemas.microsoft.com/office/drawing/2014/main" id="{15F1D57A-D979-27C3-F9DC-530A91F47BBF}"/>
              </a:ext>
            </a:extLst>
          </p:cNvPr>
          <p:cNvSpPr txBox="1">
            <a:spLocks/>
          </p:cNvSpPr>
          <p:nvPr/>
        </p:nvSpPr>
        <p:spPr>
          <a:xfrm>
            <a:off x="8403049" y="4642988"/>
            <a:ext cx="3285461" cy="76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Η μετάβαση σε ένα ολοκληρωμένο,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στοχευμένο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και βιώσιμο σύστημα κοινωνικής ένταξης σε περιφερειακό επίπεδο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CBF965-561A-6886-F1FC-8786B313371A}"/>
              </a:ext>
            </a:extLst>
          </p:cNvPr>
          <p:cNvSpPr txBox="1"/>
          <p:nvPr/>
        </p:nvSpPr>
        <p:spPr>
          <a:xfrm>
            <a:off x="5645742" y="4772823"/>
            <a:ext cx="32854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Κεντρική</a:t>
            </a:r>
            <a:b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επιδίωξη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5ED53-0E8D-CF05-2647-9CE848E79648}"/>
              </a:ext>
            </a:extLst>
          </p:cNvPr>
          <p:cNvSpPr txBox="1"/>
          <p:nvPr/>
        </p:nvSpPr>
        <p:spPr>
          <a:xfrm>
            <a:off x="-1" y="1450487"/>
            <a:ext cx="1219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</a:rPr>
              <a:t>Γενικό Πλαίσιο &amp; Θεσμική Ευθυγράμμιση (2021–2027)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D038768D-A310-3C6F-336E-CEB3BFD7BBA6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6103527" y="1918577"/>
            <a:ext cx="0" cy="2359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Γραφικό 24">
            <a:extLst>
              <a:ext uri="{FF2B5EF4-FFF2-40B4-BE49-F238E27FC236}">
                <a16:creationId xmlns:a16="http://schemas.microsoft.com/office/drawing/2014/main" id="{6EB4D527-DBAB-73D7-7B5B-57A3DDB64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2984" y="4155699"/>
            <a:ext cx="1950976" cy="1950976"/>
          </a:xfrm>
          <a:prstGeom prst="rect">
            <a:avLst/>
          </a:prstGeom>
        </p:spPr>
      </p:pic>
      <p:pic>
        <p:nvPicPr>
          <p:cNvPr id="27" name="Γραφικό 26">
            <a:extLst>
              <a:ext uri="{FF2B5EF4-FFF2-40B4-BE49-F238E27FC236}">
                <a16:creationId xmlns:a16="http://schemas.microsoft.com/office/drawing/2014/main" id="{51CDD299-5FD2-464C-BBBA-D83D8F724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121789" y="5152072"/>
            <a:ext cx="2997724" cy="994838"/>
          </a:xfrm>
          <a:prstGeom prst="rect">
            <a:avLst/>
          </a:prstGeom>
        </p:spPr>
      </p:pic>
      <p:pic>
        <p:nvPicPr>
          <p:cNvPr id="28" name="Γραφικό 27">
            <a:extLst>
              <a:ext uri="{FF2B5EF4-FFF2-40B4-BE49-F238E27FC236}">
                <a16:creationId xmlns:a16="http://schemas.microsoft.com/office/drawing/2014/main" id="{76D897CD-8D0A-9BB2-B66B-723CD95DC1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59695" y="1096658"/>
            <a:ext cx="726807" cy="1766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A844C4F-FDE0-7BAA-160B-573584CEE138}"/>
              </a:ext>
            </a:extLst>
          </p:cNvPr>
          <p:cNvSpPr txBox="1"/>
          <p:nvPr/>
        </p:nvSpPr>
        <p:spPr>
          <a:xfrm>
            <a:off x="11159695" y="76061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(1/6)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594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ED6C9-5E5E-5921-7F11-0D0C01D79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780F0E8-ECDC-C946-74AA-3FD0023F0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96116B0-C24D-5EDE-BC11-BDB38B7808A1}"/>
              </a:ext>
            </a:extLst>
          </p:cNvPr>
          <p:cNvSpPr/>
          <p:nvPr/>
        </p:nvSpPr>
        <p:spPr>
          <a:xfrm>
            <a:off x="7526" y="5353850"/>
            <a:ext cx="12192001" cy="630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220C8E9C-EAAE-D160-B4CC-EFA3C6790A6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E4C9FD36-3DD9-26DB-0124-ADE02F983D35}"/>
              </a:ext>
            </a:extLst>
          </p:cNvPr>
          <p:cNvSpPr txBox="1">
            <a:spLocks/>
          </p:cNvSpPr>
          <p:nvPr/>
        </p:nvSpPr>
        <p:spPr>
          <a:xfrm>
            <a:off x="882080" y="2634515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Διασφάλιση αξιοπρεπών συνθηκών διαβίωσης &amp; μείωση υλικής στέρησης για άτομα σε κίνδυνο φτώχειας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C3496-8F46-98F6-2CCF-AEBCAF335C06}"/>
              </a:ext>
            </a:extLst>
          </p:cNvPr>
          <p:cNvSpPr txBox="1"/>
          <p:nvPr/>
        </p:nvSpPr>
        <p:spPr>
          <a:xfrm>
            <a:off x="882079" y="2244013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latin typeface="+mj-lt"/>
              </a:rPr>
              <a:t>Στρατηγικός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Στόχος 1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6EC13367-437D-F114-6280-67942205462D}"/>
              </a:ext>
            </a:extLst>
          </p:cNvPr>
          <p:cNvSpPr txBox="1">
            <a:spLocks/>
          </p:cNvSpPr>
          <p:nvPr/>
        </p:nvSpPr>
        <p:spPr>
          <a:xfrm>
            <a:off x="6446130" y="2634515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Ισότιμη και έγκαιρη πρόσβαση ευάλωτων ομάδων σε υπηρεσίες υγείας, πρόνοιας και κοινωνικής φροντίδας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AF23F-4D5F-1378-8659-B0B79E7C4A27}"/>
              </a:ext>
            </a:extLst>
          </p:cNvPr>
          <p:cNvSpPr txBox="1"/>
          <p:nvPr/>
        </p:nvSpPr>
        <p:spPr>
          <a:xfrm>
            <a:off x="6446129" y="2244013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latin typeface="+mj-lt"/>
              </a:rPr>
              <a:t>Στρατηγικός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Στόχος 2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5BCB6813-6F84-85B9-23FF-53E3B9881EE9}"/>
              </a:ext>
            </a:extLst>
          </p:cNvPr>
          <p:cNvSpPr txBox="1">
            <a:spLocks/>
          </p:cNvSpPr>
          <p:nvPr/>
        </p:nvSpPr>
        <p:spPr>
          <a:xfrm>
            <a:off x="882080" y="4442490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Ενίσχυση κοινωνικής και οικονομικής ένταξης μέσω πρόσβασης στην απασχόληση και βελτίωσης της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απασχολησιμότητας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E6300-9D55-DEF8-11A3-4A8A92760A0A}"/>
              </a:ext>
            </a:extLst>
          </p:cNvPr>
          <p:cNvSpPr txBox="1"/>
          <p:nvPr/>
        </p:nvSpPr>
        <p:spPr>
          <a:xfrm>
            <a:off x="882079" y="4051988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latin typeface="+mj-lt"/>
              </a:rPr>
              <a:t>Στρατηγικός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Στόχος 3</a:t>
            </a: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259E696F-4169-90BC-172A-818FDBFF259E}"/>
              </a:ext>
            </a:extLst>
          </p:cNvPr>
          <p:cNvSpPr txBox="1">
            <a:spLocks/>
          </p:cNvSpPr>
          <p:nvPr/>
        </p:nvSpPr>
        <p:spPr>
          <a:xfrm>
            <a:off x="6446130" y="4529762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Καταπολέμηση διακρίσεων, ενδυνάμωση περιθωριοποιημένων ομάδων και ενίσχυση κοινωνικής συνοχής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C18AAB-FEE9-E364-D339-040FB6B51CFC}"/>
              </a:ext>
            </a:extLst>
          </p:cNvPr>
          <p:cNvSpPr txBox="1"/>
          <p:nvPr/>
        </p:nvSpPr>
        <p:spPr>
          <a:xfrm>
            <a:off x="6446129" y="4139260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latin typeface="+mj-lt"/>
              </a:rPr>
              <a:t>Στρατηγικός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Στόχος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58791F-40B0-495D-CB4A-BBDBD88EADB7}"/>
              </a:ext>
            </a:extLst>
          </p:cNvPr>
          <p:cNvSpPr txBox="1"/>
          <p:nvPr/>
        </p:nvSpPr>
        <p:spPr>
          <a:xfrm>
            <a:off x="0" y="5353850"/>
            <a:ext cx="12189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Συνολική στόχευση</a:t>
            </a:r>
          </a:p>
          <a:p>
            <a:pPr algn="ctr"/>
            <a:r>
              <a:rPr lang="el-GR" sz="1600" dirty="0"/>
              <a:t>Μετάβαση από αποσπασματικές παρεμβάσεις σε ολοκληρωμένο και </a:t>
            </a:r>
            <a:r>
              <a:rPr lang="el-GR" sz="1600" dirty="0" err="1"/>
              <a:t>πολυεπίπεδο</a:t>
            </a:r>
            <a:r>
              <a:rPr lang="el-GR" sz="1600" dirty="0"/>
              <a:t> σύστημα κοινωνικής ένταξης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95D8E-7BA8-723F-D623-94341674823A}"/>
              </a:ext>
            </a:extLst>
          </p:cNvPr>
          <p:cNvSpPr txBox="1"/>
          <p:nvPr/>
        </p:nvSpPr>
        <p:spPr>
          <a:xfrm>
            <a:off x="-1" y="1450487"/>
            <a:ext cx="1219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</a:rPr>
              <a:t>Στρατηγικοί Στόχοι ΠΕΣΚΕ 2021–2027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CA6FB-FBA7-C46D-317C-B238E17E0E8B}"/>
              </a:ext>
            </a:extLst>
          </p:cNvPr>
          <p:cNvSpPr txBox="1"/>
          <p:nvPr/>
        </p:nvSpPr>
        <p:spPr>
          <a:xfrm>
            <a:off x="0" y="76638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IA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Γραφικό 16">
            <a:extLst>
              <a:ext uri="{FF2B5EF4-FFF2-40B4-BE49-F238E27FC236}">
                <a16:creationId xmlns:a16="http://schemas.microsoft.com/office/drawing/2014/main" id="{8BBF8DB0-7168-3AFC-FA57-31959D7B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9695" y="1096658"/>
            <a:ext cx="726807" cy="1766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6C83A6-74CC-4A3C-3FC7-B87A74351DB0}"/>
              </a:ext>
            </a:extLst>
          </p:cNvPr>
          <p:cNvSpPr txBox="1"/>
          <p:nvPr/>
        </p:nvSpPr>
        <p:spPr>
          <a:xfrm>
            <a:off x="11159695" y="76061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(2/6)</a:t>
            </a:r>
            <a:endParaRPr lang="el-GR" dirty="0"/>
          </a:p>
        </p:txBody>
      </p: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D0F9B572-5429-4983-DD91-68AF55E430BB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94815" y="1929384"/>
            <a:ext cx="1185" cy="34244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D1FBCFAD-315A-7CAC-8C2B-125C7499F1F8}"/>
              </a:ext>
            </a:extLst>
          </p:cNvPr>
          <p:cNvCxnSpPr>
            <a:cxnSpLocks/>
          </p:cNvCxnSpPr>
          <p:nvPr/>
        </p:nvCxnSpPr>
        <p:spPr>
          <a:xfrm>
            <a:off x="466531" y="3538095"/>
            <a:ext cx="114206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Γραφικό 24">
            <a:extLst>
              <a:ext uri="{FF2B5EF4-FFF2-40B4-BE49-F238E27FC236}">
                <a16:creationId xmlns:a16="http://schemas.microsoft.com/office/drawing/2014/main" id="{6B4D3235-49F3-BC03-10E6-B42A98196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2886" y="1866343"/>
            <a:ext cx="467369" cy="467369"/>
          </a:xfrm>
          <a:prstGeom prst="rect">
            <a:avLst/>
          </a:prstGeom>
        </p:spPr>
      </p:pic>
      <p:pic>
        <p:nvPicPr>
          <p:cNvPr id="26" name="Γραφικό 25">
            <a:extLst>
              <a:ext uri="{FF2B5EF4-FFF2-40B4-BE49-F238E27FC236}">
                <a16:creationId xmlns:a16="http://schemas.microsoft.com/office/drawing/2014/main" id="{EA4C81BB-B217-2FCA-BCDD-AC791E594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2885" y="3631249"/>
            <a:ext cx="467369" cy="467369"/>
          </a:xfrm>
          <a:prstGeom prst="rect">
            <a:avLst/>
          </a:prstGeom>
        </p:spPr>
      </p:pic>
      <p:pic>
        <p:nvPicPr>
          <p:cNvPr id="27" name="Γραφικό 26">
            <a:extLst>
              <a:ext uri="{FF2B5EF4-FFF2-40B4-BE49-F238E27FC236}">
                <a16:creationId xmlns:a16="http://schemas.microsoft.com/office/drawing/2014/main" id="{5FD71634-55C5-00BC-DC95-9526BFBFB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5873" y="3644500"/>
            <a:ext cx="467369" cy="467369"/>
          </a:xfrm>
          <a:prstGeom prst="rect">
            <a:avLst/>
          </a:prstGeom>
        </p:spPr>
      </p:pic>
      <p:pic>
        <p:nvPicPr>
          <p:cNvPr id="28" name="Γραφικό 27">
            <a:extLst>
              <a:ext uri="{FF2B5EF4-FFF2-40B4-BE49-F238E27FC236}">
                <a16:creationId xmlns:a16="http://schemas.microsoft.com/office/drawing/2014/main" id="{7A33AE45-3985-7894-8C90-EE752D90D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9370" y="1866343"/>
            <a:ext cx="467369" cy="46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4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D275C-862C-EF7E-33C2-28853B465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6F2439B-8CFA-0E8A-87D1-EA90CE5215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F773D8A9-237E-379F-2ADD-BDAEB3D812FA}"/>
              </a:ext>
            </a:extLst>
          </p:cNvPr>
          <p:cNvSpPr/>
          <p:nvPr/>
        </p:nvSpPr>
        <p:spPr>
          <a:xfrm>
            <a:off x="7526" y="5353850"/>
            <a:ext cx="12192001" cy="814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33054DF-3C75-13D1-8A7B-912539CA61E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058249BA-940F-5310-CC2A-EE0279F20B8D}"/>
              </a:ext>
            </a:extLst>
          </p:cNvPr>
          <p:cNvSpPr txBox="1">
            <a:spLocks/>
          </p:cNvSpPr>
          <p:nvPr/>
        </p:nvSpPr>
        <p:spPr>
          <a:xfrm>
            <a:off x="6889551" y="2486634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Εξασφάλιση πρόσβασης σε αποτελεσματικές και ποιοτικές υπηρεσίες υγείας, πρόνοιας και κοινωνικής φροντίδας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B3CA6-5AB6-CA43-CF8F-DC3DF71045BF}"/>
              </a:ext>
            </a:extLst>
          </p:cNvPr>
          <p:cNvSpPr txBox="1"/>
          <p:nvPr/>
        </p:nvSpPr>
        <p:spPr>
          <a:xfrm>
            <a:off x="6889550" y="2096132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latin typeface="+mj-lt"/>
              </a:rPr>
              <a:t>Επιχειρησιακός </a:t>
            </a:r>
            <a:r>
              <a:rPr lang="en-US" sz="1700" b="1" dirty="0">
                <a:latin typeface="+mj-lt"/>
              </a:rPr>
              <a:t> </a:t>
            </a:r>
            <a:r>
              <a:rPr lang="el-GR" sz="1700" b="1" dirty="0">
                <a:latin typeface="+mj-lt"/>
              </a:rPr>
              <a:t>Άξονας  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6584393C-1E2F-F99E-0504-A4780176E8D5}"/>
              </a:ext>
            </a:extLst>
          </p:cNvPr>
          <p:cNvSpPr txBox="1">
            <a:spLocks/>
          </p:cNvSpPr>
          <p:nvPr/>
        </p:nvSpPr>
        <p:spPr>
          <a:xfrm>
            <a:off x="6920078" y="4302388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Καταπολέμηση διακρίσεων και ενίσχυση κοινωνικής συνοχής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FE81F-4DE0-584A-D562-E49CBF3D7AFD}"/>
              </a:ext>
            </a:extLst>
          </p:cNvPr>
          <p:cNvSpPr txBox="1"/>
          <p:nvPr/>
        </p:nvSpPr>
        <p:spPr>
          <a:xfrm>
            <a:off x="6920077" y="3911886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latin typeface="+mj-lt"/>
              </a:rPr>
              <a:t>Επιχειρησιακός</a:t>
            </a:r>
            <a:r>
              <a:rPr lang="el-GR" sz="17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7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Άξονας 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557A4-0928-967C-12D8-AB86DDDA1088}"/>
              </a:ext>
            </a:extLst>
          </p:cNvPr>
          <p:cNvSpPr txBox="1"/>
          <p:nvPr/>
        </p:nvSpPr>
        <p:spPr>
          <a:xfrm>
            <a:off x="0" y="76638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IA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C65BFE10-F4C7-006C-2FEA-8D9E2A443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9695" y="1096658"/>
            <a:ext cx="726807" cy="176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48E6CC-040A-D2FA-1809-09DFAE5E539E}"/>
              </a:ext>
            </a:extLst>
          </p:cNvPr>
          <p:cNvSpPr txBox="1"/>
          <p:nvPr/>
        </p:nvSpPr>
        <p:spPr>
          <a:xfrm>
            <a:off x="11159695" y="76061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3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/6)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BF9B01-C8D1-AC75-FDDF-10241E146E41}"/>
              </a:ext>
            </a:extLst>
          </p:cNvPr>
          <p:cNvSpPr txBox="1"/>
          <p:nvPr/>
        </p:nvSpPr>
        <p:spPr>
          <a:xfrm>
            <a:off x="-1" y="1450487"/>
            <a:ext cx="1219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Επιχειρησιακοί Άξονες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l-GR" b="1" dirty="0">
                <a:solidFill>
                  <a:srgbClr val="0070C0"/>
                </a:solidFill>
              </a:rPr>
              <a:t>ΠΕΣΚΕ 2021–2027</a:t>
            </a:r>
          </a:p>
        </p:txBody>
      </p: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E5E9761C-D663-EC15-F1B5-2018B7C06824}"/>
              </a:ext>
            </a:extLst>
          </p:cNvPr>
          <p:cNvCxnSpPr>
            <a:cxnSpLocks/>
          </p:cNvCxnSpPr>
          <p:nvPr/>
        </p:nvCxnSpPr>
        <p:spPr>
          <a:xfrm flipV="1">
            <a:off x="6094815" y="1929384"/>
            <a:ext cx="1185" cy="34244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7AC0471D-472F-2048-1481-7FE9DB9E0DF1}"/>
              </a:ext>
            </a:extLst>
          </p:cNvPr>
          <p:cNvCxnSpPr>
            <a:cxnSpLocks/>
          </p:cNvCxnSpPr>
          <p:nvPr/>
        </p:nvCxnSpPr>
        <p:spPr>
          <a:xfrm>
            <a:off x="466531" y="3538095"/>
            <a:ext cx="114206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25374D6-FB31-66A8-A54B-D96CF3382901}"/>
              </a:ext>
            </a:extLst>
          </p:cNvPr>
          <p:cNvSpPr txBox="1"/>
          <p:nvPr/>
        </p:nvSpPr>
        <p:spPr>
          <a:xfrm>
            <a:off x="426514" y="2048562"/>
            <a:ext cx="4401879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latin typeface="+mj-lt"/>
              </a:rPr>
              <a:t>Επιχειρησιακός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Άξονας 1</a:t>
            </a:r>
          </a:p>
        </p:txBody>
      </p:sp>
      <p:sp>
        <p:nvSpPr>
          <p:cNvPr id="25" name="Υπότιτλος 2">
            <a:extLst>
              <a:ext uri="{FF2B5EF4-FFF2-40B4-BE49-F238E27FC236}">
                <a16:creationId xmlns:a16="http://schemas.microsoft.com/office/drawing/2014/main" id="{0AFDD03B-E706-0741-EF58-031043E9B68F}"/>
              </a:ext>
            </a:extLst>
          </p:cNvPr>
          <p:cNvSpPr txBox="1">
            <a:spLocks/>
          </p:cNvSpPr>
          <p:nvPr/>
        </p:nvSpPr>
        <p:spPr>
          <a:xfrm>
            <a:off x="417080" y="4297308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>
              <a:lnSpc>
                <a:spcPct val="100000"/>
              </a:lnSpc>
              <a:spcAft>
                <a:spcPct val="0"/>
              </a:spcAft>
            </a:pPr>
            <a:r>
              <a:rPr lang="el-GR" sz="1700" dirty="0">
                <a:latin typeface="+mj-lt"/>
              </a:rPr>
              <a:t>Υποστήριξη εργασιακής ένταξης, βελτίωση </a:t>
            </a:r>
            <a:r>
              <a:rPr lang="el-GR" sz="1700" dirty="0" err="1">
                <a:latin typeface="+mj-lt"/>
              </a:rPr>
              <a:t>απασχολησιμότητας</a:t>
            </a:r>
            <a:r>
              <a:rPr lang="el-GR" sz="1700" dirty="0">
                <a:latin typeface="+mj-lt"/>
              </a:rPr>
              <a:t> και πρόσβαση στην απασχόληση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E916AA-DC57-423B-1C85-FA806FCDA042}"/>
              </a:ext>
            </a:extLst>
          </p:cNvPr>
          <p:cNvSpPr txBox="1"/>
          <p:nvPr/>
        </p:nvSpPr>
        <p:spPr>
          <a:xfrm>
            <a:off x="316073" y="3918634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latin typeface="+mj-lt"/>
              </a:rPr>
              <a:t>Επιχειρησιακός</a:t>
            </a:r>
            <a:r>
              <a:rPr lang="en-US" sz="17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l-GR" sz="17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Άξονας 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5233E0-AC3A-9CD9-85E5-DBF962885CB1}"/>
              </a:ext>
            </a:extLst>
          </p:cNvPr>
          <p:cNvSpPr txBox="1"/>
          <p:nvPr/>
        </p:nvSpPr>
        <p:spPr>
          <a:xfrm>
            <a:off x="200376" y="5358930"/>
            <a:ext cx="1178887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500" b="1" dirty="0">
                <a:solidFill>
                  <a:schemeClr val="accent2">
                    <a:lumMod val="75000"/>
                  </a:schemeClr>
                </a:solidFill>
              </a:rPr>
              <a:t>Λογική Λειτουργίας</a:t>
            </a:r>
          </a:p>
          <a:p>
            <a:pPr algn="ctr"/>
            <a:r>
              <a:rPr lang="el-GR" sz="1500" dirty="0"/>
              <a:t>Σύνδεση στρατηγικών στόχων με συγκεκριμένα μέτρα και παρεμβάσεις στο πλαίσιο του ΕΚΤ+</a:t>
            </a:r>
            <a:br>
              <a:rPr lang="el-GR" sz="1500" dirty="0"/>
            </a:br>
            <a:r>
              <a:rPr lang="el-GR" sz="1500" dirty="0"/>
              <a:t>και του Προγράμματος «Δυτική Ελλάδα» 2021–2027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4103F6-689D-D17E-43F1-E97F9ACD2334}"/>
              </a:ext>
            </a:extLst>
          </p:cNvPr>
          <p:cNvSpPr txBox="1"/>
          <p:nvPr/>
        </p:nvSpPr>
        <p:spPr>
          <a:xfrm>
            <a:off x="434041" y="2450075"/>
            <a:ext cx="52291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dirty="0">
                <a:latin typeface="+mj-lt"/>
              </a:rPr>
              <a:t>Αντιμετώπιση υλικής στέρησης &amp; διασφάλιση βασικών συνθηκών αξιοπρεπούς διαβίωσης</a:t>
            </a:r>
          </a:p>
        </p:txBody>
      </p:sp>
      <p:pic>
        <p:nvPicPr>
          <p:cNvPr id="46" name="Γραφικό 45">
            <a:extLst>
              <a:ext uri="{FF2B5EF4-FFF2-40B4-BE49-F238E27FC236}">
                <a16:creationId xmlns:a16="http://schemas.microsoft.com/office/drawing/2014/main" id="{632FFB10-6AF1-D16B-1173-D1156CB82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9473" y="1921334"/>
            <a:ext cx="612502" cy="405692"/>
          </a:xfrm>
          <a:prstGeom prst="rect">
            <a:avLst/>
          </a:prstGeom>
        </p:spPr>
      </p:pic>
      <p:pic>
        <p:nvPicPr>
          <p:cNvPr id="47" name="Γραφικό 46">
            <a:extLst>
              <a:ext uri="{FF2B5EF4-FFF2-40B4-BE49-F238E27FC236}">
                <a16:creationId xmlns:a16="http://schemas.microsoft.com/office/drawing/2014/main" id="{B42FA947-8E3D-75DA-BE60-95728FFBD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0174" y="1920025"/>
            <a:ext cx="612502" cy="405692"/>
          </a:xfrm>
          <a:prstGeom prst="rect">
            <a:avLst/>
          </a:prstGeom>
        </p:spPr>
      </p:pic>
      <p:pic>
        <p:nvPicPr>
          <p:cNvPr id="48" name="Γραφικό 47">
            <a:extLst>
              <a:ext uri="{FF2B5EF4-FFF2-40B4-BE49-F238E27FC236}">
                <a16:creationId xmlns:a16="http://schemas.microsoft.com/office/drawing/2014/main" id="{D78669FC-1B8C-0840-AA59-1344F7E51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53717" y="3747709"/>
            <a:ext cx="612502" cy="405692"/>
          </a:xfrm>
          <a:prstGeom prst="rect">
            <a:avLst/>
          </a:prstGeom>
        </p:spPr>
      </p:pic>
      <p:pic>
        <p:nvPicPr>
          <p:cNvPr id="49" name="Γραφικό 48">
            <a:extLst>
              <a:ext uri="{FF2B5EF4-FFF2-40B4-BE49-F238E27FC236}">
                <a16:creationId xmlns:a16="http://schemas.microsoft.com/office/drawing/2014/main" id="{D841BBF8-043F-C594-1D16-3C68C0B30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9473" y="3786917"/>
            <a:ext cx="612502" cy="4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7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06F5F-2235-93DA-2092-AEAA827AF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89B213E-6FD8-4CF8-7658-7B9E20FF7B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1288FFF-649A-DAD5-11ED-B37F94D217FD}"/>
              </a:ext>
            </a:extLst>
          </p:cNvPr>
          <p:cNvSpPr/>
          <p:nvPr/>
        </p:nvSpPr>
        <p:spPr>
          <a:xfrm>
            <a:off x="7526" y="5353850"/>
            <a:ext cx="12192001" cy="814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8A2EF01B-A6A8-C498-0483-73BBF108EEBA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9D6088C6-44B0-20E3-0C63-6CE030AD8DB0}"/>
              </a:ext>
            </a:extLst>
          </p:cNvPr>
          <p:cNvSpPr txBox="1">
            <a:spLocks/>
          </p:cNvSpPr>
          <p:nvPr/>
        </p:nvSpPr>
        <p:spPr>
          <a:xfrm>
            <a:off x="817968" y="2660324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Δομές παροχής βασικών αγαθών, στήριξη ευάλωτων νοικοκυριών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7EF6E-AE3F-43E4-4724-3D1C1F09211F}"/>
              </a:ext>
            </a:extLst>
          </p:cNvPr>
          <p:cNvSpPr txBox="1"/>
          <p:nvPr/>
        </p:nvSpPr>
        <p:spPr>
          <a:xfrm>
            <a:off x="817967" y="2269822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latin typeface="+mj-lt"/>
              </a:rPr>
              <a:t>Επιχειρησιακός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Άξονας 1 </a:t>
            </a:r>
            <a:r>
              <a:rPr lang="el-GR" sz="17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– Υλική Στέρηση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48C79567-F8A7-8563-9F45-6DAAD5676CBE}"/>
              </a:ext>
            </a:extLst>
          </p:cNvPr>
          <p:cNvSpPr txBox="1">
            <a:spLocks/>
          </p:cNvSpPr>
          <p:nvPr/>
        </p:nvSpPr>
        <p:spPr>
          <a:xfrm>
            <a:off x="6558243" y="2645904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ΤΟΜΥ, υπηρεσίες ψυχικής υγείας, ΚΗΦΗ, ΚΔΗΦ </a:t>
            </a:r>
            <a:r>
              <a:rPr lang="el-GR" sz="1600" dirty="0" err="1"/>
              <a:t>ΑμεΑ</a:t>
            </a:r>
            <a:r>
              <a:rPr lang="el-GR" sz="1600" dirty="0"/>
              <a:t>, Κέντρα Κοινότητας, δομές αστέγων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7F3033-9ECB-5585-7EE1-A1332F725E56}"/>
              </a:ext>
            </a:extLst>
          </p:cNvPr>
          <p:cNvSpPr txBox="1"/>
          <p:nvPr/>
        </p:nvSpPr>
        <p:spPr>
          <a:xfrm>
            <a:off x="6558242" y="2255402"/>
            <a:ext cx="562901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/>
              <a:t>Επιχειρησιακός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Άξονας 2 </a:t>
            </a:r>
            <a:r>
              <a:rPr lang="el-GR" sz="17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– Υπηρεσίες Υγείας &amp; Πρόνοιας</a:t>
            </a:r>
          </a:p>
        </p:txBody>
      </p:sp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B646DDA5-51CD-659F-CD32-5E24D896DF3D}"/>
              </a:ext>
            </a:extLst>
          </p:cNvPr>
          <p:cNvSpPr txBox="1">
            <a:spLocks/>
          </p:cNvSpPr>
          <p:nvPr/>
        </p:nvSpPr>
        <p:spPr>
          <a:xfrm>
            <a:off x="817968" y="4432304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Δράσεις απασχόλησης, κατάρτιση, κοινωνική οικονομία, ένταξη υπηκόων τρίτων χωρών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8AF79E-13B2-E462-D100-29C4DDCE7D28}"/>
              </a:ext>
            </a:extLst>
          </p:cNvPr>
          <p:cNvSpPr txBox="1"/>
          <p:nvPr/>
        </p:nvSpPr>
        <p:spPr>
          <a:xfrm>
            <a:off x="817967" y="4041802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/>
              <a:t>Επιχειρησιακός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Άξονας 3 </a:t>
            </a:r>
            <a:r>
              <a:rPr lang="el-GR" sz="17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– Εργασιακή Ένταξη</a:t>
            </a: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0984ED17-54FB-DA5E-7FE4-DD1D26BE796E}"/>
              </a:ext>
            </a:extLst>
          </p:cNvPr>
          <p:cNvSpPr txBox="1">
            <a:spLocks/>
          </p:cNvSpPr>
          <p:nvPr/>
        </p:nvSpPr>
        <p:spPr>
          <a:xfrm>
            <a:off x="6651139" y="4395744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Παρεμβάσεις για Ρομά, </a:t>
            </a:r>
            <a:r>
              <a:rPr lang="el-GR" sz="1600" dirty="0" err="1"/>
              <a:t>ΑμεΑ</a:t>
            </a:r>
            <a:r>
              <a:rPr lang="el-GR" sz="1600" dirty="0"/>
              <a:t>, γυναίκες, παιδιά και λοιπές ευάλωτες ομάδες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B1FA5F-58D5-3CFA-61C5-E7DF33256C81}"/>
              </a:ext>
            </a:extLst>
          </p:cNvPr>
          <p:cNvSpPr txBox="1"/>
          <p:nvPr/>
        </p:nvSpPr>
        <p:spPr>
          <a:xfrm>
            <a:off x="6557057" y="3991986"/>
            <a:ext cx="563731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/>
              <a:t>Επιχειρησιακός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Άξονας 4 </a:t>
            </a:r>
            <a:r>
              <a:rPr lang="el-GR" sz="17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– Συνοχή &amp; Μη Διάκριση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45BBD-8429-2D54-9F95-BE656B5355F3}"/>
              </a:ext>
            </a:extLst>
          </p:cNvPr>
          <p:cNvSpPr txBox="1"/>
          <p:nvPr/>
        </p:nvSpPr>
        <p:spPr>
          <a:xfrm>
            <a:off x="0" y="76638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IA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60E79302-8D72-6953-1CD1-0D5829B84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9695" y="1096658"/>
            <a:ext cx="726807" cy="176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95C3A-09B2-22A6-007D-808631CC304E}"/>
              </a:ext>
            </a:extLst>
          </p:cNvPr>
          <p:cNvSpPr txBox="1"/>
          <p:nvPr/>
        </p:nvSpPr>
        <p:spPr>
          <a:xfrm>
            <a:off x="11159695" y="76061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(4/6)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421BAD-CED5-1E21-BF8D-E5C951AA7188}"/>
              </a:ext>
            </a:extLst>
          </p:cNvPr>
          <p:cNvSpPr txBox="1"/>
          <p:nvPr/>
        </p:nvSpPr>
        <p:spPr>
          <a:xfrm>
            <a:off x="-1" y="1450487"/>
            <a:ext cx="1219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</a:rPr>
              <a:t>Σχέδιο Δράσης ΠΕΣΚΕ 2021–2027</a:t>
            </a:r>
            <a:endParaRPr lang="el-GR" b="1" i="1" dirty="0">
              <a:solidFill>
                <a:srgbClr val="0070C0"/>
              </a:solidFill>
            </a:endParaRP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D103EF2E-A12F-656A-8D68-C87E704AA9B2}"/>
              </a:ext>
            </a:extLst>
          </p:cNvPr>
          <p:cNvCxnSpPr>
            <a:cxnSpLocks/>
          </p:cNvCxnSpPr>
          <p:nvPr/>
        </p:nvCxnSpPr>
        <p:spPr>
          <a:xfrm flipV="1">
            <a:off x="5950542" y="2064774"/>
            <a:ext cx="0" cy="328907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CF5AA4B1-3F71-CC19-9223-D0E7AC17F140}"/>
              </a:ext>
            </a:extLst>
          </p:cNvPr>
          <p:cNvCxnSpPr>
            <a:cxnSpLocks/>
          </p:cNvCxnSpPr>
          <p:nvPr/>
        </p:nvCxnSpPr>
        <p:spPr>
          <a:xfrm>
            <a:off x="466531" y="3683213"/>
            <a:ext cx="114206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Γραφικό 26">
            <a:extLst>
              <a:ext uri="{FF2B5EF4-FFF2-40B4-BE49-F238E27FC236}">
                <a16:creationId xmlns:a16="http://schemas.microsoft.com/office/drawing/2014/main" id="{9BDC1642-BCDC-754C-3613-3D40E5751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51136" y="2744777"/>
            <a:ext cx="612502" cy="40569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35968BF-38B6-366B-558D-F9AF8ADDFA67}"/>
              </a:ext>
            </a:extLst>
          </p:cNvPr>
          <p:cNvSpPr txBox="1"/>
          <p:nvPr/>
        </p:nvSpPr>
        <p:spPr>
          <a:xfrm>
            <a:off x="760233" y="5484343"/>
            <a:ext cx="110734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500" b="1" dirty="0">
                <a:solidFill>
                  <a:schemeClr val="accent2">
                    <a:lumMod val="75000"/>
                  </a:schemeClr>
                </a:solidFill>
              </a:rPr>
              <a:t>Λογική Παρέμβασης</a:t>
            </a:r>
          </a:p>
          <a:p>
            <a:pPr algn="ctr"/>
            <a:r>
              <a:rPr lang="el-GR" sz="1500" dirty="0"/>
              <a:t>Από την κάλυψη βασικών αναγκών</a:t>
            </a:r>
            <a:r>
              <a:rPr lang="el-GR" sz="1500" dirty="0">
                <a:solidFill>
                  <a:schemeClr val="accent4"/>
                </a:solidFill>
              </a:rPr>
              <a:t> </a:t>
            </a:r>
            <a:r>
              <a:rPr lang="el-GR" sz="1500" b="1" dirty="0">
                <a:solidFill>
                  <a:schemeClr val="accent4"/>
                </a:solidFill>
              </a:rPr>
              <a:t>→</a:t>
            </a:r>
            <a:r>
              <a:rPr lang="el-GR" sz="1500" dirty="0">
                <a:solidFill>
                  <a:schemeClr val="accent4"/>
                </a:solidFill>
              </a:rPr>
              <a:t> </a:t>
            </a:r>
            <a:r>
              <a:rPr lang="el-GR" sz="1500" dirty="0"/>
              <a:t>στην πρόσβαση σε υπηρεσίες</a:t>
            </a:r>
            <a:r>
              <a:rPr lang="el-GR" sz="1500" b="1" dirty="0">
                <a:solidFill>
                  <a:srgbClr val="C00000"/>
                </a:solidFill>
              </a:rPr>
              <a:t> </a:t>
            </a:r>
            <a:r>
              <a:rPr lang="el-GR" sz="1500" b="1" dirty="0">
                <a:solidFill>
                  <a:schemeClr val="accent4"/>
                </a:solidFill>
              </a:rPr>
              <a:t>→</a:t>
            </a:r>
            <a:r>
              <a:rPr lang="el-GR" sz="1500" b="1" dirty="0">
                <a:solidFill>
                  <a:srgbClr val="C00000"/>
                </a:solidFill>
              </a:rPr>
              <a:t> </a:t>
            </a:r>
            <a:r>
              <a:rPr lang="el-GR" sz="1500" dirty="0"/>
              <a:t>στην ενεργό ένταξη και βιώσιμη κοινωνική ενσωμάτωση</a:t>
            </a:r>
          </a:p>
        </p:txBody>
      </p:sp>
      <p:pic>
        <p:nvPicPr>
          <p:cNvPr id="31" name="Γραφικό 30">
            <a:extLst>
              <a:ext uri="{FF2B5EF4-FFF2-40B4-BE49-F238E27FC236}">
                <a16:creationId xmlns:a16="http://schemas.microsoft.com/office/drawing/2014/main" id="{D6A99AF8-24E1-8C46-6038-16C4C8B56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99026" y="4409041"/>
            <a:ext cx="612502" cy="405692"/>
          </a:xfrm>
          <a:prstGeom prst="rect">
            <a:avLst/>
          </a:prstGeom>
        </p:spPr>
      </p:pic>
      <p:pic>
        <p:nvPicPr>
          <p:cNvPr id="33" name="Γραφικό 32">
            <a:extLst>
              <a:ext uri="{FF2B5EF4-FFF2-40B4-BE49-F238E27FC236}">
                <a16:creationId xmlns:a16="http://schemas.microsoft.com/office/drawing/2014/main" id="{12E8DE2A-FEC5-0102-9960-A020107E8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047960" y="2716798"/>
            <a:ext cx="612502" cy="405692"/>
          </a:xfrm>
          <a:prstGeom prst="rect">
            <a:avLst/>
          </a:prstGeom>
        </p:spPr>
      </p:pic>
      <p:pic>
        <p:nvPicPr>
          <p:cNvPr id="34" name="Γραφικό 33">
            <a:extLst>
              <a:ext uri="{FF2B5EF4-FFF2-40B4-BE49-F238E27FC236}">
                <a16:creationId xmlns:a16="http://schemas.microsoft.com/office/drawing/2014/main" id="{4F667738-0F3A-D655-2539-C9F9C54D0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039311" y="4499150"/>
            <a:ext cx="612502" cy="4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04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E48F9-F6B5-8B6B-9CAC-A1B0091A8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3F00483-21A2-8844-1F84-F924E8470F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11ED7F84-1B89-0F5D-D6F7-946370B0740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612A8CAA-9447-95F1-D98B-D641F0727129}"/>
              </a:ext>
            </a:extLst>
          </p:cNvPr>
          <p:cNvSpPr txBox="1">
            <a:spLocks/>
          </p:cNvSpPr>
          <p:nvPr/>
        </p:nvSpPr>
        <p:spPr>
          <a:xfrm>
            <a:off x="553673" y="1981284"/>
            <a:ext cx="5759355" cy="323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0" fontAlgn="base" hangingPunct="0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Άτομα και νοικοκυριά σε κίνδυνο φτώχειας ή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κοινωνικού αποκλεισμού</a:t>
            </a: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Δικαιούχοι Ελάχιστου Εγγυημένου Εισοδήματος</a:t>
            </a: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Άτομα με Αναπηρία (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ΑμεΑ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Παιδιά (0–17 ετών) &amp; οικογένειες σε επισφάλεια</a:t>
            </a: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Ρομά, μετανάστες &amp; λοιπές περιθωριοποιημένες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κοινότητες</a:t>
            </a: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Μακροχρόνια άνεργοι &amp; άνεργες γυναίκες</a:t>
            </a: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Γυναίκες θύματα βίας</a:t>
            </a:r>
          </a:p>
          <a:p>
            <a:pPr marL="342900" lvl="0" indent="-342900" algn="l" eaLnBrk="0" fontAlgn="base" hangingPunct="0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Εξαρτημένα /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απεξαρτημένα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άτομα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5573E-036C-E673-2A79-D8C5F034CD77}"/>
              </a:ext>
            </a:extLst>
          </p:cNvPr>
          <p:cNvSpPr txBox="1"/>
          <p:nvPr/>
        </p:nvSpPr>
        <p:spPr>
          <a:xfrm>
            <a:off x="0" y="76638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IA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F116BDE8-D5D5-5254-9A29-EC68AE52E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9695" y="1096658"/>
            <a:ext cx="726807" cy="176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6BD2C-3163-2A77-4344-BC859674FE9E}"/>
              </a:ext>
            </a:extLst>
          </p:cNvPr>
          <p:cNvSpPr txBox="1"/>
          <p:nvPr/>
        </p:nvSpPr>
        <p:spPr>
          <a:xfrm>
            <a:off x="11159695" y="76061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(5/6)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A1D95-5690-EFA1-256F-84DA07A310D7}"/>
              </a:ext>
            </a:extLst>
          </p:cNvPr>
          <p:cNvSpPr txBox="1"/>
          <p:nvPr/>
        </p:nvSpPr>
        <p:spPr>
          <a:xfrm>
            <a:off x="-1" y="1450487"/>
            <a:ext cx="1219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</a:rPr>
              <a:t>Ωφελούμενοι ΠΕΣΚΕ 2021–2027</a:t>
            </a:r>
          </a:p>
        </p:txBody>
      </p:sp>
      <p:pic>
        <p:nvPicPr>
          <p:cNvPr id="15" name="Γραφικό 14">
            <a:extLst>
              <a:ext uri="{FF2B5EF4-FFF2-40B4-BE49-F238E27FC236}">
                <a16:creationId xmlns:a16="http://schemas.microsoft.com/office/drawing/2014/main" id="{44FF7CA8-CEF4-54DD-7B12-5A3C2831F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3417" y="2412023"/>
            <a:ext cx="1503369" cy="3234022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7076F581-59B4-C1F7-0A5A-854B1F0740C0}"/>
              </a:ext>
            </a:extLst>
          </p:cNvPr>
          <p:cNvSpPr/>
          <p:nvPr/>
        </p:nvSpPr>
        <p:spPr>
          <a:xfrm>
            <a:off x="6137156" y="3382231"/>
            <a:ext cx="6125878" cy="1317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4775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CF65A144-B477-521D-E85A-28B48C7E21C0}"/>
              </a:ext>
            </a:extLst>
          </p:cNvPr>
          <p:cNvSpPr txBox="1">
            <a:spLocks/>
          </p:cNvSpPr>
          <p:nvPr/>
        </p:nvSpPr>
        <p:spPr>
          <a:xfrm>
            <a:off x="6376393" y="3782342"/>
            <a:ext cx="5652978" cy="76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Προτεραιότητα σε ομάδες με πολλαπλές αποστερήσεις και αυξημένο κίνδυνο κοινωνικού αποκλεισμού, με συνδυασμό εισοδηματικής στήριξης και ενεργητικών μέτρων ένταξης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9AF2E-5ED9-4F74-3620-6FD42C6BED50}"/>
              </a:ext>
            </a:extLst>
          </p:cNvPr>
          <p:cNvSpPr txBox="1"/>
          <p:nvPr/>
        </p:nvSpPr>
        <p:spPr>
          <a:xfrm>
            <a:off x="6376393" y="3501579"/>
            <a:ext cx="328546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Αρχή Στόχευσης Ωφελούμενων</a:t>
            </a:r>
          </a:p>
        </p:txBody>
      </p:sp>
      <p:pic>
        <p:nvPicPr>
          <p:cNvPr id="26" name="Γραφικό 25">
            <a:extLst>
              <a:ext uri="{FF2B5EF4-FFF2-40B4-BE49-F238E27FC236}">
                <a16:creationId xmlns:a16="http://schemas.microsoft.com/office/drawing/2014/main" id="{EFE60600-2AB6-ACAA-941A-8C80636D1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2376" y="2412023"/>
            <a:ext cx="3247100" cy="8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1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84E99-FF3E-1E1D-7DAB-874080ACB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ADD6322-28B7-5AA6-13C5-C91C42B03C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2B405E84-9E12-1961-37F0-970A4BDF9E4E}"/>
              </a:ext>
            </a:extLst>
          </p:cNvPr>
          <p:cNvSpPr/>
          <p:nvPr/>
        </p:nvSpPr>
        <p:spPr>
          <a:xfrm>
            <a:off x="384815" y="2770287"/>
            <a:ext cx="4946738" cy="3362562"/>
          </a:xfrm>
          <a:prstGeom prst="rect">
            <a:avLst/>
          </a:prstGeom>
          <a:solidFill>
            <a:schemeClr val="bg1">
              <a:lumMod val="95000"/>
            </a:schemeClr>
          </a:solidFill>
          <a:ln w="1047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98022EE-DECD-D058-E51E-6A89A0CAA7E6}"/>
              </a:ext>
            </a:extLst>
          </p:cNvPr>
          <p:cNvSpPr/>
          <p:nvPr/>
        </p:nvSpPr>
        <p:spPr>
          <a:xfrm>
            <a:off x="6137156" y="4798368"/>
            <a:ext cx="6125878" cy="1317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47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1F1B2-F944-6A38-544D-5CD8B0E2F9B9}"/>
              </a:ext>
            </a:extLst>
          </p:cNvPr>
          <p:cNvSpPr txBox="1"/>
          <p:nvPr/>
        </p:nvSpPr>
        <p:spPr>
          <a:xfrm>
            <a:off x="6376393" y="4845137"/>
            <a:ext cx="328546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Στρατηγική Συνοχής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39BA9A6D-2FA3-6E77-1D07-61FF508DAAA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96727D57-B028-0F99-1BDA-AFA5E8082732}"/>
              </a:ext>
            </a:extLst>
          </p:cNvPr>
          <p:cNvSpPr txBox="1">
            <a:spLocks/>
          </p:cNvSpPr>
          <p:nvPr/>
        </p:nvSpPr>
        <p:spPr>
          <a:xfrm>
            <a:off x="595303" y="2898827"/>
            <a:ext cx="5994364" cy="323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b="1" dirty="0"/>
              <a:t>ESO4.1</a:t>
            </a:r>
            <a:r>
              <a:rPr lang="el-GR" sz="1600" dirty="0"/>
              <a:t> – Πρόσβαση στην απασχόληση &amp;</a:t>
            </a:r>
            <a:br>
              <a:rPr lang="el-GR" sz="1600" dirty="0"/>
            </a:br>
            <a:r>
              <a:rPr lang="el-GR" sz="1600" dirty="0"/>
              <a:t>ενεργοποίηση ανέργων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b="1" dirty="0"/>
              <a:t>ESO4.6</a:t>
            </a:r>
            <a:r>
              <a:rPr lang="el-GR" sz="1600" dirty="0"/>
              <a:t> – Ισότιμη πρόσβαση σε εκπαίδευση &amp;</a:t>
            </a:r>
            <a:br>
              <a:rPr lang="el-GR" sz="1600" dirty="0"/>
            </a:br>
            <a:r>
              <a:rPr lang="el-GR" sz="1600" dirty="0"/>
              <a:t>κατάρτιση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b="1" dirty="0"/>
              <a:t>ESO4.8</a:t>
            </a:r>
            <a:r>
              <a:rPr lang="el-GR" sz="1600" dirty="0"/>
              <a:t> – Ενεργητική ένταξη &amp;</a:t>
            </a:r>
            <a:br>
              <a:rPr lang="el-GR" sz="1600" dirty="0"/>
            </a:br>
            <a:r>
              <a:rPr lang="el-GR" sz="1600" dirty="0"/>
              <a:t> ίσες ευκαιρίες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b="1" dirty="0"/>
              <a:t>ESO4.9</a:t>
            </a:r>
            <a:r>
              <a:rPr lang="el-GR" sz="1600" dirty="0"/>
              <a:t> – Ένταξη υπηκόων τρίτων χωρών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b="1" dirty="0"/>
              <a:t>ESO4.10</a:t>
            </a:r>
            <a:r>
              <a:rPr lang="el-GR" sz="1600" dirty="0"/>
              <a:t> – Κοινωνικοοικονομική ένταξη Ρομά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b="1" dirty="0"/>
              <a:t>ESO4.11</a:t>
            </a:r>
            <a:r>
              <a:rPr lang="el-GR" sz="1600" dirty="0"/>
              <a:t> – Πρόσβαση σε ποιοτικές κοινωνικές &amp; </a:t>
            </a:r>
            <a:br>
              <a:rPr lang="el-GR" sz="1600" dirty="0"/>
            </a:br>
            <a:r>
              <a:rPr lang="el-GR" sz="1600" dirty="0"/>
              <a:t>υγειονομικές υπηρεσίες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b="1" dirty="0"/>
              <a:t>ESO4.12</a:t>
            </a:r>
            <a:r>
              <a:rPr lang="el-GR" sz="1600" dirty="0"/>
              <a:t> – Καταπολέμηση φτώχειας &amp; </a:t>
            </a:r>
            <a:br>
              <a:rPr lang="el-GR" sz="1600" dirty="0"/>
            </a:br>
            <a:r>
              <a:rPr lang="el-GR" sz="1600" dirty="0"/>
              <a:t>κοινωνικού αποκλεισμού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Υπότιτλος 2">
            <a:extLst>
              <a:ext uri="{FF2B5EF4-FFF2-40B4-BE49-F238E27FC236}">
                <a16:creationId xmlns:a16="http://schemas.microsoft.com/office/drawing/2014/main" id="{81CB49BF-E3DC-FA6D-92BE-D6321291E39A}"/>
              </a:ext>
            </a:extLst>
          </p:cNvPr>
          <p:cNvSpPr txBox="1">
            <a:spLocks/>
          </p:cNvSpPr>
          <p:nvPr/>
        </p:nvSpPr>
        <p:spPr>
          <a:xfrm>
            <a:off x="6376393" y="5174696"/>
            <a:ext cx="5755127" cy="1173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Οι παρεμβάσεις της ΠΕΣΚΕ αποτελούν περιφερειακή εξειδίκευση του ΣΠ4, με χρηματοδοτική βάση το ΕΚΤ+ και στόχο τη μετρήσιμη βελτίωση της κοινωνικής συνοχής στην ΠΔΕ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6B8D-46D1-3F91-C542-9DCFC4281FCF}"/>
              </a:ext>
            </a:extLst>
          </p:cNvPr>
          <p:cNvSpPr txBox="1"/>
          <p:nvPr/>
        </p:nvSpPr>
        <p:spPr>
          <a:xfrm>
            <a:off x="-1" y="2097713"/>
            <a:ext cx="109728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500" b="1" dirty="0"/>
              <a:t>Η ΠΕΣΚΕ 2021–2027 υλοποιείται μέσω της Προτεραιότητας 4Β </a:t>
            </a:r>
            <a:r>
              <a:rPr lang="el-GR" sz="1500" dirty="0"/>
              <a:t>του Προγράμματος «Δυτική Ελλάδα» 2021–2027 (ΕΚΤ+)</a:t>
            </a:r>
            <a:br>
              <a:rPr lang="en-US" sz="1500" dirty="0"/>
            </a:br>
            <a:r>
              <a:rPr lang="el-GR" sz="1500" dirty="0"/>
              <a:t>και </a:t>
            </a:r>
            <a:r>
              <a:rPr lang="el-GR" sz="1500" b="1" dirty="0"/>
              <a:t>συνδέεται με τους ακόλουθους Ειδικούς Στόχους: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FB664-014E-CADA-CD41-90317FEAC8C0}"/>
              </a:ext>
            </a:extLst>
          </p:cNvPr>
          <p:cNvSpPr txBox="1"/>
          <p:nvPr/>
        </p:nvSpPr>
        <p:spPr>
          <a:xfrm>
            <a:off x="0" y="76638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IA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8990250A-EF09-C1DD-4648-842879615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9695" y="1096658"/>
            <a:ext cx="726807" cy="176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B9049-B023-F06C-EC96-477A46AE7D9E}"/>
              </a:ext>
            </a:extLst>
          </p:cNvPr>
          <p:cNvSpPr txBox="1"/>
          <p:nvPr/>
        </p:nvSpPr>
        <p:spPr>
          <a:xfrm>
            <a:off x="11159695" y="76061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(6/6)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9A42E-BB24-ACB9-C8EA-F6748DED962F}"/>
              </a:ext>
            </a:extLst>
          </p:cNvPr>
          <p:cNvSpPr txBox="1"/>
          <p:nvPr/>
        </p:nvSpPr>
        <p:spPr>
          <a:xfrm>
            <a:off x="-1" y="1450487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2000" b="1" dirty="0">
                <a:solidFill>
                  <a:srgbClr val="0070C0"/>
                </a:solidFill>
              </a:rPr>
              <a:t>Σύνδεση με τον Στόχο Πολιτικής 4 (ΕΚΤ+) </a:t>
            </a:r>
            <a:r>
              <a:rPr lang="el-GR" b="1" i="1" dirty="0">
                <a:solidFill>
                  <a:srgbClr val="0070C0"/>
                </a:solidFill>
              </a:rPr>
              <a:t>«Μια πιο κοινωνική και χωρίς αποκλεισμούς Ευρώπη»</a:t>
            </a:r>
            <a:endParaRPr lang="el-GR" sz="2000" b="1" i="1" dirty="0">
              <a:solidFill>
                <a:srgbClr val="0070C0"/>
              </a:solidFill>
            </a:endParaRPr>
          </a:p>
        </p:txBody>
      </p:sp>
      <p:pic>
        <p:nvPicPr>
          <p:cNvPr id="18" name="Γραφικό 17">
            <a:extLst>
              <a:ext uri="{FF2B5EF4-FFF2-40B4-BE49-F238E27FC236}">
                <a16:creationId xmlns:a16="http://schemas.microsoft.com/office/drawing/2014/main" id="{E056DA69-D86E-3A3B-09C9-E40071F64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4211" y="3656782"/>
            <a:ext cx="2852486" cy="148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7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F7B14-ABA6-A8CD-CE38-159F9C60D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C48E613-C800-60A2-E010-569E1642A9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86907124-05B2-ACEA-58F8-B4D3CCB70332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F916E8-D5F7-E7DB-EE60-2D81739B7F37}"/>
              </a:ext>
            </a:extLst>
          </p:cNvPr>
          <p:cNvSpPr txBox="1"/>
          <p:nvPr/>
        </p:nvSpPr>
        <p:spPr>
          <a:xfrm>
            <a:off x="0" y="62313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ΓΙΑ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283EC-200A-604C-D99E-B416DA86A66C}"/>
              </a:ext>
            </a:extLst>
          </p:cNvPr>
          <p:cNvSpPr txBox="1"/>
          <p:nvPr/>
        </p:nvSpPr>
        <p:spPr>
          <a:xfrm>
            <a:off x="0" y="1446658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Σχέδιο Δράσης ΠΕΣΚΕ 2021–2027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585CA1-D9F6-01DD-E4FD-D721E3E59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09835"/>
              </p:ext>
            </p:extLst>
          </p:nvPr>
        </p:nvGraphicFramePr>
        <p:xfrm>
          <a:off x="0" y="1815990"/>
          <a:ext cx="12189630" cy="4358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307">
                  <a:extLst>
                    <a:ext uri="{9D8B030D-6E8A-4147-A177-3AD203B41FA5}">
                      <a16:colId xmlns:a16="http://schemas.microsoft.com/office/drawing/2014/main" val="99809879"/>
                    </a:ext>
                  </a:extLst>
                </a:gridCol>
                <a:gridCol w="1529307">
                  <a:extLst>
                    <a:ext uri="{9D8B030D-6E8A-4147-A177-3AD203B41FA5}">
                      <a16:colId xmlns:a16="http://schemas.microsoft.com/office/drawing/2014/main" val="1217114967"/>
                    </a:ext>
                  </a:extLst>
                </a:gridCol>
                <a:gridCol w="1366171">
                  <a:extLst>
                    <a:ext uri="{9D8B030D-6E8A-4147-A177-3AD203B41FA5}">
                      <a16:colId xmlns:a16="http://schemas.microsoft.com/office/drawing/2014/main" val="969982409"/>
                    </a:ext>
                  </a:extLst>
                </a:gridCol>
                <a:gridCol w="1281897">
                  <a:extLst>
                    <a:ext uri="{9D8B030D-6E8A-4147-A177-3AD203B41FA5}">
                      <a16:colId xmlns:a16="http://schemas.microsoft.com/office/drawing/2014/main" val="4142718259"/>
                    </a:ext>
                  </a:extLst>
                </a:gridCol>
                <a:gridCol w="1409473">
                  <a:extLst>
                    <a:ext uri="{9D8B030D-6E8A-4147-A177-3AD203B41FA5}">
                      <a16:colId xmlns:a16="http://schemas.microsoft.com/office/drawing/2014/main" val="2786530148"/>
                    </a:ext>
                  </a:extLst>
                </a:gridCol>
                <a:gridCol w="1122872">
                  <a:extLst>
                    <a:ext uri="{9D8B030D-6E8A-4147-A177-3AD203B41FA5}">
                      <a16:colId xmlns:a16="http://schemas.microsoft.com/office/drawing/2014/main" val="2440887567"/>
                    </a:ext>
                  </a:extLst>
                </a:gridCol>
                <a:gridCol w="3950603">
                  <a:extLst>
                    <a:ext uri="{9D8B030D-6E8A-4147-A177-3AD203B41FA5}">
                      <a16:colId xmlns:a16="http://schemas.microsoft.com/office/drawing/2014/main" val="2266592225"/>
                    </a:ext>
                  </a:extLst>
                </a:gridCol>
              </a:tblGrid>
              <a:tr h="17349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ΕΠΙΧΕΙΡΗΣΙΑΚΟΣ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ΑΞΟΝΑΣ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ΠΡΟΤΕΡΑΙΟΤΗΤΑ 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ΠΟΛΙΤΙΚΗΣ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ΜΕΤΡΟ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ΕΙΔΙΚΟΙ ΣΤΟΧΟΙ ΠΡΟΓΡΑΜΜΑΤΟΣ «ΔΥΤΙΚΗ ΕΛΛΑΔΑ» 2021-2027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ΚΩΔΙΚΟΣ ΕΙΔΙΚΟΥ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ΣΤΟΧΟΥ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ΠΡΟΫΠΟΛΟΓΙΣΜΟΣ ΠΡΟΣΚΛΗΣΗΣ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ΠΕΔΙΑ ΠΑΡΕΜΒΑΣΗΣ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ΠΡΟΓΡΑΜΜΑΤΟΣ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852067167"/>
                  </a:ext>
                </a:extLst>
              </a:tr>
              <a:tr h="262366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Επιχειρησιακός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 Άξονας 1: 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Αντιμετώπιση υλικής στέρησης και διασφάλιση βασικών συνθηκών αξιοπρεπούς διαβίωσης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Προτεραιότητα Πολιτικής 1.1: Ενίσχυση μηχανισμών κάλυψης βασικών αναγκών ευάλωτων νοικοκυριών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1.1.1: Δομές παροχής βασικών αγαθών : Κοινωνικό παντοπωλείο, κοινωνικό συσσίτιο, κοινωνικό φαρμακείο - Νέες Δράσεις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4B.ια.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5.500.000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158. Μέτρα για την αναβάθμιση της ισότιμης και 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έγκαιρης πρόσβασης σε ποιοτικές, 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βιώσιμες  και προσιτές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011787906"/>
                  </a:ext>
                </a:extLst>
              </a:tr>
            </a:tbl>
          </a:graphicData>
        </a:graphic>
      </p:graphicFrame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E9D25667-0834-68C4-1551-D060BEF66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087AED-003D-1F99-C751-F83D2A4A3084}"/>
              </a:ext>
            </a:extLst>
          </p:cNvPr>
          <p:cNvSpPr txBox="1"/>
          <p:nvPr/>
        </p:nvSpPr>
        <p:spPr>
          <a:xfrm>
            <a:off x="10479568" y="1249159"/>
            <a:ext cx="15490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500" dirty="0">
                <a:solidFill>
                  <a:srgbClr val="156082"/>
                </a:solidFill>
                <a:latin typeface="+mj-lt"/>
              </a:rPr>
              <a:t>Πίνακας 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(</a:t>
            </a:r>
            <a:r>
              <a:rPr lang="el-GR" sz="1500" dirty="0">
                <a:solidFill>
                  <a:srgbClr val="156082"/>
                </a:solidFill>
                <a:latin typeface="+mj-lt"/>
              </a:rPr>
              <a:t>1/8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)</a:t>
            </a:r>
            <a:endParaRPr lang="el-GR" sz="1500" dirty="0">
              <a:solidFill>
                <a:srgbClr val="156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16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D6079-2F68-6FDA-16E0-AF48F5FE4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F305927-2245-8269-6E2C-44D2B9B22E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C42E8543-943B-E0A7-C77C-74D81917980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3E04FA-CDEA-1555-3FEF-BE57106A3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46692"/>
              </p:ext>
            </p:extLst>
          </p:nvPr>
        </p:nvGraphicFramePr>
        <p:xfrm>
          <a:off x="0" y="1769823"/>
          <a:ext cx="12189630" cy="4442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307">
                  <a:extLst>
                    <a:ext uri="{9D8B030D-6E8A-4147-A177-3AD203B41FA5}">
                      <a16:colId xmlns:a16="http://schemas.microsoft.com/office/drawing/2014/main" val="99809879"/>
                    </a:ext>
                  </a:extLst>
                </a:gridCol>
                <a:gridCol w="1743282">
                  <a:extLst>
                    <a:ext uri="{9D8B030D-6E8A-4147-A177-3AD203B41FA5}">
                      <a16:colId xmlns:a16="http://schemas.microsoft.com/office/drawing/2014/main" val="1217114967"/>
                    </a:ext>
                  </a:extLst>
                </a:gridCol>
                <a:gridCol w="2294022">
                  <a:extLst>
                    <a:ext uri="{9D8B030D-6E8A-4147-A177-3AD203B41FA5}">
                      <a16:colId xmlns:a16="http://schemas.microsoft.com/office/drawing/2014/main" val="969982409"/>
                    </a:ext>
                  </a:extLst>
                </a:gridCol>
                <a:gridCol w="1363578">
                  <a:extLst>
                    <a:ext uri="{9D8B030D-6E8A-4147-A177-3AD203B41FA5}">
                      <a16:colId xmlns:a16="http://schemas.microsoft.com/office/drawing/2014/main" val="4142718259"/>
                    </a:ext>
                  </a:extLst>
                </a:gridCol>
                <a:gridCol w="802106">
                  <a:extLst>
                    <a:ext uri="{9D8B030D-6E8A-4147-A177-3AD203B41FA5}">
                      <a16:colId xmlns:a16="http://schemas.microsoft.com/office/drawing/2014/main" val="2786530148"/>
                    </a:ext>
                  </a:extLst>
                </a:gridCol>
                <a:gridCol w="1242023">
                  <a:extLst>
                    <a:ext uri="{9D8B030D-6E8A-4147-A177-3AD203B41FA5}">
                      <a16:colId xmlns:a16="http://schemas.microsoft.com/office/drawing/2014/main" val="2440887567"/>
                    </a:ext>
                  </a:extLst>
                </a:gridCol>
                <a:gridCol w="3215312">
                  <a:extLst>
                    <a:ext uri="{9D8B030D-6E8A-4147-A177-3AD203B41FA5}">
                      <a16:colId xmlns:a16="http://schemas.microsoft.com/office/drawing/2014/main" val="2266592225"/>
                    </a:ext>
                  </a:extLst>
                </a:gridCol>
              </a:tblGrid>
              <a:tr h="88848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ΕΠΙΧΕΙΡΗΣΙΑΚΟΣ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ΑΞΟΝΑΣ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ΠΡΟΤΕΡΑΙΟΤΗΤΑ 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ΠΟΛΙΤΙΚΗΣ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ΜΕΤΡΟ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ΕΙΔΙΚΟΙ ΣΤΟΧΟΙ ΠΡΟΓΡΑΜΜΑΤΟΣ «ΔΥΤΙΚΗ ΕΛΛΑΔΑ» 2021-2027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ΚΩΔΙΚΟΣ ΕΙΔΙΚΟΥ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ΣΤΟΧΟΥ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ΠΡΟΫΠΟΛΟΓΙΣΜΟΣ ΠΡΟΣΚΛΗΣΗΣ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ΠΕΔΙΑ ΠΑΡΕΜΒΑΣΗΣ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ΠΡΟΓΡΑΜΜΑΤΟΣ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852067167"/>
                  </a:ext>
                </a:extLst>
              </a:tr>
              <a:tr h="888488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Επιχειρησιακός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 Άξονας 2: 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Εξασφάλιση της πρόσβασης σε αποτελεσματικές και ποιοτικές υπηρεσίες υγείας, πρόνοιας και κοινωνικές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Προτεραιότητα Πολιτικής 2.1: Εξασφάλιση της πρόσβασης σε υπηρεσίες υγειονομικής φροντίδας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2.1.1: Διασφάλιση της πρόσβασης σε υπηρεσίες υγείας: ΤΟΜΥ, ΚΟΜΥ, Υπηρεσίες Ψυχικής Υγείας (νέες)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ESO4.11.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4B.ια.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9.637.434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160. Μέτρα για τη βελτίωση της προσβασιμότητας, της αποτελεσματικότητας και της ανθεκτικότητας των συστημάτων υγειονομικής  περίθαλψης (εξαιρουμένων των υποδομών)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2448841300"/>
                  </a:ext>
                </a:extLst>
              </a:tr>
              <a:tr h="88848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2.1.2: Ενίσχυση Υπηρεσιών Πρωτοβάθμιας Φροντίδας Υγείας (Νέες ΤΟΜΥ)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4Β.ια.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4.000.000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160. Μέτρα για τη βελτίωση της προσβασιμότητας, της αποτελεσματικότητας και της ανθεκτικότητας των συστημάτων υγειονομικής  περίθαλψης (εξαιρουμένων των υποδομών)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099339677"/>
                  </a:ext>
                </a:extLst>
              </a:tr>
              <a:tr h="88848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2.1.3: Ενίσχυση των υπηρεσιών ψυχικής υγείας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4Β.ια.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3.500.000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160. Μέτρα για τη βελτίωση της προσβασιμότητας, της αποτελεσματικότητας και της ανθεκτικότητας των συστημάτων υγειονομικής  περίθαλψης (εξαιρουμένων των υποδομών)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224611011"/>
                  </a:ext>
                </a:extLst>
              </a:tr>
              <a:tr h="88848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2.1.4: Ενίσχυση υπηρεσιών Ψυχικής Υγείας (νέες δομές) στην Περιφέρεια Δυτικής Ελλάδας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4Β.ια.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4.000.000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160. Μέτρα για τη βελτίωση της προσβασιμότητας, της αποτελεσματικότητας και της ανθεκτικότητας των συστημάτων υγειονομικής  περίθαλψης (εξαιρουμένων των υποδομών)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40161592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1EEF15A-8126-00CC-65F7-17F37550C7DD}"/>
              </a:ext>
            </a:extLst>
          </p:cNvPr>
          <p:cNvSpPr txBox="1"/>
          <p:nvPr/>
        </p:nvSpPr>
        <p:spPr>
          <a:xfrm>
            <a:off x="0" y="62313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ΓΙΑ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B236A5-1BF4-7C76-1943-C560D1B7075F}"/>
              </a:ext>
            </a:extLst>
          </p:cNvPr>
          <p:cNvSpPr txBox="1"/>
          <p:nvPr/>
        </p:nvSpPr>
        <p:spPr>
          <a:xfrm>
            <a:off x="0" y="1446658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Σχέδιο Δράσης ΠΕΣΚΕ 2021–2027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E15B3A3A-9ED0-3350-4671-499D4264B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DF561B-A75F-84DF-B11C-4BE65673C463}"/>
              </a:ext>
            </a:extLst>
          </p:cNvPr>
          <p:cNvSpPr txBox="1"/>
          <p:nvPr/>
        </p:nvSpPr>
        <p:spPr>
          <a:xfrm>
            <a:off x="10479568" y="1249159"/>
            <a:ext cx="15490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500" dirty="0">
                <a:solidFill>
                  <a:srgbClr val="156082"/>
                </a:solidFill>
                <a:latin typeface="+mj-lt"/>
              </a:rPr>
              <a:t>Πίνακας 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(</a:t>
            </a:r>
            <a:r>
              <a:rPr lang="el-GR" sz="1500" dirty="0">
                <a:solidFill>
                  <a:srgbClr val="156082"/>
                </a:solidFill>
                <a:latin typeface="+mj-lt"/>
              </a:rPr>
              <a:t>2/8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)</a:t>
            </a:r>
            <a:endParaRPr lang="el-GR" sz="1500" dirty="0">
              <a:solidFill>
                <a:srgbClr val="156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2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CEA11-3543-09E6-74EF-13F608CFA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D069E2D-F8B8-91A4-0EEE-1B721B1AE4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0083A90D-1B07-505E-3A1E-EE67C22FA7AD}"/>
              </a:ext>
            </a:extLst>
          </p:cNvPr>
          <p:cNvSpPr/>
          <p:nvPr/>
        </p:nvSpPr>
        <p:spPr>
          <a:xfrm>
            <a:off x="0" y="3405227"/>
            <a:ext cx="12189630" cy="169135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40B8637E-BF8F-710A-55FB-6340BE8A8993}"/>
              </a:ext>
            </a:extLst>
          </p:cNvPr>
          <p:cNvSpPr/>
          <p:nvPr/>
        </p:nvSpPr>
        <p:spPr>
          <a:xfrm>
            <a:off x="0" y="2382089"/>
            <a:ext cx="12192000" cy="953254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D7FFDAA-81F1-09FC-7C07-B11E3ABE74FF}"/>
              </a:ext>
            </a:extLst>
          </p:cNvPr>
          <p:cNvSpPr/>
          <p:nvPr/>
        </p:nvSpPr>
        <p:spPr>
          <a:xfrm>
            <a:off x="-2370" y="5182450"/>
            <a:ext cx="12192000" cy="953254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164D93DB-F726-DDD3-4EE5-BFC2D331E1D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82760-1C4C-2419-0E8C-8493968E1101}"/>
              </a:ext>
            </a:extLst>
          </p:cNvPr>
          <p:cNvSpPr txBox="1"/>
          <p:nvPr/>
        </p:nvSpPr>
        <p:spPr>
          <a:xfrm>
            <a:off x="0" y="740449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ΠΕΡΙΦΕΡΕΙΑΚΗ ΣΤΡΑΤΗΓΙΚΗ ΚΟΙΝΩΝΙΚΗΣ ΕΝΤΑΞΗΣ (ΠΕΣΚΕ) – ΒΑΣΙΚΕΣ ΠΛΗΡΟΦΟΡΙΕΣ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81B4D-BEC0-7EF1-77D5-F6A65BDD28CD}"/>
              </a:ext>
            </a:extLst>
          </p:cNvPr>
          <p:cNvSpPr txBox="1"/>
          <p:nvPr/>
        </p:nvSpPr>
        <p:spPr>
          <a:xfrm>
            <a:off x="1234440" y="2523891"/>
            <a:ext cx="253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ΘΕΣΜΙΚΟΣ ΡΟΛΟΣ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AACC5D03-8763-257B-002E-60AFC6AFCF75}"/>
              </a:ext>
            </a:extLst>
          </p:cNvPr>
          <p:cNvSpPr txBox="1">
            <a:spLocks/>
          </p:cNvSpPr>
          <p:nvPr/>
        </p:nvSpPr>
        <p:spPr>
          <a:xfrm>
            <a:off x="1236810" y="2831683"/>
            <a:ext cx="10414720" cy="50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Εντάσσεται στο Εθνικό Πλαίσιο Κοινωνικής Ένταξης και λειτουργεί ως οδικός χάρτης σε περιφερειακό επίπεδο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78C29-AF60-9855-1399-0CC31C78502B}"/>
              </a:ext>
            </a:extLst>
          </p:cNvPr>
          <p:cNvSpPr txBox="1"/>
          <p:nvPr/>
        </p:nvSpPr>
        <p:spPr>
          <a:xfrm>
            <a:off x="1234391" y="3444187"/>
            <a:ext cx="2779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  <a:latin typeface="+mj-lt"/>
              </a:rPr>
              <a:t>ΛΕΙΤΟΥΡΓΙΚΟΣ</a:t>
            </a:r>
            <a:r>
              <a:rPr lang="el-GR" sz="1800" b="1" dirty="0">
                <a:solidFill>
                  <a:srgbClr val="0070C0"/>
                </a:solidFill>
                <a:latin typeface="+mj-lt"/>
              </a:rPr>
              <a:t> ΡΟΛΟΣ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599187D8-49BB-6CC6-B4A9-E4195447141D}"/>
              </a:ext>
            </a:extLst>
          </p:cNvPr>
          <p:cNvSpPr txBox="1">
            <a:spLocks/>
          </p:cNvSpPr>
          <p:nvPr/>
        </p:nvSpPr>
        <p:spPr>
          <a:xfrm>
            <a:off x="1236810" y="3709638"/>
            <a:ext cx="9553110" cy="1285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Προσδιορίζει κοινωνικές ανάγκες και ιεραρχεί προτεραιότητες παρέμβασης.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Ευθυγραμμίζεται με το ΕΚΤ+ και τον Στόχο Πολιτικής 4 «Μια πιο Κοινωνική Ευρώπη»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Υποστηρίζεται από το Περιφερειακό Παρατηρητήριο Κοινωνικής Ένταξης, που διασφαλίζει τεκμηρίωση και παρακολούθηση πολιτικών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BFC78-770D-6ED6-0CE6-7A190EC55A88}"/>
              </a:ext>
            </a:extLst>
          </p:cNvPr>
          <p:cNvSpPr txBox="1"/>
          <p:nvPr/>
        </p:nvSpPr>
        <p:spPr>
          <a:xfrm>
            <a:off x="1234440" y="5358932"/>
            <a:ext cx="1880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  <a:latin typeface="+mj-lt"/>
              </a:rPr>
              <a:t>ΣΚΟΠΟΣ</a:t>
            </a: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D6AE1D98-E31F-4ED0-BDBB-E9FDC09D4806}"/>
              </a:ext>
            </a:extLst>
          </p:cNvPr>
          <p:cNvSpPr txBox="1">
            <a:spLocks/>
          </p:cNvSpPr>
          <p:nvPr/>
        </p:nvSpPr>
        <p:spPr>
          <a:xfrm>
            <a:off x="1234391" y="5626076"/>
            <a:ext cx="10341724" cy="50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Στοχευμένες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, τεκμηριωμένες και αποτελεσματικές παρεμβάσεις κοινωνικής πολιτικής σε περιφερειακό επίπεδο.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1E6A99E4-ECB1-1056-D68D-F3BD906B7592}"/>
              </a:ext>
            </a:extLst>
          </p:cNvPr>
          <p:cNvSpPr/>
          <p:nvPr/>
        </p:nvSpPr>
        <p:spPr>
          <a:xfrm>
            <a:off x="-85054" y="1383648"/>
            <a:ext cx="12277054" cy="953254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2D90FAA2-4BA1-26EE-30F4-D4AE8AE1F7E3}"/>
              </a:ext>
            </a:extLst>
          </p:cNvPr>
          <p:cNvSpPr txBox="1">
            <a:spLocks/>
          </p:cNvSpPr>
          <p:nvPr/>
        </p:nvSpPr>
        <p:spPr>
          <a:xfrm>
            <a:off x="1234440" y="1687683"/>
            <a:ext cx="9553110" cy="50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Η ΠΕΣΚΕ αποτελεί το βασικό στρατηγικό εργαλείο κάθε Περιφέρειας για τον σχεδιασμό πολιτικών κοινωνικής συνοχής και καταπολέμησης της φτώχειας</a:t>
            </a:r>
            <a:endParaRPr lang="el-GR" sz="16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67A8EB-47F9-626D-7618-9436A224CEFA}"/>
              </a:ext>
            </a:extLst>
          </p:cNvPr>
          <p:cNvSpPr txBox="1"/>
          <p:nvPr/>
        </p:nvSpPr>
        <p:spPr>
          <a:xfrm>
            <a:off x="1234440" y="1373280"/>
            <a:ext cx="1741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ΟΡΙΣΜΟΣ</a:t>
            </a:r>
          </a:p>
        </p:txBody>
      </p:sp>
    </p:spTree>
    <p:extLst>
      <p:ext uri="{BB962C8B-B14F-4D97-AF65-F5344CB8AC3E}">
        <p14:creationId xmlns:p14="http://schemas.microsoft.com/office/powerpoint/2010/main" val="3923596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92113-2C42-5275-9FF5-311ECD52E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3234BAC-63A0-8201-171F-CB1EBE8A6D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6623E8EA-0C02-A9CB-384E-68CA16F48F3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796E0B-5F5A-BB85-9412-EF3D3693D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12242"/>
              </p:ext>
            </p:extLst>
          </p:nvPr>
        </p:nvGraphicFramePr>
        <p:xfrm>
          <a:off x="0" y="1769822"/>
          <a:ext cx="12189630" cy="4414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307">
                  <a:extLst>
                    <a:ext uri="{9D8B030D-6E8A-4147-A177-3AD203B41FA5}">
                      <a16:colId xmlns:a16="http://schemas.microsoft.com/office/drawing/2014/main" val="99809879"/>
                    </a:ext>
                  </a:extLst>
                </a:gridCol>
                <a:gridCol w="1529307">
                  <a:extLst>
                    <a:ext uri="{9D8B030D-6E8A-4147-A177-3AD203B41FA5}">
                      <a16:colId xmlns:a16="http://schemas.microsoft.com/office/drawing/2014/main" val="1217114967"/>
                    </a:ext>
                  </a:extLst>
                </a:gridCol>
                <a:gridCol w="1882354">
                  <a:extLst>
                    <a:ext uri="{9D8B030D-6E8A-4147-A177-3AD203B41FA5}">
                      <a16:colId xmlns:a16="http://schemas.microsoft.com/office/drawing/2014/main" val="969982409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4142718259"/>
                    </a:ext>
                  </a:extLst>
                </a:gridCol>
                <a:gridCol w="827650">
                  <a:extLst>
                    <a:ext uri="{9D8B030D-6E8A-4147-A177-3AD203B41FA5}">
                      <a16:colId xmlns:a16="http://schemas.microsoft.com/office/drawing/2014/main" val="2786530148"/>
                    </a:ext>
                  </a:extLst>
                </a:gridCol>
                <a:gridCol w="1915550">
                  <a:extLst>
                    <a:ext uri="{9D8B030D-6E8A-4147-A177-3AD203B41FA5}">
                      <a16:colId xmlns:a16="http://schemas.microsoft.com/office/drawing/2014/main" val="2440887567"/>
                    </a:ext>
                  </a:extLst>
                </a:gridCol>
                <a:gridCol w="3157925">
                  <a:extLst>
                    <a:ext uri="{9D8B030D-6E8A-4147-A177-3AD203B41FA5}">
                      <a16:colId xmlns:a16="http://schemas.microsoft.com/office/drawing/2014/main" val="2266592225"/>
                    </a:ext>
                  </a:extLst>
                </a:gridCol>
              </a:tblGrid>
              <a:tr h="104315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ΕΠΙΧΕΙΡΗΣΙΑΚΟΣ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ΑΞΟΝΑΣ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ΠΡΟΤΕΡΑΙΟΤΗΤΑ 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ΠΟΛΙΤΙΚΗΣ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ΜΕΤΡΟ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ΕΙΔΙΚΟΙ ΣΤΟΧΟΙ ΠΡΟΓΡΑΜΜΑΤΟΣ «ΔΥΤΙΚΗ ΕΛΛΑΔΑ» 2021-2027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ΚΩΔΙΚΟΣ ΕΙΔΙΚΟΥ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ΣΤΟΧΟΥ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ΠΡΟΫΠΟΛΟΓΙΣΜΟΣ ΠΡΟΣΚΛΗΣΗΣ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ΠΕΔΙΑ ΠΑΡΕΜΒΑΣΗΣ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ΠΡΟΓΡΑΜΜΑΤΟΣ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852067167"/>
                  </a:ext>
                </a:extLst>
              </a:tr>
              <a:tr h="1043150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Επιχειρησιακός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 Άξονας 2: 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Εξασφάλιση της πρόσβασης σε αποτελεσματικές και ποιοτικές υπηρεσίες υγείας, πρόνοιας και κοινωνικές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Προτεραιότητα Πολιτικής 2.1: Εξασφάλιση της πρόσβασης σε υπηρεσίες υγειονομικής φροντίδας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Μέτρο 2.1.1: Διασφάλιση της πρόσβασης σε υπηρεσίες υγείας: ΤΟΜΥ, ΚΟΜΥ, Υπηρεσίες Ψυχικής Υγείας (νέες)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4B.ια.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9.637.434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160. Μέτρα για τη βελτίωση της προσβασιμότητας, της αποτελεσματικότητας και της ανθεκτικότητας των συστημάτων υγειονομικής  περίθαλψης (εξαιρουμένων των υποδομών)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2448841300"/>
                  </a:ext>
                </a:extLst>
              </a:tr>
              <a:tr h="77595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2.1.2: Ενίσχυση Υπηρεσιών Πρωτοβάθμιας Φροντίδας Υγείας (Νέες ΤΟΜΥ)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ESO4.11.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4Β.ια.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4.000.000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160. Μέτρα για τη βελτίωση της προσβασιμότητας, της αποτελεσματικότητας και της ανθεκτικότητας των συστημάτων υγειονομικής  περίθαλψης (εξαιρουμένων των υποδομών)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099339677"/>
                  </a:ext>
                </a:extLst>
              </a:tr>
              <a:tr h="77595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2.1.3: Ενίσχυση των υπηρεσιών ψυχικής υγείας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4Β.ια.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3.500.000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160. Μέτρα για τη βελτίωση της προσβασιμότητας, της αποτελεσματικότητας και της ανθεκτικότητας των συστημάτων υγειονομικής  περίθαλψης (εξαιρουμένων των υποδομών)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224611011"/>
                  </a:ext>
                </a:extLst>
              </a:tr>
              <a:tr h="77595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2.1.4: Ενίσχυση υπηρεσιών Ψυχικής Υγείας (νέες δομές) στην Περιφέρεια Δυτικής Ελλάδας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4Β.ια.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4.000.000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160. Μέτρα για τη βελτίωση της προσβασιμότητας, της αποτελεσματικότητας και της ανθεκτικότητας των συστημάτων υγειονομικής  περίθαλψης (εξαιρουμένων των υποδομών)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401615929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D131484-9B32-83C0-6354-80F56F5D2027}"/>
              </a:ext>
            </a:extLst>
          </p:cNvPr>
          <p:cNvSpPr txBox="1"/>
          <p:nvPr/>
        </p:nvSpPr>
        <p:spPr>
          <a:xfrm>
            <a:off x="0" y="62313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ΓΙΑ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250E2A-9B6A-4A42-B22A-62C097D4DD33}"/>
              </a:ext>
            </a:extLst>
          </p:cNvPr>
          <p:cNvSpPr txBox="1"/>
          <p:nvPr/>
        </p:nvSpPr>
        <p:spPr>
          <a:xfrm>
            <a:off x="0" y="1446658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Σχέδιο Δράσης ΠΕΣΚΕ 2021–2027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5" name="Γραφικό 14">
            <a:extLst>
              <a:ext uri="{FF2B5EF4-FFF2-40B4-BE49-F238E27FC236}">
                <a16:creationId xmlns:a16="http://schemas.microsoft.com/office/drawing/2014/main" id="{438654EB-BEDC-4A27-69BD-59739DD2A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772780-B201-6CEF-BD8E-7D2232A6D4B8}"/>
              </a:ext>
            </a:extLst>
          </p:cNvPr>
          <p:cNvSpPr txBox="1"/>
          <p:nvPr/>
        </p:nvSpPr>
        <p:spPr>
          <a:xfrm>
            <a:off x="10479568" y="1249159"/>
            <a:ext cx="15490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500" dirty="0">
                <a:solidFill>
                  <a:srgbClr val="156082"/>
                </a:solidFill>
                <a:latin typeface="+mj-lt"/>
              </a:rPr>
              <a:t>Πίνακας 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(</a:t>
            </a:r>
            <a:r>
              <a:rPr lang="el-GR" sz="1500" dirty="0">
                <a:solidFill>
                  <a:srgbClr val="156082"/>
                </a:solidFill>
                <a:latin typeface="+mj-lt"/>
              </a:rPr>
              <a:t>3/8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)</a:t>
            </a:r>
            <a:endParaRPr lang="el-GR" sz="1500" dirty="0">
              <a:solidFill>
                <a:srgbClr val="156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69BDA-3455-56F1-3116-F211651C2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F5D81B3-CCD2-A40E-7122-21BC6F7552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DE0BBB8-0FFE-96F5-2B1E-F93919CB06F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3E8A24-E911-A6FD-8226-666368A34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12436"/>
              </p:ext>
            </p:extLst>
          </p:nvPr>
        </p:nvGraphicFramePr>
        <p:xfrm>
          <a:off x="0" y="1815990"/>
          <a:ext cx="12189630" cy="4362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307">
                  <a:extLst>
                    <a:ext uri="{9D8B030D-6E8A-4147-A177-3AD203B41FA5}">
                      <a16:colId xmlns:a16="http://schemas.microsoft.com/office/drawing/2014/main" val="99809879"/>
                    </a:ext>
                  </a:extLst>
                </a:gridCol>
                <a:gridCol w="1529307">
                  <a:extLst>
                    <a:ext uri="{9D8B030D-6E8A-4147-A177-3AD203B41FA5}">
                      <a16:colId xmlns:a16="http://schemas.microsoft.com/office/drawing/2014/main" val="1217114967"/>
                    </a:ext>
                  </a:extLst>
                </a:gridCol>
                <a:gridCol w="2700502">
                  <a:extLst>
                    <a:ext uri="{9D8B030D-6E8A-4147-A177-3AD203B41FA5}">
                      <a16:colId xmlns:a16="http://schemas.microsoft.com/office/drawing/2014/main" val="969982409"/>
                    </a:ext>
                  </a:extLst>
                </a:gridCol>
                <a:gridCol w="1155031">
                  <a:extLst>
                    <a:ext uri="{9D8B030D-6E8A-4147-A177-3AD203B41FA5}">
                      <a16:colId xmlns:a16="http://schemas.microsoft.com/office/drawing/2014/main" val="4142718259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2786530148"/>
                    </a:ext>
                  </a:extLst>
                </a:gridCol>
                <a:gridCol w="1187116">
                  <a:extLst>
                    <a:ext uri="{9D8B030D-6E8A-4147-A177-3AD203B41FA5}">
                      <a16:colId xmlns:a16="http://schemas.microsoft.com/office/drawing/2014/main" val="2440887567"/>
                    </a:ext>
                  </a:extLst>
                </a:gridCol>
                <a:gridCol w="3462725">
                  <a:extLst>
                    <a:ext uri="{9D8B030D-6E8A-4147-A177-3AD203B41FA5}">
                      <a16:colId xmlns:a16="http://schemas.microsoft.com/office/drawing/2014/main" val="2266592225"/>
                    </a:ext>
                  </a:extLst>
                </a:gridCol>
              </a:tblGrid>
              <a:tr h="83782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ΕΠΙΧΕΙΡΗΣΙΑΚΟΣ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ΑΞΟΝΑΣ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ΠΡΟΤΕΡΑΙΟΤΗΤΑ 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ΠΟΛΙΤΙΚΗΣ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ΜΕΤΡΟ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ΕΙΔΙΚΟΙ ΣΤΟΧΟΙ ΠΡΟΓΡΑΜΜΑΤΟΣ «ΔΥΤΙΚΗ ΕΛΛΑΔΑ» 2021-2027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ΚΩΔΙΚΟΣ ΕΙΔΙΚΟΥ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ΣΤΟΧΟΥ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ΠΡΟΫΠΟΛΟΓΙΣΜΟΣ ΠΡΟΣΚΛΗΣΗΣ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ΠΕΔΙΑ ΠΑΡΕΜΒΑΣΗΣ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ΠΡΟΓΡΑΜΜΑΤΟΣ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852067167"/>
                  </a:ext>
                </a:extLst>
              </a:tr>
              <a:tr h="623222">
                <a:tc row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Επιχειρησιακός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 Άξονας 2: 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Εξασφάλιση της πρόσβασης σε αποτελεσματικές και ποιοτικές υπηρεσίες υγείας, πρόνοιας και κοινωνικές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Προτεραιότητα Πολιτικής 2.2: Εξασφάλιση της πρόσβασης σε υπηρεσίες πρόνοιας και λοιπές κοινωνικές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Μέτρο 2.2.1: Ανάπτυξη παρεμβάσεων ενίσχυσης νηπίων, παιδιών σχολικής ηλικίας/εφήβων Ρομά σε βιωματικά εργαστήρια και παιδικές κατασκηνώσεις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ESO4.10.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4B.ι.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1.500.000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154. Μέτρα για τη βελτίωση της πρόσβασης περιθωριοποιημένων ομάδων, όπως οι Ρομά, στην εκπαίδευση και την απασχόληση και για την προώθηση της κοινωνικής ένταξής τους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26893782"/>
                  </a:ext>
                </a:extLst>
              </a:tr>
              <a:tr h="62322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2.2.2: Δομές φιλοξενίας αστέγων – Κέντρα Ημέρας &amp; Υπνωτήρια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ESO4.12.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4B.ιβ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3.000.000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163. Προώθηση της κοινωνικής ένταξης των ατόμων που αντιμετωπίζουν κίνδυνο φτώχειας ή κοινωνικού αποκλεισμού, συμπεριλαμβανομένων των απόρων και των  παιδιών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891595673"/>
                  </a:ext>
                </a:extLst>
              </a:tr>
              <a:tr h="62322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Μέτρο 2.2.3: Ενίσχυση υπηρεσιών αντιμετώπισης εξαρτήσεων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4Β.ια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2.800.000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160. Μέτρα για τη βελτίωση της προσβασιμότητας, της αποτελεσματικότητας και της ανθεκτικότητας των συστημάτων υγειονομικής  περίθαλψης (εξαιρουμένων των υποδομών)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22682126"/>
                  </a:ext>
                </a:extLst>
              </a:tr>
              <a:tr h="8378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2.2.4: Ενίσχυση υπηρεσιών υποστήριξης μακροχρόνιας φροντίδας σε επίπεδο τοπικής κοινότητας (νέες δομές) στην Περιφέρεια Δυτικής Ελλάδας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ESO4.11.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4Β.ια.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2.800.000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159. Μέτρα για την αναβαθμισμένη παροχή υπηρεσιών φροντίδας που βασίζονται στην οικογένεια και την τοπική κοινότητα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421656597"/>
                  </a:ext>
                </a:extLst>
              </a:tr>
              <a:tr h="4086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2.2.5: Κέντρα Διημέρευσης και Ημερήσιας Φροντίδας ΚΔΗΦ ΑμεΑ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4Β.ια.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4.850.000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159. Μέτρα για την αναβαθμισμένη παροχή υπηρεσιών φροντίδας που βασίζονται στην οικογένεια και την τοπική κοινότητα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009329046"/>
                  </a:ext>
                </a:extLst>
              </a:tr>
              <a:tr h="4086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2.2.6: Κέντρα Ημερήσιας Φροντίδας Ηλικιωμένων [ΚΗΦΗ]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4Β.ια.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1.350.000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159. Μέτρα για την αναβαθμισμένη παροχή υπηρεσιών φροντίδας που βασίζονται στην οικογένεια και την τοπική κοινότητα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7991169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3EC8C1-D338-D0A4-3898-E8C14F3E228A}"/>
              </a:ext>
            </a:extLst>
          </p:cNvPr>
          <p:cNvSpPr txBox="1"/>
          <p:nvPr/>
        </p:nvSpPr>
        <p:spPr>
          <a:xfrm>
            <a:off x="0" y="62313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ΓΙΑ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B75EB-FABF-3BFA-B117-071123699F2F}"/>
              </a:ext>
            </a:extLst>
          </p:cNvPr>
          <p:cNvSpPr txBox="1"/>
          <p:nvPr/>
        </p:nvSpPr>
        <p:spPr>
          <a:xfrm>
            <a:off x="0" y="1446658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Σχέδιο Δράσης ΠΕΣΚΕ 2021–2027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A0CA1265-5851-F6C0-3F5F-7A34E6B26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148499-4CF7-11AB-2A99-B953CF9F598F}"/>
              </a:ext>
            </a:extLst>
          </p:cNvPr>
          <p:cNvSpPr txBox="1"/>
          <p:nvPr/>
        </p:nvSpPr>
        <p:spPr>
          <a:xfrm>
            <a:off x="10479568" y="1249159"/>
            <a:ext cx="15490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500" dirty="0">
                <a:solidFill>
                  <a:srgbClr val="156082"/>
                </a:solidFill>
                <a:latin typeface="+mj-lt"/>
              </a:rPr>
              <a:t>Πίνακας 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(</a:t>
            </a:r>
            <a:r>
              <a:rPr lang="el-GR" sz="1500" dirty="0">
                <a:solidFill>
                  <a:srgbClr val="156082"/>
                </a:solidFill>
                <a:latin typeface="+mj-lt"/>
              </a:rPr>
              <a:t>4/8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)</a:t>
            </a:r>
            <a:endParaRPr lang="el-GR" sz="1500" dirty="0">
              <a:solidFill>
                <a:srgbClr val="156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3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15E78-85E9-F5B4-478F-3306EC73B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2BA8149-3C14-1C87-69F3-8C2B019A57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EFEB731B-D729-5B31-8A8A-16929E22424A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A09794-5426-1C35-C07A-4037247B6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27224"/>
              </p:ext>
            </p:extLst>
          </p:nvPr>
        </p:nvGraphicFramePr>
        <p:xfrm>
          <a:off x="2370" y="1875704"/>
          <a:ext cx="12189630" cy="424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307">
                  <a:extLst>
                    <a:ext uri="{9D8B030D-6E8A-4147-A177-3AD203B41FA5}">
                      <a16:colId xmlns:a16="http://schemas.microsoft.com/office/drawing/2014/main" val="99809879"/>
                    </a:ext>
                  </a:extLst>
                </a:gridCol>
                <a:gridCol w="1529307">
                  <a:extLst>
                    <a:ext uri="{9D8B030D-6E8A-4147-A177-3AD203B41FA5}">
                      <a16:colId xmlns:a16="http://schemas.microsoft.com/office/drawing/2014/main" val="1217114967"/>
                    </a:ext>
                  </a:extLst>
                </a:gridCol>
                <a:gridCol w="2604249">
                  <a:extLst>
                    <a:ext uri="{9D8B030D-6E8A-4147-A177-3AD203B41FA5}">
                      <a16:colId xmlns:a16="http://schemas.microsoft.com/office/drawing/2014/main" val="969982409"/>
                    </a:ext>
                  </a:extLst>
                </a:gridCol>
                <a:gridCol w="1267327">
                  <a:extLst>
                    <a:ext uri="{9D8B030D-6E8A-4147-A177-3AD203B41FA5}">
                      <a16:colId xmlns:a16="http://schemas.microsoft.com/office/drawing/2014/main" val="4142718259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val="2786530148"/>
                    </a:ext>
                  </a:extLst>
                </a:gridCol>
                <a:gridCol w="898358">
                  <a:extLst>
                    <a:ext uri="{9D8B030D-6E8A-4147-A177-3AD203B41FA5}">
                      <a16:colId xmlns:a16="http://schemas.microsoft.com/office/drawing/2014/main" val="2440887567"/>
                    </a:ext>
                  </a:extLst>
                </a:gridCol>
                <a:gridCol w="3254177">
                  <a:extLst>
                    <a:ext uri="{9D8B030D-6E8A-4147-A177-3AD203B41FA5}">
                      <a16:colId xmlns:a16="http://schemas.microsoft.com/office/drawing/2014/main" val="2266592225"/>
                    </a:ext>
                  </a:extLst>
                </a:gridCol>
              </a:tblGrid>
              <a:tr h="100838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ΕΠΙΧΕΙΡΗΣΙΑΚΟΣ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ΑΞΟΝΑΣ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ΠΡΟΤΕΡΑΙΟΤΗΤΑ 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ΠΟΛΙΤΙΚΗΣ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ΜΕΤΡΟ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ΕΙΔΙΚΟΙ ΣΤΟΧΟΙ ΠΡΟΓΡΑΜΜΑΤΟΣ «ΔΥΤΙΚΗ ΕΛΛΑΔΑ» 2021-2027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ΚΩΔΙΚΟΣ ΕΙΔΙΚΟΥ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ΣΤΟΧΟΥ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ΠΡΟΫΠΟΛΟΓΙΣΜΟΣ ΠΡΟΣΚΛΗΣΗΣ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ΠΕΔΙΑ ΠΑΡΕΜΒΑΣΗΣ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ΠΡΟΓΡΑΜΜΑΤΟΣ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852067167"/>
                  </a:ext>
                </a:extLst>
              </a:tr>
              <a:tr h="491805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Επιχειρησιακός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 Άξονας 2: 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Εξασφάλιση της πρόσβασης σε αποτελεσματικές και ποιοτικές υπηρεσίες υγείας, πρόνοιας και κοινωνικές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kern="100" dirty="0">
                          <a:effectLst/>
                        </a:rPr>
                        <a:t>Προτεραιότητα Πολιτικής 2.2: Εξασφάλιση της πρόσβασης σε υπηρεσίες πρόνοιας και λοιπές κοινωνικές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2.2.7: Κέντρα Ημερήσιας Φροντίδας Ηλικιωμένων (ΚΗΦΗ) - Νέες Δράσεις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4Β.ια.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4.000.000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159. Μέτρα για την αναβαθμισμένη παροχή υπηρεσιών φροντίδας που βασίζονται στην οικογένεια και την τοπική κοινότητα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4237981673"/>
                  </a:ext>
                </a:extLst>
              </a:tr>
              <a:tr h="7500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Μέτρο 2.2.8: Κέντρα Κοινότητας με παραρτήματα </a:t>
                      </a:r>
                      <a:r>
                        <a:rPr lang="el-GR" sz="900" kern="100" dirty="0" err="1">
                          <a:effectLst/>
                        </a:rPr>
                        <a:t>Ρομά</a:t>
                      </a:r>
                      <a:r>
                        <a:rPr lang="el-GR" sz="900" kern="100" dirty="0">
                          <a:effectLst/>
                        </a:rPr>
                        <a:t>, Κέντρα Ένταξης Μεταναστών (ΚΕΜ), Κινητές Μονάδες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4B.ια.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14.327.500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158. Μέτρα για την αναβάθμιση της ισότιμης και έγκαιρης πρόσβασης σε ποιοτικές, βιώσιμες  και προσιτές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3653933282"/>
                  </a:ext>
                </a:extLst>
              </a:tr>
              <a:tr h="49180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2.2.9: Λειτουργία Κέντρων Γειτονιάς για Ρομά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ESO4.10.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4B.ι.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3.000.000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158. Μέτρα για την αναβάθμιση της ισότιμης και έγκαιρης πρόσβασης σε ποιοτικές, βιώσιμες  και προσιτές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525939794"/>
                  </a:ext>
                </a:extLst>
              </a:tr>
              <a:tr h="100838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Μέτρο 2.2.10: Παρεμβάσεις για την προώθηση της ενεργού ένταξης των Ρομά : Δημιουργία Ομάδων διαχείρισης οργανωμένων χώρων μετεγκατάστασης και Ομάδων Βελτίωσης Συνθηκών Διαβίωσης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ESO4.11.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4B.ια.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1.000.000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158. Μέτρα για την αναβάθμιση της ισότιμης και έγκαιρης πρόσβασης σε ποιοτικές, βιώσιμες  και προσιτές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657831451"/>
                  </a:ext>
                </a:extLst>
              </a:tr>
              <a:tr h="49180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2.2.11: Παρεμβάσεις προς όφελος των γυναικών και την καταπολέμηση της βίας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4B.ια.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5.000.000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158. Μέτρα για την αναβάθμιση της ισότιμης και έγκαιρης πρόσβασης σε ποιοτικές, βιώσιμες  και προσιτές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39389079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7CA2747-FD3A-1EB4-F2B6-6E4D56EED6FA}"/>
              </a:ext>
            </a:extLst>
          </p:cNvPr>
          <p:cNvSpPr txBox="1"/>
          <p:nvPr/>
        </p:nvSpPr>
        <p:spPr>
          <a:xfrm>
            <a:off x="0" y="62313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ΓΙΑ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583BB0-FD9E-C1B5-1F19-7101C5CDA379}"/>
              </a:ext>
            </a:extLst>
          </p:cNvPr>
          <p:cNvSpPr txBox="1"/>
          <p:nvPr/>
        </p:nvSpPr>
        <p:spPr>
          <a:xfrm>
            <a:off x="0" y="1446658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Σχέδιο Δράσης ΠΕΣΚΕ 2021–2027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5C294CE8-F8A9-5DA9-96B1-191DD0E72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82FC9C-FCA7-E438-CF3E-09430C26A0A3}"/>
              </a:ext>
            </a:extLst>
          </p:cNvPr>
          <p:cNvSpPr txBox="1"/>
          <p:nvPr/>
        </p:nvSpPr>
        <p:spPr>
          <a:xfrm>
            <a:off x="10479568" y="1249159"/>
            <a:ext cx="15490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500" dirty="0">
                <a:solidFill>
                  <a:srgbClr val="156082"/>
                </a:solidFill>
                <a:latin typeface="+mj-lt"/>
              </a:rPr>
              <a:t>Πίνακας 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(</a:t>
            </a:r>
            <a:r>
              <a:rPr lang="el-GR" sz="1500" dirty="0">
                <a:solidFill>
                  <a:srgbClr val="156082"/>
                </a:solidFill>
                <a:latin typeface="+mj-lt"/>
              </a:rPr>
              <a:t>5/8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)</a:t>
            </a:r>
            <a:endParaRPr lang="el-GR" sz="1500" dirty="0">
              <a:solidFill>
                <a:srgbClr val="156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3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3AE4E-6E25-8EB2-6195-B8A29959B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821A55F-0C69-EE18-C00C-39BD26D7EC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2A00FA89-A6A8-0C62-A08D-76ADCC3F15C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3A0FA3-B865-ECBB-3105-B4BA227D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507902"/>
              </p:ext>
            </p:extLst>
          </p:nvPr>
        </p:nvGraphicFramePr>
        <p:xfrm>
          <a:off x="0" y="1815989"/>
          <a:ext cx="12189630" cy="4339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307">
                  <a:extLst>
                    <a:ext uri="{9D8B030D-6E8A-4147-A177-3AD203B41FA5}">
                      <a16:colId xmlns:a16="http://schemas.microsoft.com/office/drawing/2014/main" val="99809879"/>
                    </a:ext>
                  </a:extLst>
                </a:gridCol>
                <a:gridCol w="1529307">
                  <a:extLst>
                    <a:ext uri="{9D8B030D-6E8A-4147-A177-3AD203B41FA5}">
                      <a16:colId xmlns:a16="http://schemas.microsoft.com/office/drawing/2014/main" val="1217114967"/>
                    </a:ext>
                  </a:extLst>
                </a:gridCol>
                <a:gridCol w="2604249">
                  <a:extLst>
                    <a:ext uri="{9D8B030D-6E8A-4147-A177-3AD203B41FA5}">
                      <a16:colId xmlns:a16="http://schemas.microsoft.com/office/drawing/2014/main" val="969982409"/>
                    </a:ext>
                  </a:extLst>
                </a:gridCol>
                <a:gridCol w="1267327">
                  <a:extLst>
                    <a:ext uri="{9D8B030D-6E8A-4147-A177-3AD203B41FA5}">
                      <a16:colId xmlns:a16="http://schemas.microsoft.com/office/drawing/2014/main" val="4142718259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val="2786530148"/>
                    </a:ext>
                  </a:extLst>
                </a:gridCol>
                <a:gridCol w="898358">
                  <a:extLst>
                    <a:ext uri="{9D8B030D-6E8A-4147-A177-3AD203B41FA5}">
                      <a16:colId xmlns:a16="http://schemas.microsoft.com/office/drawing/2014/main" val="2440887567"/>
                    </a:ext>
                  </a:extLst>
                </a:gridCol>
                <a:gridCol w="3254177">
                  <a:extLst>
                    <a:ext uri="{9D8B030D-6E8A-4147-A177-3AD203B41FA5}">
                      <a16:colId xmlns:a16="http://schemas.microsoft.com/office/drawing/2014/main" val="2266592225"/>
                    </a:ext>
                  </a:extLst>
                </a:gridCol>
              </a:tblGrid>
              <a:tr h="134291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ΕΠΙΧΕΙΡΗΣΙΑΚΟΣ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ΑΞΟΝΑΣ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ΠΡΟΤΕΡΑΙΟΤΗΤΑ 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ΠΟΛΙΤΙΚΗΣ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ΜΕΤΡΟ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ΕΙΔΙΚΟΙ ΣΤΟΧΟΙ ΠΡΟΓΡΑΜΜΑΤΟΣ «ΔΥΤΙΚΗ ΕΛΛΑΔΑ» 2021-2027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ΚΩΔΙΚΟΣ ΕΙΔΙΚΟΥ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ΣΤΟΧΟΥ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ΠΡΟΫΠΟΛΟΓΙΣΜΟΣ ΠΡΟΣΚΛΗΣΗΣ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ΠΕΔΙΑ ΠΑΡΕΜΒΑΣΗΣ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ΠΡΟΓΡΑΜΜΑΤΟΣ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852067167"/>
                  </a:ext>
                </a:extLst>
              </a:tr>
              <a:tr h="654956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Επιχειρησιακός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 Άξονας 2: 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Εξασφάλιση της πρόσβασης σε αποτελεσματικές και ποιοτικές υπηρεσίες υγείας, πρόνοιας και κοινωνικές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kern="100" dirty="0">
                          <a:effectLst/>
                        </a:rPr>
                        <a:t>Προτεραιότητα Πολιτικής 2.2: Εξασφάλιση της πρόσβασης σε υπηρεσίες πρόνοιας και λοιπές κοινωνικές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Μέτρο 2.2.12: Πρόγραμμα κοινωνικού φροντιστή και προσωπικού βοηθού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4B.ια.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3.468.000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159. Μέτρα για την αναβαθμισμένη παροχή υπηρεσιών φροντίδας που βασίζονται στην οικογένεια και την τοπική κοινότητα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2832772389"/>
                  </a:ext>
                </a:extLst>
              </a:tr>
              <a:tr h="168688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2.2.13: Προώθηση και υποστήριξη παιδιών για την ένταξη τους στην προσχολική εκπαίδευση καθώς και για τη πρόσβαση των παιδιών σχολικής ηλικίας, εφήβων και ατόμων με αναπηρία, σε υπηρεσίες δημιουργικής απασχόλησης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ESO4.11.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4B.ια.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6.116.666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148. Στήριξη της προσχολικής εκπαίδευσης και φροντίδας (εξαιρουμένων των υποδομών)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696716867"/>
                  </a:ext>
                </a:extLst>
              </a:tr>
              <a:tr h="65495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2.2.14: Προώθηση πολιτιστικής κληρονομιάς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4B.ια.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l-GR" sz="9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158. Μέτρα για την αναβάθμιση της ισότιμης και έγκαιρης πρόσβασης σε ποιοτικές, βιώσιμες  και προσιτές υπηρεσίες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23304457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2818C5-2711-9F0F-47F3-C7A0CC6CEBC3}"/>
              </a:ext>
            </a:extLst>
          </p:cNvPr>
          <p:cNvSpPr txBox="1"/>
          <p:nvPr/>
        </p:nvSpPr>
        <p:spPr>
          <a:xfrm>
            <a:off x="0" y="62313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ΓΙΑ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9CE76-D2E5-E894-FB27-1AEE6F74EFD5}"/>
              </a:ext>
            </a:extLst>
          </p:cNvPr>
          <p:cNvSpPr txBox="1"/>
          <p:nvPr/>
        </p:nvSpPr>
        <p:spPr>
          <a:xfrm>
            <a:off x="0" y="1446658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Σχέδιο Δράσης ΠΕΣΚΕ 2021–2027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035DDD51-0497-1D6A-D8A4-4CDD9003E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D8DC96-5730-FC55-C61C-DFCA5443BD6A}"/>
              </a:ext>
            </a:extLst>
          </p:cNvPr>
          <p:cNvSpPr txBox="1"/>
          <p:nvPr/>
        </p:nvSpPr>
        <p:spPr>
          <a:xfrm>
            <a:off x="10479568" y="1249159"/>
            <a:ext cx="15490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500" dirty="0">
                <a:solidFill>
                  <a:srgbClr val="156082"/>
                </a:solidFill>
                <a:latin typeface="+mj-lt"/>
              </a:rPr>
              <a:t>Πίνακας 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(</a:t>
            </a:r>
            <a:r>
              <a:rPr lang="el-GR" sz="1500" dirty="0">
                <a:solidFill>
                  <a:srgbClr val="156082"/>
                </a:solidFill>
                <a:latin typeface="+mj-lt"/>
              </a:rPr>
              <a:t>6/8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)</a:t>
            </a:r>
            <a:endParaRPr lang="el-GR" sz="1500" dirty="0">
              <a:solidFill>
                <a:srgbClr val="156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9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0AA9F-E7ED-1ECB-37DD-763711B93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DE6549E-66F5-B0A2-7E9E-35E51481286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13D50CE9-9A48-9774-D44F-F8D23742D92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797C9A-2552-941F-7689-5C0CB9F32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62822"/>
              </p:ext>
            </p:extLst>
          </p:nvPr>
        </p:nvGraphicFramePr>
        <p:xfrm>
          <a:off x="2370" y="1742774"/>
          <a:ext cx="12189630" cy="4431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307">
                  <a:extLst>
                    <a:ext uri="{9D8B030D-6E8A-4147-A177-3AD203B41FA5}">
                      <a16:colId xmlns:a16="http://schemas.microsoft.com/office/drawing/2014/main" val="99809879"/>
                    </a:ext>
                  </a:extLst>
                </a:gridCol>
                <a:gridCol w="1529307">
                  <a:extLst>
                    <a:ext uri="{9D8B030D-6E8A-4147-A177-3AD203B41FA5}">
                      <a16:colId xmlns:a16="http://schemas.microsoft.com/office/drawing/2014/main" val="1217114967"/>
                    </a:ext>
                  </a:extLst>
                </a:gridCol>
                <a:gridCol w="2652375">
                  <a:extLst>
                    <a:ext uri="{9D8B030D-6E8A-4147-A177-3AD203B41FA5}">
                      <a16:colId xmlns:a16="http://schemas.microsoft.com/office/drawing/2014/main" val="969982409"/>
                    </a:ext>
                  </a:extLst>
                </a:gridCol>
                <a:gridCol w="1379622">
                  <a:extLst>
                    <a:ext uri="{9D8B030D-6E8A-4147-A177-3AD203B41FA5}">
                      <a16:colId xmlns:a16="http://schemas.microsoft.com/office/drawing/2014/main" val="4142718259"/>
                    </a:ext>
                  </a:extLst>
                </a:gridCol>
                <a:gridCol w="1748589">
                  <a:extLst>
                    <a:ext uri="{9D8B030D-6E8A-4147-A177-3AD203B41FA5}">
                      <a16:colId xmlns:a16="http://schemas.microsoft.com/office/drawing/2014/main" val="2786530148"/>
                    </a:ext>
                  </a:extLst>
                </a:gridCol>
                <a:gridCol w="1026695">
                  <a:extLst>
                    <a:ext uri="{9D8B030D-6E8A-4147-A177-3AD203B41FA5}">
                      <a16:colId xmlns:a16="http://schemas.microsoft.com/office/drawing/2014/main" val="2440887567"/>
                    </a:ext>
                  </a:extLst>
                </a:gridCol>
                <a:gridCol w="2323735">
                  <a:extLst>
                    <a:ext uri="{9D8B030D-6E8A-4147-A177-3AD203B41FA5}">
                      <a16:colId xmlns:a16="http://schemas.microsoft.com/office/drawing/2014/main" val="2266592225"/>
                    </a:ext>
                  </a:extLst>
                </a:gridCol>
              </a:tblGrid>
              <a:tr h="69492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ΕΠΙΧΕΙΡΗΣΙΑΚΟΣ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ΑΞΟΝΑΣ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ΠΡΟΤΕΡΑΙΟΤΗΤΑ 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ΠΟΛΙΤΙΚΗΣ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ΜΕΤΡΟ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ΕΙΔΙΚΟΙ ΣΤΟΧΟΙ ΠΡΟΓΡΑΜΜΑΤΟΣ «ΔΥΤΙΚΗ ΕΛΛΑΔΑ» 2021-2027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ΚΩΔΙΚΟΣ ΕΙΔΙΚΟΥ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ΣΤΟΧΟΥ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ΠΡΟΫΠΟΛΟΓΙΣΜΟΣ ΠΡΟΣΚΛΗΣΗΣ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ΠΕΔΙΑ ΠΑΡΕΜΒΑΣΗΣ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ΠΡΟΓΡΑΜΜΑΤΟΣ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852067167"/>
                  </a:ext>
                </a:extLst>
              </a:tr>
              <a:tr h="694922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Επιχειρησιακός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 Άξονας 3: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Υποστήριξη της εργασιακής ένταξης, βελτίωση της </a:t>
                      </a:r>
                      <a:r>
                        <a:rPr lang="el-GR" sz="900" kern="100" dirty="0" err="1">
                          <a:effectLst/>
                        </a:rPr>
                        <a:t>απασχολησιμότητας</a:t>
                      </a:r>
                      <a:r>
                        <a:rPr lang="el-GR" sz="900" kern="100" dirty="0">
                          <a:effectLst/>
                        </a:rPr>
                        <a:t> και της πρόσβασης στην απασχόληση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Προτεραιότητα Πολιτικής 3.1: Ενίσχυση της πρόσβασης των ευπαθών ομάδων του πληθυσμού στην αγορά εργασίας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3.1.1: Ολοκληρωμένες δράσεις ένταξης Υπηκόων Τρίτων Χωρών στην αγορά εργασίας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ESO4.9.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4Β.θ.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5.120.000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156. Ειδικές δράσεις για την αύξηση της συμμετοχής των υπηκόων τρίτων χωρών στην απασχόληση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3057086949"/>
                  </a:ext>
                </a:extLst>
              </a:tr>
              <a:tr h="141280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Μέτρο 3.1.2: Παρατηρητήριο Διάγνωσης Αναγκών της Αγοράς Εργασίας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ESO4.1.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4Β.α.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2.500.000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139. Μέτρα για τον εκσυγχρονισμό και την ενίσχυση των θεσμών και των υπηρεσιών της αγοράς εργασίας, ώστε να αξιολογούνται και να προβλέπονται οι ανάγκες σε δεξιότητες να εξασφαλίζεται η έγκαιρη και εξατομικευμένη  βοήθεια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3844697431"/>
                  </a:ext>
                </a:extLst>
              </a:tr>
              <a:tr h="45563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3.1.3: Δράσεις προώθησης της απασχόλησης στην Περιφέρεια Δυτικής Ελλάδας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4Β.α.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3.500.000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134. Μέτρα για τη βελτίωση της πρόσβασης στην απασχόληση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705211508"/>
                  </a:ext>
                </a:extLst>
              </a:tr>
              <a:tr h="21633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Προτεραιότητα Πολιτικής 3.2: Προώθηση της απασχολησιμότητας και της εκπαίδευσης και ενίσχυση της επιχειρηματικότητας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 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 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 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 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 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831022"/>
                  </a:ext>
                </a:extLst>
              </a:tr>
              <a:tr h="95717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 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 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 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 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 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5753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2CC4227-3822-814C-0FA2-A10A4267198C}"/>
              </a:ext>
            </a:extLst>
          </p:cNvPr>
          <p:cNvSpPr txBox="1"/>
          <p:nvPr/>
        </p:nvSpPr>
        <p:spPr>
          <a:xfrm>
            <a:off x="-2369" y="628037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ΓΙΑ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2A6CA-493A-4657-64E2-1EAFB952DBCB}"/>
              </a:ext>
            </a:extLst>
          </p:cNvPr>
          <p:cNvSpPr txBox="1"/>
          <p:nvPr/>
        </p:nvSpPr>
        <p:spPr>
          <a:xfrm>
            <a:off x="0" y="1446658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Σχέδιο Δράσης ΠΕΣΚΕ 2021–2027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3E941FC1-115C-778A-A124-4FFA62D11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43784D-CAF7-D0E4-6CB7-FD2987ADB373}"/>
              </a:ext>
            </a:extLst>
          </p:cNvPr>
          <p:cNvSpPr txBox="1"/>
          <p:nvPr/>
        </p:nvSpPr>
        <p:spPr>
          <a:xfrm>
            <a:off x="10479568" y="1249159"/>
            <a:ext cx="15490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500" dirty="0">
                <a:solidFill>
                  <a:srgbClr val="156082"/>
                </a:solidFill>
                <a:latin typeface="+mj-lt"/>
              </a:rPr>
              <a:t>Πίνακας 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(</a:t>
            </a:r>
            <a:r>
              <a:rPr lang="el-GR" sz="1500" dirty="0">
                <a:solidFill>
                  <a:srgbClr val="156082"/>
                </a:solidFill>
                <a:latin typeface="+mj-lt"/>
              </a:rPr>
              <a:t>7/8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)</a:t>
            </a:r>
            <a:endParaRPr lang="el-GR" sz="1500" dirty="0">
              <a:solidFill>
                <a:srgbClr val="156082"/>
              </a:solidFill>
            </a:endParaRPr>
          </a:p>
        </p:txBody>
      </p:sp>
      <p:graphicFrame>
        <p:nvGraphicFramePr>
          <p:cNvPr id="16" name="Πίνακας 15">
            <a:extLst>
              <a:ext uri="{FF2B5EF4-FFF2-40B4-BE49-F238E27FC236}">
                <a16:creationId xmlns:a16="http://schemas.microsoft.com/office/drawing/2014/main" id="{3815696B-D5DC-CA46-402E-AA807B749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65335"/>
              </p:ext>
            </p:extLst>
          </p:nvPr>
        </p:nvGraphicFramePr>
        <p:xfrm>
          <a:off x="-2370" y="1742775"/>
          <a:ext cx="12196739" cy="4431782"/>
        </p:xfrm>
        <a:graphic>
          <a:graphicData uri="http://schemas.openxmlformats.org/drawingml/2006/table">
            <a:tbl>
              <a:tblPr/>
              <a:tblGrid>
                <a:gridCol w="12196739">
                  <a:extLst>
                    <a:ext uri="{9D8B030D-6E8A-4147-A177-3AD203B41FA5}">
                      <a16:colId xmlns:a16="http://schemas.microsoft.com/office/drawing/2014/main" val="2926068558"/>
                    </a:ext>
                  </a:extLst>
                </a:gridCol>
              </a:tblGrid>
              <a:tr h="443178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58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524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0CD7D-EDA7-1134-D3A4-76762A38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5D88CAC-A787-150C-DECB-234250A52E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1489A3F-2A69-5406-6393-1006FDACEAB7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9D7ACD-4BFF-CDCD-1F03-19C9EAAF2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41829"/>
              </p:ext>
            </p:extLst>
          </p:nvPr>
        </p:nvGraphicFramePr>
        <p:xfrm>
          <a:off x="2370" y="1815990"/>
          <a:ext cx="12189630" cy="4275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307">
                  <a:extLst>
                    <a:ext uri="{9D8B030D-6E8A-4147-A177-3AD203B41FA5}">
                      <a16:colId xmlns:a16="http://schemas.microsoft.com/office/drawing/2014/main" val="99809879"/>
                    </a:ext>
                  </a:extLst>
                </a:gridCol>
                <a:gridCol w="1529307">
                  <a:extLst>
                    <a:ext uri="{9D8B030D-6E8A-4147-A177-3AD203B41FA5}">
                      <a16:colId xmlns:a16="http://schemas.microsoft.com/office/drawing/2014/main" val="1217114967"/>
                    </a:ext>
                  </a:extLst>
                </a:gridCol>
                <a:gridCol w="2941133">
                  <a:extLst>
                    <a:ext uri="{9D8B030D-6E8A-4147-A177-3AD203B41FA5}">
                      <a16:colId xmlns:a16="http://schemas.microsoft.com/office/drawing/2014/main" val="969982409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4142718259"/>
                    </a:ext>
                  </a:extLst>
                </a:gridCol>
                <a:gridCol w="1748589">
                  <a:extLst>
                    <a:ext uri="{9D8B030D-6E8A-4147-A177-3AD203B41FA5}">
                      <a16:colId xmlns:a16="http://schemas.microsoft.com/office/drawing/2014/main" val="2786530148"/>
                    </a:ext>
                  </a:extLst>
                </a:gridCol>
                <a:gridCol w="1267327">
                  <a:extLst>
                    <a:ext uri="{9D8B030D-6E8A-4147-A177-3AD203B41FA5}">
                      <a16:colId xmlns:a16="http://schemas.microsoft.com/office/drawing/2014/main" val="2440887567"/>
                    </a:ext>
                  </a:extLst>
                </a:gridCol>
                <a:gridCol w="1890598">
                  <a:extLst>
                    <a:ext uri="{9D8B030D-6E8A-4147-A177-3AD203B41FA5}">
                      <a16:colId xmlns:a16="http://schemas.microsoft.com/office/drawing/2014/main" val="2266592225"/>
                    </a:ext>
                  </a:extLst>
                </a:gridCol>
              </a:tblGrid>
              <a:tr h="113459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ΕΠΙΧΕΙΡΗΣΙΑΚΟΣ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ΑΞΟΝΑΣ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ΠΡΟΤΕΡΑΙΟΤΗΤΑ 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ΠΟΛΙΤΙΚΗΣ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ΜΕΤΡΟ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ΕΙΔΙΚΟΙ ΣΤΟΧΟΙ ΠΡΟΓΡΑΜΜΑΤΟΣ «ΔΥΤΙΚΗ ΕΛΛΑΔΑ» 2021-2027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ΚΩΔΙΚΟΣ ΕΙΔΙΚΟΥ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 ΣΤΟΧΟΥ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ΠΡΟΫΠΟΛΟΓΙΣΜΟΣ ΠΡΟΣΚΛΗΣΗΣ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ΠΕΔΙΑ ΠΑΡΕΜΒΑΣΗΣ</a:t>
                      </a:r>
                      <a:br>
                        <a:rPr lang="el-GR" sz="900" kern="100" dirty="0"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ΠΡΟΓΡΑΜΜΑΤΟΣ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852067167"/>
                  </a:ext>
                </a:extLst>
              </a:tr>
              <a:tr h="1715826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Επιχειρησιακός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  <a:t> Άξονας 4:</a:t>
                      </a:r>
                      <a:br>
                        <a:rPr lang="el-GR" sz="900" kern="10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l-GR" sz="900" kern="100" dirty="0">
                          <a:effectLst/>
                        </a:rPr>
                        <a:t>Καταπολέμηση των διακρίσεων και ενίσχυση της κοινωνικής συνοχής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Προτεραιότητα Πολιτικής 4.1: Κοινωνική και οικονομική ενσωμάτωση περιθωριοποιημένων ομάδων πληθυσμού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4.1.1: Πρόγραμμα ανάπτυξης και ενδυνάμωσης διεπιστημονικών συμβουλευτικών και υποστηρικτικών δομών και μαθησιακής υποστήριξης/ συνεκπαίδευσης μαθητών/ τριών με αναπηρία ή/και ειδικές εκπαιδευτικές ανάγκες για την ισότιμη πρόσβαση και συμπερίληψη στην εκπαίδευση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ESO4.6.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4Β.στ.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25.500.000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149. Στήριξη της πρωτοβάθμιας και δευτεροβάθμιας εκπαίδευσης (εξαιρουμένων  των υποδομών)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3014303975"/>
                  </a:ext>
                </a:extLst>
              </a:tr>
              <a:tr h="113459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Προτεραιότητα Πολιτικής 4.2: Ενίσχυση της κοινωνικής ένταξης και πρόληψη του κοινωνικού αποκλεισμού ευπαθών ομάδων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Μέτρο 4.2.1: Περιφερειακό Παρατηρητήριο Κοινωνικής Ένταξης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ESO4.11.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4B.ια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2.500.000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158. Μέτρα για την αναβάθμιση της ισότιμης και έγκαιρης πρόσβασης σε ποιοτικές, βιώσιμες  και προσιτές υπηρεσίες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4082521281"/>
                  </a:ext>
                </a:extLst>
              </a:tr>
              <a:tr h="29061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>
                          <a:effectLst/>
                        </a:rPr>
                        <a:t>Τεχνική Βοήθεια EKT+</a:t>
                      </a:r>
                      <a:endParaRPr lang="el-GR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l-GR" sz="9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l-GR" sz="9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900" kern="100" dirty="0">
                          <a:effectLst/>
                        </a:rPr>
                        <a:t>3.373.579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l-GR" sz="9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0" marB="0" anchor="ctr"/>
                </a:tc>
                <a:extLst>
                  <a:ext uri="{0D108BD9-81ED-4DB2-BD59-A6C34878D82A}">
                    <a16:rowId xmlns:a16="http://schemas.microsoft.com/office/drawing/2014/main" val="16618815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2E8AA6-BBE3-AC02-8091-1247A5B31235}"/>
              </a:ext>
            </a:extLst>
          </p:cNvPr>
          <p:cNvSpPr txBox="1"/>
          <p:nvPr/>
        </p:nvSpPr>
        <p:spPr>
          <a:xfrm>
            <a:off x="0" y="62313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ΓΙΑ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7FDFC-D918-2E9E-0C62-D0C6FA710CEB}"/>
              </a:ext>
            </a:extLst>
          </p:cNvPr>
          <p:cNvSpPr txBox="1"/>
          <p:nvPr/>
        </p:nvSpPr>
        <p:spPr>
          <a:xfrm>
            <a:off x="0" y="1446658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Σχέδιο Δράσης ΠΕΣΚΕ 2021–2027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CCB8DA81-A7BB-FD1B-187F-EB5F80BD4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784EC8-9F37-8B39-1E29-39D998E2D531}"/>
              </a:ext>
            </a:extLst>
          </p:cNvPr>
          <p:cNvSpPr txBox="1"/>
          <p:nvPr/>
        </p:nvSpPr>
        <p:spPr>
          <a:xfrm>
            <a:off x="10479568" y="1249159"/>
            <a:ext cx="15490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500" dirty="0">
                <a:solidFill>
                  <a:srgbClr val="156082"/>
                </a:solidFill>
                <a:latin typeface="+mj-lt"/>
              </a:rPr>
              <a:t>Πίνακας 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(</a:t>
            </a:r>
            <a:r>
              <a:rPr lang="el-GR" sz="1500" dirty="0">
                <a:solidFill>
                  <a:srgbClr val="156082"/>
                </a:solidFill>
                <a:latin typeface="+mj-lt"/>
              </a:rPr>
              <a:t>8/8</a:t>
            </a:r>
            <a:r>
              <a:rPr lang="en-US" sz="1500" dirty="0">
                <a:solidFill>
                  <a:srgbClr val="156082"/>
                </a:solidFill>
                <a:latin typeface="+mj-lt"/>
              </a:rPr>
              <a:t>)</a:t>
            </a:r>
            <a:endParaRPr lang="el-GR" sz="1500" dirty="0">
              <a:solidFill>
                <a:srgbClr val="156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81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CF66C-D0D6-1459-F7C4-420DF76B1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696B0FB-D37B-BB06-03F8-924AFBBBC9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ED2E249-418E-5F7A-C04C-847558A50729}"/>
              </a:ext>
            </a:extLst>
          </p:cNvPr>
          <p:cNvSpPr/>
          <p:nvPr/>
        </p:nvSpPr>
        <p:spPr>
          <a:xfrm>
            <a:off x="7526" y="5353850"/>
            <a:ext cx="12192001" cy="630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01279A3-7890-77EC-30FF-F6E6674BD9FA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4744D-9F96-E0AC-88A0-9B6EFA6082F5}"/>
              </a:ext>
            </a:extLst>
          </p:cNvPr>
          <p:cNvSpPr txBox="1"/>
          <p:nvPr/>
        </p:nvSpPr>
        <p:spPr>
          <a:xfrm>
            <a:off x="7110" y="1410271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Στρατηγική Προσέγγιση &amp; Συμπληρωματικότητα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44A6F1B6-0ABF-D597-4B2C-C0245DA023CA}"/>
              </a:ext>
            </a:extLst>
          </p:cNvPr>
          <p:cNvSpPr txBox="1">
            <a:spLocks/>
          </p:cNvSpPr>
          <p:nvPr/>
        </p:nvSpPr>
        <p:spPr>
          <a:xfrm>
            <a:off x="819153" y="2581022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Εστίαση σε περιοχές πολλαπλής αποστέρησης και άνισης πρόσβασης σε υπηρεσίες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10003-42D9-55E7-0A4B-1819238C33C7}"/>
              </a:ext>
            </a:extLst>
          </p:cNvPr>
          <p:cNvSpPr txBox="1"/>
          <p:nvPr/>
        </p:nvSpPr>
        <p:spPr>
          <a:xfrm>
            <a:off x="819152" y="2227079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Χωρική στόχευση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4E20B25A-1453-0CEC-60CD-617636DDAC3A}"/>
              </a:ext>
            </a:extLst>
          </p:cNvPr>
          <p:cNvSpPr txBox="1">
            <a:spLocks/>
          </p:cNvSpPr>
          <p:nvPr/>
        </p:nvSpPr>
        <p:spPr>
          <a:xfrm>
            <a:off x="6915153" y="2583436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Συνδυασμός εισοδηματικής στήριξης, κοινωνικών υπηρεσιών και ενεργητικών πολιτικών απασχόλησης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2EBC36-97BB-1081-CD74-5659B3D301C1}"/>
              </a:ext>
            </a:extLst>
          </p:cNvPr>
          <p:cNvSpPr txBox="1"/>
          <p:nvPr/>
        </p:nvSpPr>
        <p:spPr>
          <a:xfrm>
            <a:off x="6915152" y="2192934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Ολοκληρωμένη παρέμβαση</a:t>
            </a:r>
          </a:p>
        </p:txBody>
      </p:sp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3714FDCF-30FB-7657-398A-0B62F5321F7B}"/>
              </a:ext>
            </a:extLst>
          </p:cNvPr>
          <p:cNvSpPr txBox="1">
            <a:spLocks/>
          </p:cNvSpPr>
          <p:nvPr/>
        </p:nvSpPr>
        <p:spPr>
          <a:xfrm>
            <a:off x="819153" y="4350385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Έμφαση στην παιδική φτώχεια, στη δημογραφική βιωσιμότητα και στην πρόληψη αποκλεισμού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9AA3E8-DFD8-441B-AC9B-7B0A50E59CCD}"/>
              </a:ext>
            </a:extLst>
          </p:cNvPr>
          <p:cNvSpPr txBox="1"/>
          <p:nvPr/>
        </p:nvSpPr>
        <p:spPr>
          <a:xfrm>
            <a:off x="819152" y="3996442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Πρόληψη &amp; έγκαιρη παρέμβαση</a:t>
            </a: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D28834B1-F2DF-9707-56E9-41079A8DB712}"/>
              </a:ext>
            </a:extLst>
          </p:cNvPr>
          <p:cNvSpPr txBox="1">
            <a:spLocks/>
          </p:cNvSpPr>
          <p:nvPr/>
        </p:nvSpPr>
        <p:spPr>
          <a:xfrm>
            <a:off x="6915153" y="4282101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Ενίσχυση του Περιφερειακού Παρατηρητηρίου, συνεργασία με Δήμους, κοινωνική οικονομία και ΑΕΙ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773F94-0016-E0C0-1580-F09AA3D91885}"/>
              </a:ext>
            </a:extLst>
          </p:cNvPr>
          <p:cNvSpPr txBox="1"/>
          <p:nvPr/>
        </p:nvSpPr>
        <p:spPr>
          <a:xfrm>
            <a:off x="6915152" y="3891599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Κοινωνική καινοτομία &amp; διακυβέρνηση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704464-857D-55E3-8290-FD1A707CE71B}"/>
              </a:ext>
            </a:extLst>
          </p:cNvPr>
          <p:cNvSpPr txBox="1"/>
          <p:nvPr/>
        </p:nvSpPr>
        <p:spPr>
          <a:xfrm>
            <a:off x="7110" y="5334435"/>
            <a:ext cx="12189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Κεντρική λογική αρχιτεκτονικής</a:t>
            </a:r>
          </a:p>
          <a:p>
            <a:pPr algn="ctr"/>
            <a:r>
              <a:rPr lang="el-GR" sz="1600" dirty="0"/>
              <a:t>Συνεκτικό, </a:t>
            </a:r>
            <a:r>
              <a:rPr lang="el-GR" sz="1600" dirty="0" err="1"/>
              <a:t>πολυεπίπεδο</a:t>
            </a:r>
            <a:r>
              <a:rPr lang="el-GR" sz="1600" dirty="0"/>
              <a:t> και βιώσιμο σύστημα κοινωνικής πολιτικής, με μετρήσιμο κοινωνικό αντίκτυπο έως το 2027</a:t>
            </a:r>
          </a:p>
        </p:txBody>
      </p:sp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449F6CFF-21EE-EB3D-DC1F-E75F7D9B3FEE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6096000" y="1929384"/>
            <a:ext cx="5925" cy="34050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6DA9CA46-DBB3-8738-A621-F885E8D9E4EE}"/>
              </a:ext>
            </a:extLst>
          </p:cNvPr>
          <p:cNvCxnSpPr>
            <a:cxnSpLocks/>
          </p:cNvCxnSpPr>
          <p:nvPr/>
        </p:nvCxnSpPr>
        <p:spPr>
          <a:xfrm>
            <a:off x="466531" y="3707664"/>
            <a:ext cx="114206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7DE7C9-938A-FE05-8CE4-15EE0F8F0408}"/>
              </a:ext>
            </a:extLst>
          </p:cNvPr>
          <p:cNvSpPr txBox="1"/>
          <p:nvPr/>
        </p:nvSpPr>
        <p:spPr>
          <a:xfrm>
            <a:off x="0" y="62313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ΓΙΑ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A0A19ACF-5F17-3D9D-238D-DEEB1E494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7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47B50-A251-6818-D9D1-BA726805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B03E4E4-C828-E2AD-1229-CCD0F4D47D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pic>
        <p:nvPicPr>
          <p:cNvPr id="24" name="Γραφικό 23">
            <a:extLst>
              <a:ext uri="{FF2B5EF4-FFF2-40B4-BE49-F238E27FC236}">
                <a16:creationId xmlns:a16="http://schemas.microsoft.com/office/drawing/2014/main" id="{9185A038-DA85-D040-9782-CCBCA8011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254" y="1954156"/>
            <a:ext cx="11541550" cy="3208111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A53689F-08FB-E006-F5E6-3FD8F7B1E833}"/>
              </a:ext>
            </a:extLst>
          </p:cNvPr>
          <p:cNvSpPr/>
          <p:nvPr/>
        </p:nvSpPr>
        <p:spPr>
          <a:xfrm>
            <a:off x="7526" y="5353850"/>
            <a:ext cx="12192001" cy="630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49065BF-69DA-C785-4C83-5574C54E6093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010FE1-EE8B-BB02-7E13-052BFA9F9C55}"/>
              </a:ext>
            </a:extLst>
          </p:cNvPr>
          <p:cNvSpPr txBox="1"/>
          <p:nvPr/>
        </p:nvSpPr>
        <p:spPr>
          <a:xfrm>
            <a:off x="-5157" y="5338661"/>
            <a:ext cx="12189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Αρχή σχεδιασμού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ΠΕΣΚΕ 2021-2027</a:t>
            </a:r>
          </a:p>
          <a:p>
            <a:pPr algn="ctr"/>
            <a:r>
              <a:rPr lang="el-GR" sz="1600" dirty="0"/>
              <a:t>Σύνδεση στρατηγικής – χρηματοδότησης – εφαρμογής – κοινωνικού αντικτύπου σε ενιαίο και μετρήσιμο πλαίσιο πολιτικής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A48A6-BCCF-EBF8-5C81-758F93FAEB78}"/>
              </a:ext>
            </a:extLst>
          </p:cNvPr>
          <p:cNvSpPr txBox="1"/>
          <p:nvPr/>
        </p:nvSpPr>
        <p:spPr>
          <a:xfrm>
            <a:off x="729803" y="2523255"/>
            <a:ext cx="2019380" cy="190821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None/>
            </a:pPr>
            <a:r>
              <a:rPr lang="el-GR" b="1" dirty="0"/>
              <a:t>Εθνικό Πλαίσιο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l-GR" sz="1600" dirty="0"/>
              <a:t>Εθνική Στρατηγική Κοινωνικής Ένταξης → Στόχος Πολιτικής 4 (ΕΚΤ+) Άξονες)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2D5DA-4220-0932-A368-1A905C6247BA}"/>
              </a:ext>
            </a:extLst>
          </p:cNvPr>
          <p:cNvSpPr txBox="1"/>
          <p:nvPr/>
        </p:nvSpPr>
        <p:spPr>
          <a:xfrm>
            <a:off x="9672661" y="1897711"/>
            <a:ext cx="2106900" cy="258532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dirty="0"/>
              <a:t>Αποτέλεσμα</a:t>
            </a:r>
          </a:p>
          <a:p>
            <a:pPr>
              <a:buNone/>
            </a:pPr>
            <a:br>
              <a:rPr lang="el-GR" dirty="0"/>
            </a:br>
            <a:r>
              <a:rPr lang="el-GR" dirty="0"/>
              <a:t>Μείωση φτώχειας – Ενίσχυση κοινωνικής συνοχής – Βιώσιμη κοινωνική ένταξη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F7E0D-1346-3DF4-478E-E9FC4173D4E5}"/>
              </a:ext>
            </a:extLst>
          </p:cNvPr>
          <p:cNvSpPr txBox="1"/>
          <p:nvPr/>
        </p:nvSpPr>
        <p:spPr>
          <a:xfrm>
            <a:off x="0" y="62313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ΑΡΧΙΤΕΚΤΟΝΙΚΗ ΤΗΣ ΠΕΡΙΦΕΡΕΙΑΚΗΣ ΣΤΡΑΤΗΓΙΚΗΣ ΓΙΑ ΤΗΝ ΚΟΙΝΩΝΙΚΗ ΈΝΤΑΞΗ &amp;</a:t>
            </a:r>
            <a:b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ΤΗΝ ΚΑΤΑΠΟΛΕΜΗΣΗ ΤΗΣ ΦΤΩΧΕΙΑΣ ΣΤΗΝ ΠΕΡΙΦΕΡΕΙΑ ΔΥΤΙΚΗΣ ΕΛΛΑΔΑΣ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60F5A-85BF-23E4-37AE-CF94EF743D27}"/>
              </a:ext>
            </a:extLst>
          </p:cNvPr>
          <p:cNvSpPr txBox="1"/>
          <p:nvPr/>
        </p:nvSpPr>
        <p:spPr>
          <a:xfrm>
            <a:off x="3106995" y="1906371"/>
            <a:ext cx="245973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l-G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b="1" dirty="0">
                <a:solidFill>
                  <a:schemeClr val="bg1"/>
                </a:solidFill>
              </a:rPr>
              <a:t>Περιφερειακή</a:t>
            </a:r>
          </a:p>
          <a:p>
            <a:pPr>
              <a:buNone/>
            </a:pPr>
            <a:r>
              <a:rPr lang="el-GR" b="1" dirty="0">
                <a:solidFill>
                  <a:schemeClr val="bg1"/>
                </a:solidFill>
              </a:rPr>
              <a:t>Εξειδίκευση</a:t>
            </a:r>
          </a:p>
          <a:p>
            <a:pPr>
              <a:buNone/>
            </a:pPr>
            <a:br>
              <a:rPr lang="el-GR" dirty="0">
                <a:solidFill>
                  <a:schemeClr val="bg1"/>
                </a:solidFill>
              </a:rPr>
            </a:br>
            <a:r>
              <a:rPr lang="el-GR" sz="1600" dirty="0">
                <a:solidFill>
                  <a:schemeClr val="bg1"/>
                </a:solidFill>
              </a:rPr>
              <a:t>ΠΕΣΚΕ ΠΔΕ</a:t>
            </a:r>
          </a:p>
          <a:p>
            <a:pPr>
              <a:buNone/>
            </a:pPr>
            <a:r>
              <a:rPr lang="el-GR" sz="1600" dirty="0">
                <a:solidFill>
                  <a:schemeClr val="bg1"/>
                </a:solidFill>
              </a:rPr>
              <a:t>2021–2027</a:t>
            </a:r>
            <a:br>
              <a:rPr lang="el-GR" sz="1600" dirty="0">
                <a:solidFill>
                  <a:schemeClr val="bg1"/>
                </a:solidFill>
              </a:rPr>
            </a:br>
            <a:r>
              <a:rPr lang="el-GR" sz="1600" dirty="0">
                <a:solidFill>
                  <a:schemeClr val="bg1"/>
                </a:solidFill>
              </a:rPr>
              <a:t>(Στρατηγικοί Στόχοι </a:t>
            </a:r>
          </a:p>
          <a:p>
            <a:pPr>
              <a:buNone/>
            </a:pPr>
            <a:r>
              <a:rPr lang="el-GR" sz="1600" dirty="0">
                <a:solidFill>
                  <a:schemeClr val="bg1"/>
                </a:solidFill>
              </a:rPr>
              <a:t>&amp; Επιχειρησιακοί </a:t>
            </a:r>
          </a:p>
          <a:p>
            <a:pPr>
              <a:buNone/>
            </a:pPr>
            <a:r>
              <a:rPr lang="el-GR" sz="1600" dirty="0">
                <a:solidFill>
                  <a:schemeClr val="bg1"/>
                </a:solidFill>
              </a:rPr>
              <a:t>Άξονες)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5F1D6E-E54B-C306-33CA-CF9B5E0FBF8D}"/>
              </a:ext>
            </a:extLst>
          </p:cNvPr>
          <p:cNvSpPr txBox="1"/>
          <p:nvPr/>
        </p:nvSpPr>
        <p:spPr>
          <a:xfrm>
            <a:off x="5271057" y="2497875"/>
            <a:ext cx="27084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/>
              <a:t>Σχέδιο Δράσης</a:t>
            </a:r>
          </a:p>
          <a:p>
            <a:pPr>
              <a:buNone/>
            </a:pPr>
            <a:br>
              <a:rPr lang="el-GR" dirty="0"/>
            </a:br>
            <a:r>
              <a:rPr lang="el-GR" sz="1600" dirty="0"/>
              <a:t>Συγκεκριμένα</a:t>
            </a:r>
          </a:p>
          <a:p>
            <a:pPr>
              <a:buNone/>
            </a:pPr>
            <a:r>
              <a:rPr lang="el-GR" sz="1600" dirty="0"/>
              <a:t>μέτρα &amp; </a:t>
            </a:r>
            <a:r>
              <a:rPr lang="el-GR" sz="1600" dirty="0" err="1"/>
              <a:t>παρεμβάσει</a:t>
            </a:r>
            <a:endParaRPr lang="el-GR" sz="1600" dirty="0"/>
          </a:p>
          <a:p>
            <a:pPr>
              <a:buNone/>
            </a:pPr>
            <a:r>
              <a:rPr lang="el-GR" sz="1600" dirty="0"/>
              <a:t> ανά Άξονα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D2357C-32D5-9960-54F7-65BC968D12EB}"/>
              </a:ext>
            </a:extLst>
          </p:cNvPr>
          <p:cNvSpPr txBox="1"/>
          <p:nvPr/>
        </p:nvSpPr>
        <p:spPr>
          <a:xfrm>
            <a:off x="7432434" y="2191162"/>
            <a:ext cx="33526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>
                <a:solidFill>
                  <a:schemeClr val="bg1"/>
                </a:solidFill>
              </a:rPr>
              <a:t>Χρηματοδότηση</a:t>
            </a:r>
          </a:p>
          <a:p>
            <a:pPr>
              <a:buNone/>
            </a:pPr>
            <a:r>
              <a:rPr lang="el-GR" b="1" dirty="0">
                <a:solidFill>
                  <a:schemeClr val="bg1"/>
                </a:solidFill>
              </a:rPr>
              <a:t> &amp; Υλοποίηση</a:t>
            </a:r>
          </a:p>
          <a:p>
            <a:pPr>
              <a:buNone/>
            </a:pP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Πρόγραμμα</a:t>
            </a: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«Δυτική Ελλάδα» </a:t>
            </a: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2021–2027 (ΕΚΤ+)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53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1C3F1-0DD9-3E81-A663-FADC6A04A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36BDA8A-5851-24B8-9679-1C7F9B302E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4BCA47B-1353-A199-081D-97F6AE428CED}"/>
              </a:ext>
            </a:extLst>
          </p:cNvPr>
          <p:cNvSpPr/>
          <p:nvPr/>
        </p:nvSpPr>
        <p:spPr>
          <a:xfrm>
            <a:off x="7526" y="5334996"/>
            <a:ext cx="12192001" cy="886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0A92BD6-53C3-9B55-112F-C2F47128F37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FD2AC-D555-0CC9-EA32-2AF21C1A4A5C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ΣΤΡΑΤΗΓΙΚΕΣ ΚΑΤΕΥΘΥΝΣΕΙΣ ΑΝΑΒΑΘΜΙΣΗΣ ΚΟΙΝΩΝΙΚΩΝ ΠΟΛΙΤΙΚΩΝ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05683-1B80-4061-19AE-1452F6CE8A8E}"/>
              </a:ext>
            </a:extLst>
          </p:cNvPr>
          <p:cNvSpPr txBox="1"/>
          <p:nvPr/>
        </p:nvSpPr>
        <p:spPr>
          <a:xfrm>
            <a:off x="0" y="1373176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Ενσωμάτωση MTR &amp; Κανονιστικών Τροποποιήσεων ΕΚΤ+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44BB8C79-C637-703B-9B43-21F86C80A360}"/>
              </a:ext>
            </a:extLst>
          </p:cNvPr>
          <p:cNvSpPr txBox="1">
            <a:spLocks/>
          </p:cNvSpPr>
          <p:nvPr/>
        </p:nvSpPr>
        <p:spPr>
          <a:xfrm>
            <a:off x="866633" y="2353901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Επαναπροσδιορισμός θεματικών προτεραιοτήτων και πλαισίου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επιλεξιμότητας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F6DC14-0A13-8A10-51F9-61D1AE6B0D10}"/>
              </a:ext>
            </a:extLst>
          </p:cNvPr>
          <p:cNvSpPr txBox="1"/>
          <p:nvPr/>
        </p:nvSpPr>
        <p:spPr>
          <a:xfrm>
            <a:off x="866632" y="1963399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Ενδιάμεση Αναθεώρηση (</a:t>
            </a:r>
            <a:r>
              <a:rPr lang="en-US" sz="1700" b="1" dirty="0">
                <a:solidFill>
                  <a:srgbClr val="0070C0"/>
                </a:solidFill>
                <a:latin typeface="+mj-lt"/>
              </a:rPr>
              <a:t>MTR) </a:t>
            </a:r>
            <a:r>
              <a:rPr lang="el-GR" sz="1700" b="1" dirty="0">
                <a:solidFill>
                  <a:srgbClr val="0070C0"/>
                </a:solidFill>
                <a:latin typeface="+mj-lt"/>
              </a:rPr>
              <a:t>ΕΚΤ+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D6F574D6-2BB3-DEF9-41E6-63A1904CCA42}"/>
              </a:ext>
            </a:extLst>
          </p:cNvPr>
          <p:cNvSpPr txBox="1">
            <a:spLocks/>
          </p:cNvSpPr>
          <p:nvPr/>
        </p:nvSpPr>
        <p:spPr>
          <a:xfrm>
            <a:off x="6835159" y="2351434"/>
            <a:ext cx="5104262" cy="129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/>
              <a:t>Πρόσθετη προχρηματοδότηση (1,5%)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/>
              <a:t>Δυνατότητα 20% προκαταβολής για νέες προτεραιότητες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/>
              <a:t>Αύξηση ποσοστού συγχρηματοδότησης (+10%)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182D06-D6F1-735C-69DB-7B8728A6F26C}"/>
              </a:ext>
            </a:extLst>
          </p:cNvPr>
          <p:cNvSpPr txBox="1"/>
          <p:nvPr/>
        </p:nvSpPr>
        <p:spPr>
          <a:xfrm>
            <a:off x="6835158" y="1951392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Χρηματοδοτικά Κίνητρα</a:t>
            </a:r>
          </a:p>
        </p:txBody>
      </p:sp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3A653501-A089-4433-F213-4793882BB1D9}"/>
              </a:ext>
            </a:extLst>
          </p:cNvPr>
          <p:cNvSpPr txBox="1">
            <a:spLocks/>
          </p:cNvSpPr>
          <p:nvPr/>
        </p:nvSpPr>
        <p:spPr>
          <a:xfrm>
            <a:off x="866633" y="4330396"/>
            <a:ext cx="5104262" cy="1084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Νέες δεξιότητες (STEP – υψηλή τεχνολογία)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Ενεργειακή μετάβαση &amp;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απανθρακοποίηση</a:t>
            </a: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Ανθεκτικότητα &amp; κοινωνική στέγαση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2B1DD3-E38D-0593-7224-28B8A355BEAC}"/>
              </a:ext>
            </a:extLst>
          </p:cNvPr>
          <p:cNvSpPr txBox="1"/>
          <p:nvPr/>
        </p:nvSpPr>
        <p:spPr>
          <a:xfrm>
            <a:off x="866632" y="3784069"/>
            <a:ext cx="522936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Ανακατανομή έως 10% των πόρων. Στόχευση σε</a:t>
            </a:r>
            <a:r>
              <a:rPr lang="en-US" sz="1700" b="1" dirty="0">
                <a:solidFill>
                  <a:srgbClr val="0070C0"/>
                </a:solidFill>
                <a:latin typeface="+mj-lt"/>
              </a:rPr>
              <a:t>:</a:t>
            </a:r>
            <a:endParaRPr lang="el-GR" sz="17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DE9336DA-2084-3181-08C8-DB82E9B4C40D}"/>
              </a:ext>
            </a:extLst>
          </p:cNvPr>
          <p:cNvSpPr txBox="1">
            <a:spLocks/>
          </p:cNvSpPr>
          <p:nvPr/>
        </p:nvSpPr>
        <p:spPr>
          <a:xfrm>
            <a:off x="6835159" y="4217885"/>
            <a:ext cx="5104262" cy="114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 err="1"/>
              <a:t>ΜμΕ</a:t>
            </a:r>
            <a:r>
              <a:rPr lang="el-GR" sz="1600" dirty="0"/>
              <a:t> τεχνολογικής κατεύθυνσης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/>
              <a:t>Προσωπικό κρίσιμων κοινωνικών υποδομών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/>
              <a:t>Φορείς κοινωνικής στέγασης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3F0D4A-8FC2-8219-7E0A-02C65DABE5DD}"/>
              </a:ext>
            </a:extLst>
          </p:cNvPr>
          <p:cNvSpPr txBox="1"/>
          <p:nvPr/>
        </p:nvSpPr>
        <p:spPr>
          <a:xfrm>
            <a:off x="6835158" y="3827383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Διεύρυνση Ομάδων-Στόχου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A4FDE264-312A-D3B2-CC18-3CA6A593FA44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929384"/>
            <a:ext cx="5925" cy="34050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41CE2287-7F8B-67FE-22B1-184A746106EA}"/>
              </a:ext>
            </a:extLst>
          </p:cNvPr>
          <p:cNvCxnSpPr>
            <a:cxnSpLocks/>
          </p:cNvCxnSpPr>
          <p:nvPr/>
        </p:nvCxnSpPr>
        <p:spPr>
          <a:xfrm>
            <a:off x="466531" y="3707664"/>
            <a:ext cx="114206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Γραφικό 11">
            <a:extLst>
              <a:ext uri="{FF2B5EF4-FFF2-40B4-BE49-F238E27FC236}">
                <a16:creationId xmlns:a16="http://schemas.microsoft.com/office/drawing/2014/main" id="{95BB8618-BA16-DA79-9E1C-E0C70916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C2E8B6-8B0C-A4C6-20ED-E679C56C3638}"/>
              </a:ext>
            </a:extLst>
          </p:cNvPr>
          <p:cNvSpPr txBox="1"/>
          <p:nvPr/>
        </p:nvSpPr>
        <p:spPr>
          <a:xfrm>
            <a:off x="10765361" y="119278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(1/8)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E8A37-21C7-03ED-C3F9-5D827F8A1E3F}"/>
              </a:ext>
            </a:extLst>
          </p:cNvPr>
          <p:cNvSpPr txBox="1"/>
          <p:nvPr/>
        </p:nvSpPr>
        <p:spPr>
          <a:xfrm>
            <a:off x="2371" y="5335043"/>
            <a:ext cx="12189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Στρατηγική Πρόκληση για την ΠΔΕ</a:t>
            </a:r>
          </a:p>
          <a:p>
            <a:pPr algn="ctr"/>
            <a:r>
              <a:rPr lang="el-GR" sz="1600" dirty="0"/>
              <a:t>Έγκαιρη προσαρμογή του Προγράμματος έως 31.12.2025, ώστε να αξιοποιηθούν πλήρως οι νέες ευελιξίες και</a:t>
            </a:r>
            <a:br>
              <a:rPr lang="el-GR" sz="1600" dirty="0"/>
            </a:br>
            <a:r>
              <a:rPr lang="el-GR" sz="1600" dirty="0"/>
              <a:t> να ενισχυθεί το κοινωνικό αποτύπωμα της Περιφέρειας έως το 2029</a:t>
            </a:r>
          </a:p>
        </p:txBody>
      </p:sp>
    </p:spTree>
    <p:extLst>
      <p:ext uri="{BB962C8B-B14F-4D97-AF65-F5344CB8AC3E}">
        <p14:creationId xmlns:p14="http://schemas.microsoft.com/office/powerpoint/2010/main" val="3272224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3371C-EB78-3F9D-A995-67E5ED3D5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D7E0DF9-E2EA-B785-8F68-5A2E2B8E22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57556BD-62CB-B503-3199-107C9FFA63F1}"/>
              </a:ext>
            </a:extLst>
          </p:cNvPr>
          <p:cNvSpPr/>
          <p:nvPr/>
        </p:nvSpPr>
        <p:spPr>
          <a:xfrm>
            <a:off x="7526" y="5334996"/>
            <a:ext cx="12192001" cy="886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51659969-2902-EC68-E16C-12C8B5E502C8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433F2-09FE-548C-307B-1C5AA0F6C117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ΣΤΡΑΤΗΓΙΚΕΣ ΚΑΤΕΥΘΥΝΣΕΙΣ ΑΝΑΒΑΘΜΙΣΗΣ ΚΟΙΝΩΝΙΚΩΝ ΠΟΛΙΤΙΚΩΝ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B0BB9-3E33-D3F9-E32F-6BE3DF26A00B}"/>
              </a:ext>
            </a:extLst>
          </p:cNvPr>
          <p:cNvSpPr txBox="1"/>
          <p:nvPr/>
        </p:nvSpPr>
        <p:spPr>
          <a:xfrm>
            <a:off x="0" y="1392553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Στρατηγικές Κατευθύνσεις Αναβάθμισης έως το 2029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67AD2E4A-BFAE-9C97-FCD2-AC0EC0273713}"/>
              </a:ext>
            </a:extLst>
          </p:cNvPr>
          <p:cNvSpPr txBox="1">
            <a:spLocks/>
          </p:cNvSpPr>
          <p:nvPr/>
        </p:nvSpPr>
        <p:spPr>
          <a:xfrm>
            <a:off x="800767" y="2222160"/>
            <a:ext cx="5104262" cy="2383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</a:pP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Προσαρμογή σε νέο περιβάλλον: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δημογραφική γήρανση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επίμονη φτώχεια,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Ενδοπεριφερειακές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ανισότητες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ανάγκη αναβάθμισης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δεξιοτήτων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10348-EAB0-0F79-169C-81B07AD3EE62}"/>
              </a:ext>
            </a:extLst>
          </p:cNvPr>
          <p:cNvSpPr txBox="1"/>
          <p:nvPr/>
        </p:nvSpPr>
        <p:spPr>
          <a:xfrm>
            <a:off x="779723" y="1914309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Μετασχηματισμός Κοινωνικής Πολιτικής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A01189FE-8C1E-9FC3-8C6D-F891BC80FBD3}"/>
              </a:ext>
            </a:extLst>
          </p:cNvPr>
          <p:cNvSpPr txBox="1">
            <a:spLocks/>
          </p:cNvSpPr>
          <p:nvPr/>
        </p:nvSpPr>
        <p:spPr>
          <a:xfrm>
            <a:off x="6373506" y="2461406"/>
            <a:ext cx="5104262" cy="129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/>
              <a:t>Διοικητικής ενίσχυσης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/>
              <a:t>Βιωσιμότητας δομών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/>
              <a:t>Ψηφιακού μετασχηματισμού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l-GR" sz="1600" dirty="0" err="1"/>
              <a:t>Πολυεπίπεδης</a:t>
            </a:r>
            <a:r>
              <a:rPr lang="el-GR" sz="1600" dirty="0"/>
              <a:t> διακυβέρνησης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4A895-4907-339C-E480-210647872EFC}"/>
              </a:ext>
            </a:extLst>
          </p:cNvPr>
          <p:cNvSpPr txBox="1"/>
          <p:nvPr/>
        </p:nvSpPr>
        <p:spPr>
          <a:xfrm>
            <a:off x="6682382" y="1845827"/>
            <a:ext cx="440187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700" b="1" dirty="0">
                <a:solidFill>
                  <a:srgbClr val="0070C0"/>
                </a:solidFill>
                <a:latin typeface="+mj-lt"/>
              </a:rPr>
              <a:t>Ολοκληρωμένο Στρατηγικό Υπόδειγμα</a:t>
            </a:r>
            <a:br>
              <a:rPr lang="en-US" sz="1700" b="1" dirty="0">
                <a:solidFill>
                  <a:srgbClr val="0070C0"/>
                </a:solidFill>
                <a:latin typeface="+mj-lt"/>
              </a:rPr>
            </a:br>
            <a:r>
              <a:rPr lang="en-US" sz="1700" b="1" u="sng" dirty="0">
                <a:latin typeface="Callibri"/>
              </a:rPr>
              <a:t>ΣΥΝΔΕΣΗ:</a:t>
            </a:r>
            <a:endParaRPr lang="el-GR" b="1" u="sng" dirty="0">
              <a:latin typeface="Callibri"/>
            </a:endParaRPr>
          </a:p>
          <a:p>
            <a:pPr>
              <a:lnSpc>
                <a:spcPct val="100000"/>
              </a:lnSpc>
            </a:pPr>
            <a:endParaRPr lang="el-GR" sz="17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AC11D72F-634A-3924-2332-2765FEFA913C}"/>
              </a:ext>
            </a:extLst>
          </p:cNvPr>
          <p:cNvSpPr txBox="1">
            <a:spLocks/>
          </p:cNvSpPr>
          <p:nvPr/>
        </p:nvSpPr>
        <p:spPr>
          <a:xfrm>
            <a:off x="6373505" y="4216297"/>
            <a:ext cx="5104262" cy="114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+mj-lt"/>
              </a:rPr>
              <a:t>Ανθεκτικό σύστημα κοινωνικής προστασίας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+mj-lt"/>
              </a:rPr>
              <a:t>Ενίσχυση κοινωνικής συνοχής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+mj-lt"/>
              </a:rPr>
              <a:t>Βελτίωση αποτελεσματικότητας &amp; απορρόφησης πόρων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D962E7-0E80-6DA0-B9C6-CA0A9A63C9C1}"/>
              </a:ext>
            </a:extLst>
          </p:cNvPr>
          <p:cNvSpPr txBox="1"/>
          <p:nvPr/>
        </p:nvSpPr>
        <p:spPr>
          <a:xfrm>
            <a:off x="6682383" y="3903150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Στόχος 2029</a:t>
            </a:r>
          </a:p>
        </p:txBody>
      </p:sp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3693E0A3-9E90-BF44-C73C-36820A066AF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929384"/>
            <a:ext cx="5925" cy="34050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908CB501-EE00-4A2F-6A55-E6ADB5E8B216}"/>
              </a:ext>
            </a:extLst>
          </p:cNvPr>
          <p:cNvCxnSpPr>
            <a:cxnSpLocks/>
          </p:cNvCxnSpPr>
          <p:nvPr/>
        </p:nvCxnSpPr>
        <p:spPr>
          <a:xfrm>
            <a:off x="6146630" y="3869459"/>
            <a:ext cx="5703216" cy="82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856D7A55-A852-46A4-E5F5-F6C966E10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78C547-CAE4-7EEF-8218-4AD7267B9334}"/>
              </a:ext>
            </a:extLst>
          </p:cNvPr>
          <p:cNvSpPr txBox="1"/>
          <p:nvPr/>
        </p:nvSpPr>
        <p:spPr>
          <a:xfrm>
            <a:off x="10765361" y="119278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(2/8)</a:t>
            </a:r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F80448-2A0C-F18A-C140-FCDB49BBAD41}"/>
              </a:ext>
            </a:extLst>
          </p:cNvPr>
          <p:cNvSpPr txBox="1"/>
          <p:nvPr/>
        </p:nvSpPr>
        <p:spPr>
          <a:xfrm>
            <a:off x="2371" y="5334435"/>
            <a:ext cx="12189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Κεντρική Κατεύθυνση</a:t>
            </a:r>
          </a:p>
          <a:p>
            <a:pPr algn="ctr"/>
            <a:r>
              <a:rPr lang="el-GR" sz="1600" dirty="0"/>
              <a:t>Μετάβαση από αποσπασματικές παρεμβάσεις σε συνεκτικό, θεσμικά θωρακισμένο και βιώσιμο περιφερειακό</a:t>
            </a:r>
            <a:endParaRPr lang="en-US" sz="1600" dirty="0"/>
          </a:p>
          <a:p>
            <a:pPr algn="ctr"/>
            <a:r>
              <a:rPr lang="el-GR" sz="1600" dirty="0"/>
              <a:t> σύστημα κοινωνικής ένταξης</a:t>
            </a:r>
          </a:p>
        </p:txBody>
      </p:sp>
      <p:pic>
        <p:nvPicPr>
          <p:cNvPr id="14" name="Γραφικό 13">
            <a:extLst>
              <a:ext uri="{FF2B5EF4-FFF2-40B4-BE49-F238E27FC236}">
                <a16:creationId xmlns:a16="http://schemas.microsoft.com/office/drawing/2014/main" id="{58E4A70D-0A76-F143-3CB7-C3E3A0140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386" y="3429000"/>
            <a:ext cx="2417015" cy="17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8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D5FEC-457A-4DCA-3258-543A6D7DC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F68C5A7-B932-021A-963E-C51469403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A6200545-B42C-26EB-9241-EB996B4FA48C}"/>
              </a:ext>
            </a:extLst>
          </p:cNvPr>
          <p:cNvSpPr/>
          <p:nvPr/>
        </p:nvSpPr>
        <p:spPr>
          <a:xfrm>
            <a:off x="5269584" y="4952393"/>
            <a:ext cx="6922416" cy="953254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Γραφικό 28">
            <a:extLst>
              <a:ext uri="{FF2B5EF4-FFF2-40B4-BE49-F238E27FC236}">
                <a16:creationId xmlns:a16="http://schemas.microsoft.com/office/drawing/2014/main" id="{B9C1F188-47A0-53FE-6606-D926DE54C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5017" y="4358561"/>
            <a:ext cx="2830116" cy="1906350"/>
          </a:xfrm>
          <a:prstGeom prst="rect">
            <a:avLst/>
          </a:prstGeom>
        </p:spPr>
      </p:pic>
      <p:sp>
        <p:nvSpPr>
          <p:cNvPr id="30" name="Οβάλ 29">
            <a:extLst>
              <a:ext uri="{FF2B5EF4-FFF2-40B4-BE49-F238E27FC236}">
                <a16:creationId xmlns:a16="http://schemas.microsoft.com/office/drawing/2014/main" id="{10B58E5B-760E-AC06-BE38-134BA2D4BC85}"/>
              </a:ext>
            </a:extLst>
          </p:cNvPr>
          <p:cNvSpPr/>
          <p:nvPr/>
        </p:nvSpPr>
        <p:spPr>
          <a:xfrm>
            <a:off x="10141908" y="4588330"/>
            <a:ext cx="1432874" cy="14328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5A2286F-DB94-4B12-ED0C-D52E0285B99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78E6E6-380B-817D-A077-334B26AA0336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ΚΟΙΝΩΝΙΚΗ ΠΟΛΙΤΙΚΗ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F3C4E-E433-9B43-5906-A2B4BCF102DB}"/>
              </a:ext>
            </a:extLst>
          </p:cNvPr>
          <p:cNvSpPr txBox="1"/>
          <p:nvPr/>
        </p:nvSpPr>
        <p:spPr>
          <a:xfrm>
            <a:off x="548996" y="1297180"/>
            <a:ext cx="2221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ΟΡΙΣΜΟΙ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544F0A8-1BD3-7F47-E33B-7C6926CE3767}"/>
              </a:ext>
            </a:extLst>
          </p:cNvPr>
          <p:cNvSpPr txBox="1">
            <a:spLocks/>
          </p:cNvSpPr>
          <p:nvPr/>
        </p:nvSpPr>
        <p:spPr>
          <a:xfrm>
            <a:off x="548996" y="1687682"/>
            <a:ext cx="3899396" cy="2569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u="sng" dirty="0">
                <a:latin typeface="Callibri"/>
              </a:rPr>
              <a:t>ΦΤΩΧΕΙΑ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Απόλυτη: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Στέρηση βασικών αγαθών επιβίωσης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Σχετική: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Εισόδημα &lt; 60% διάμεσου ισοδύναμου διαθέσιμου εισοδήματος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Ακραία: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Πολύ χαμηλό εισόδημα, &lt; 40% διάμεσου εισοδήματος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Νέα</a:t>
            </a:r>
            <a:r>
              <a:rPr lang="en-US" sz="16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ea typeface="Calibri" panose="020F0502020204030204" pitchFamily="34" charset="0"/>
                <a:cs typeface="Calibri" panose="020F0502020204030204" pitchFamily="34" charset="0"/>
              </a:rPr>
              <a:t>/ Κρυφή: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Υπερχρέωση, </a:t>
            </a:r>
            <a:r>
              <a:rPr lang="el-GR" sz="1600" dirty="0"/>
              <a:t>αδυναμία κάλυψης βασικών δαπανών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, εργαζόμενοι φτωχοί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C81DF1-1C78-8212-D998-7A383CCC4A0C}"/>
              </a:ext>
            </a:extLst>
          </p:cNvPr>
          <p:cNvSpPr txBox="1">
            <a:spLocks/>
          </p:cNvSpPr>
          <p:nvPr/>
        </p:nvSpPr>
        <p:spPr>
          <a:xfrm rot="16200000">
            <a:off x="-455656" y="2210073"/>
            <a:ext cx="1438978" cy="394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1700" b="1" dirty="0">
              <a:latin typeface="Cal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9B68C-D419-08E3-CBFC-C00E1373B4CD}"/>
              </a:ext>
            </a:extLst>
          </p:cNvPr>
          <p:cNvSpPr txBox="1"/>
          <p:nvPr/>
        </p:nvSpPr>
        <p:spPr>
          <a:xfrm>
            <a:off x="6648668" y="1303442"/>
            <a:ext cx="1870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  <a:latin typeface="+mj-lt"/>
              </a:rPr>
              <a:t>ΚΥΡΙΟΙ ΔΕΙΚΤΕΣ</a:t>
            </a: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1CCD3722-D8F9-20F4-6499-338DFFC75F94}"/>
              </a:ext>
            </a:extLst>
          </p:cNvPr>
          <p:cNvSpPr txBox="1">
            <a:spLocks/>
          </p:cNvSpPr>
          <p:nvPr/>
        </p:nvSpPr>
        <p:spPr>
          <a:xfrm>
            <a:off x="6648667" y="1696047"/>
            <a:ext cx="5607697" cy="2745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AROP (Κίνδυνος φτώχειας), AROPE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(Φτώχεια ή κοινωνικός αποκλεισμός)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Χάσμα &amp; Επίμονη φτώχεια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Σοβαρή Υλική Στέρηση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Χαμηλή ένταση εργασίας νοικοκυριών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Δείκτες απασχόλησης &amp; ανεργίας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(γενική, νέων, μακροχρόνια)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Εισοδηματική ανισότητα (S80/S20)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9A19-1AB1-530D-2B01-B1DA7FBF8B7A}"/>
              </a:ext>
            </a:extLst>
          </p:cNvPr>
          <p:cNvSpPr txBox="1"/>
          <p:nvPr/>
        </p:nvSpPr>
        <p:spPr>
          <a:xfrm>
            <a:off x="562002" y="4966798"/>
            <a:ext cx="2221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  <a:latin typeface="+mj-lt"/>
              </a:rPr>
              <a:t>ΕΥΑΛΩΤΕΣ ΟΜΑΔΕΣ</a:t>
            </a: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72179E62-E645-DDDD-0E6A-50783D3D26CD}"/>
              </a:ext>
            </a:extLst>
          </p:cNvPr>
          <p:cNvSpPr txBox="1">
            <a:spLocks/>
          </p:cNvSpPr>
          <p:nvPr/>
        </p:nvSpPr>
        <p:spPr>
          <a:xfrm>
            <a:off x="563188" y="5304767"/>
            <a:ext cx="4020205" cy="634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Παιδιά, γυναίκες, μονογονεϊκές οικογένειες, άνεργοι,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ΑμεΑ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, μετανάστες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A4F2F6E5-DED4-B672-E4FC-479F3BF2B9D7}"/>
              </a:ext>
            </a:extLst>
          </p:cNvPr>
          <p:cNvSpPr txBox="1">
            <a:spLocks/>
          </p:cNvSpPr>
          <p:nvPr/>
        </p:nvSpPr>
        <p:spPr>
          <a:xfrm>
            <a:off x="5031874" y="4998400"/>
            <a:ext cx="4633087" cy="75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Η φτώχεια είναι πολυδιάστατο φαινόμενο, συνδεδεμένο με εισόδημα, εργασία, εκπαίδευση και πρόσβαση σε βασικές υπηρεσίες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A74E2-5995-C89A-74F0-41C10BEDE57B}"/>
              </a:ext>
            </a:extLst>
          </p:cNvPr>
          <p:cNvSpPr txBox="1"/>
          <p:nvPr/>
        </p:nvSpPr>
        <p:spPr>
          <a:xfrm>
            <a:off x="10360075" y="5051275"/>
            <a:ext cx="1052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  <a:latin typeface="+mj-lt"/>
              </a:rPr>
              <a:t>ΚΡΙΣΙΜΟ</a:t>
            </a:r>
            <a:br>
              <a:rPr lang="en-US" b="1" dirty="0">
                <a:solidFill>
                  <a:srgbClr val="0070C0"/>
                </a:solidFill>
                <a:latin typeface="+mj-lt"/>
              </a:rPr>
            </a:br>
            <a:r>
              <a:rPr lang="el-GR" b="1" dirty="0">
                <a:solidFill>
                  <a:srgbClr val="0070C0"/>
                </a:solidFill>
                <a:latin typeface="+mj-lt"/>
              </a:rPr>
              <a:t>ΣΗΜΕΙΟ</a:t>
            </a: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36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AC5E0-6198-4C81-233A-14218574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A732E43-687B-D675-BF72-8E9F977A01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8EF790E-F968-6830-8453-9AB79ED5481F}"/>
              </a:ext>
            </a:extLst>
          </p:cNvPr>
          <p:cNvSpPr/>
          <p:nvPr/>
        </p:nvSpPr>
        <p:spPr>
          <a:xfrm>
            <a:off x="7526" y="5334996"/>
            <a:ext cx="12192001" cy="886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DF3697F-E40E-D091-74A7-567A07FC680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D9E11C-E2BD-EE6B-3589-D58794A9CED8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ΣΤΡΑΤΗΓΙΚΕΣ ΚΑΤΕΥΘΥΝΣΕΙΣ ΑΝΑΒΑΘΜΙΣΗΣ ΚΟΙΝΩΝΙΚΩΝ ΠΟΛΙΤΙΚΩΝ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F5834-FD30-0B8F-4842-BC79FF23B5A7}"/>
              </a:ext>
            </a:extLst>
          </p:cNvPr>
          <p:cNvSpPr txBox="1"/>
          <p:nvPr/>
        </p:nvSpPr>
        <p:spPr>
          <a:xfrm>
            <a:off x="0" y="1354309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Διοικητική Προσαρμογή &amp; Ενίσχυση Ικανότητας Υλοποίησης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7BA36150-F0BA-F401-C746-BAD163B9E2F1}"/>
              </a:ext>
            </a:extLst>
          </p:cNvPr>
          <p:cNvSpPr txBox="1">
            <a:spLocks/>
          </p:cNvSpPr>
          <p:nvPr/>
        </p:nvSpPr>
        <p:spPr>
          <a:xfrm>
            <a:off x="874971" y="2368791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Τμηματική ανακατανομή πόρων &amp; προσαρμογή προσκλήσεων για αποφυγή διοικητικής συμφόρησης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061341-E052-A435-B9CD-31BA7016E359}"/>
              </a:ext>
            </a:extLst>
          </p:cNvPr>
          <p:cNvSpPr txBox="1"/>
          <p:nvPr/>
        </p:nvSpPr>
        <p:spPr>
          <a:xfrm>
            <a:off x="874970" y="1978289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Σταδιακή Εφαρμογή Τροποποιήσεων (</a:t>
            </a:r>
            <a:r>
              <a:rPr lang="en-US" sz="1700" b="1" dirty="0">
                <a:solidFill>
                  <a:srgbClr val="0070C0"/>
                </a:solidFill>
                <a:latin typeface="+mj-lt"/>
              </a:rPr>
              <a:t>MTR)</a:t>
            </a:r>
            <a:endParaRPr lang="el-GR" sz="17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36DD5E35-E752-0BD6-D2A0-BC80CC2EDA1A}"/>
              </a:ext>
            </a:extLst>
          </p:cNvPr>
          <p:cNvSpPr txBox="1">
            <a:spLocks/>
          </p:cNvSpPr>
          <p:nvPr/>
        </p:nvSpPr>
        <p:spPr>
          <a:xfrm>
            <a:off x="7353879" y="2368791"/>
            <a:ext cx="5104262" cy="129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Επικαιροποίηση κριτηρίων </a:t>
            </a:r>
            <a:r>
              <a:rPr lang="el-GR" sz="1600" dirty="0" err="1"/>
              <a:t>επιλεξιμότητας</a:t>
            </a:r>
            <a:r>
              <a:rPr lang="el-GR" sz="1600" dirty="0"/>
              <a:t> &amp; διαδικασιών ελέγχου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3A252D-DEFF-FA6B-E504-FDAFB3C8246C}"/>
              </a:ext>
            </a:extLst>
          </p:cNvPr>
          <p:cNvSpPr txBox="1"/>
          <p:nvPr/>
        </p:nvSpPr>
        <p:spPr>
          <a:xfrm>
            <a:off x="7353878" y="1978289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Προσαρμογή Συστημάτων Διαχείρισης</a:t>
            </a:r>
          </a:p>
        </p:txBody>
      </p:sp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14DD428B-0FC5-E92B-51ED-CCC8B17AAB3F}"/>
              </a:ext>
            </a:extLst>
          </p:cNvPr>
          <p:cNvSpPr txBox="1">
            <a:spLocks/>
          </p:cNvSpPr>
          <p:nvPr/>
        </p:nvSpPr>
        <p:spPr>
          <a:xfrm>
            <a:off x="874971" y="3976530"/>
            <a:ext cx="5104262" cy="1084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Αξιοποίηση Τεχνικής Βοήθειας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Επιμόρφωση στελεχών &amp; δικαιούχων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Εξειδίκευση σε νέες θεματικές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προτεραιότητες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DB45EA-C751-A3BC-1E6C-C096A20B6623}"/>
              </a:ext>
            </a:extLst>
          </p:cNvPr>
          <p:cNvSpPr txBox="1"/>
          <p:nvPr/>
        </p:nvSpPr>
        <p:spPr>
          <a:xfrm>
            <a:off x="874970" y="3586027"/>
            <a:ext cx="453280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Ενίσχυση Ανθρώπινου Δυναμικού</a:t>
            </a: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5A2E873E-D842-4F06-1AE1-28D82D6257D5}"/>
              </a:ext>
            </a:extLst>
          </p:cNvPr>
          <p:cNvSpPr txBox="1">
            <a:spLocks/>
          </p:cNvSpPr>
          <p:nvPr/>
        </p:nvSpPr>
        <p:spPr>
          <a:xfrm>
            <a:off x="7466822" y="4117760"/>
            <a:ext cx="5104262" cy="114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latin typeface="+mj-lt"/>
              </a:rPr>
              <a:t>Θεσμική σταθερότητα &amp; σαφής επικοινωνία προς εργαζομένους κοινωνικών δομών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837C4B-6CA9-5777-00E3-6E8935E27773}"/>
              </a:ext>
            </a:extLst>
          </p:cNvPr>
          <p:cNvSpPr txBox="1"/>
          <p:nvPr/>
        </p:nvSpPr>
        <p:spPr>
          <a:xfrm>
            <a:off x="7466821" y="3727258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Διαχείριση Μεταβατικής Περιόδου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2951D6-9918-06F9-27F3-FD8CD14C397C}"/>
              </a:ext>
            </a:extLst>
          </p:cNvPr>
          <p:cNvSpPr txBox="1"/>
          <p:nvPr/>
        </p:nvSpPr>
        <p:spPr>
          <a:xfrm>
            <a:off x="15054" y="5351627"/>
            <a:ext cx="12189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Στρατηγική Προϋπόθεση</a:t>
            </a:r>
          </a:p>
          <a:p>
            <a:pPr algn="ctr"/>
            <a:r>
              <a:rPr lang="el-GR" sz="1600" dirty="0"/>
              <a:t>Η διοικητική επάρκεια αποτελεί κρίσιμο παράγοντα για την απορρόφηση πόρων και</a:t>
            </a:r>
            <a:endParaRPr lang="en-US" sz="1600" dirty="0"/>
          </a:p>
          <a:p>
            <a:pPr algn="ctr"/>
            <a:r>
              <a:rPr lang="el-GR" sz="1600" dirty="0"/>
              <a:t>τη βιώσιμη εφαρμογή των κοινωνικών παρεμβάσεων έως το 2029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61BDB518-8DCE-D76A-7C2A-1F89AAF7C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9F3FB4-2CAC-F322-0062-DE6FA1573609}"/>
              </a:ext>
            </a:extLst>
          </p:cNvPr>
          <p:cNvSpPr txBox="1"/>
          <p:nvPr/>
        </p:nvSpPr>
        <p:spPr>
          <a:xfrm>
            <a:off x="10765361" y="119278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(3/8)</a:t>
            </a:r>
            <a:endParaRPr lang="el-GR" dirty="0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B4BFB83C-A448-FA89-D738-630EBCC35184}"/>
              </a:ext>
            </a:extLst>
          </p:cNvPr>
          <p:cNvCxnSpPr>
            <a:cxnSpLocks/>
          </p:cNvCxnSpPr>
          <p:nvPr/>
        </p:nvCxnSpPr>
        <p:spPr>
          <a:xfrm flipV="1">
            <a:off x="6199695" y="1929384"/>
            <a:ext cx="0" cy="15038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B07FF0CE-5474-6775-D119-D592B826ABC9}"/>
              </a:ext>
            </a:extLst>
          </p:cNvPr>
          <p:cNvCxnSpPr>
            <a:cxnSpLocks/>
          </p:cNvCxnSpPr>
          <p:nvPr/>
        </p:nvCxnSpPr>
        <p:spPr>
          <a:xfrm>
            <a:off x="433633" y="3424787"/>
            <a:ext cx="114162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Γραφικό 18">
            <a:extLst>
              <a:ext uri="{FF2B5EF4-FFF2-40B4-BE49-F238E27FC236}">
                <a16:creationId xmlns:a16="http://schemas.microsoft.com/office/drawing/2014/main" id="{A6B07689-65E4-CF11-F2A6-302AAFFA5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8419" y="3569156"/>
            <a:ext cx="2144997" cy="15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5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E5435-4AA0-D2BE-1015-0D7CF2235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B18FCB3-3C84-211F-2B1D-C4643DFB76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01F497A-392B-22BF-0A7B-E185C33FD64A}"/>
              </a:ext>
            </a:extLst>
          </p:cNvPr>
          <p:cNvSpPr/>
          <p:nvPr/>
        </p:nvSpPr>
        <p:spPr>
          <a:xfrm>
            <a:off x="7526" y="5334996"/>
            <a:ext cx="12192001" cy="886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298F36EA-5010-6441-EAFF-461082AD78B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053F0-5DA3-55FB-237A-1EFBF542431B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ΣΤΡΑΤΗΓΙΚΕΣ ΚΑΤΕΥΘΥΝΣΕΙΣ ΑΝΑΒΑΘΜΙΣΗΣ ΚΟΙΝΩΝΙΚΩΝ ΠΟΛΙΤΙΚΩΝ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D6045-6BBD-F8B8-19ED-62CA8E9540E3}"/>
              </a:ext>
            </a:extLst>
          </p:cNvPr>
          <p:cNvSpPr txBox="1"/>
          <p:nvPr/>
        </p:nvSpPr>
        <p:spPr>
          <a:xfrm>
            <a:off x="0" y="1383761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Βιωσιμότητα Κοινωνικών Δομών &amp; Υπηρεσιών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0A3EC060-9F3E-D72C-A55B-093E4ED75AC5}"/>
              </a:ext>
            </a:extLst>
          </p:cNvPr>
          <p:cNvSpPr txBox="1">
            <a:spLocks/>
          </p:cNvSpPr>
          <p:nvPr/>
        </p:nvSpPr>
        <p:spPr>
          <a:xfrm>
            <a:off x="421786" y="2313844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Ενοποίηση κοινωνικών υπηρεσιών και θεσμική θωράκιση λειτουργίας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A31830-B190-A8B4-C24A-D721CF11FA5D}"/>
              </a:ext>
            </a:extLst>
          </p:cNvPr>
          <p:cNvSpPr txBox="1"/>
          <p:nvPr/>
        </p:nvSpPr>
        <p:spPr>
          <a:xfrm>
            <a:off x="421785" y="1923342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Μετάβαση σε Μοντέλο «Υπερδομής»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18D6087A-7FFA-81D5-4BDE-4C785FDD5E1D}"/>
              </a:ext>
            </a:extLst>
          </p:cNvPr>
          <p:cNvSpPr txBox="1">
            <a:spLocks/>
          </p:cNvSpPr>
          <p:nvPr/>
        </p:nvSpPr>
        <p:spPr>
          <a:xfrm>
            <a:off x="7080629" y="2368791"/>
            <a:ext cx="5104262" cy="129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Πρόβλεψη πόρων στο Μεσοπρόθεσμο – διασφάλιση οργανικής συνέχειας δομών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EE2A94-E55A-E262-B26E-713584729AD9}"/>
              </a:ext>
            </a:extLst>
          </p:cNvPr>
          <p:cNvSpPr txBox="1"/>
          <p:nvPr/>
        </p:nvSpPr>
        <p:spPr>
          <a:xfrm>
            <a:off x="7080628" y="1978289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Οικονομικός &amp; Θεσμικός Προγραμματισμός</a:t>
            </a:r>
          </a:p>
        </p:txBody>
      </p:sp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509FFA4D-1C57-2C85-8CD9-B0D4C1A82720}"/>
              </a:ext>
            </a:extLst>
          </p:cNvPr>
          <p:cNvSpPr txBox="1">
            <a:spLocks/>
          </p:cNvSpPr>
          <p:nvPr/>
        </p:nvSpPr>
        <p:spPr>
          <a:xfrm>
            <a:off x="421786" y="4236092"/>
            <a:ext cx="5104262" cy="1084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Μείωση συγχρηματοδότησης ΕΚΤ+ – ενίσχυση εθνικής ευθύνης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261ED5-A5AC-4B53-A181-3D8EA0050491}"/>
              </a:ext>
            </a:extLst>
          </p:cNvPr>
          <p:cNvSpPr txBox="1"/>
          <p:nvPr/>
        </p:nvSpPr>
        <p:spPr>
          <a:xfrm>
            <a:off x="421784" y="3540665"/>
            <a:ext cx="5923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Σταδιακή Μεταφορά σε</a:t>
            </a:r>
            <a:br>
              <a:rPr lang="en-US" sz="1700" b="1" dirty="0">
                <a:solidFill>
                  <a:srgbClr val="0070C0"/>
                </a:solidFill>
                <a:latin typeface="+mj-lt"/>
              </a:rPr>
            </a:br>
            <a:r>
              <a:rPr lang="el-GR" sz="1700" b="1" dirty="0">
                <a:solidFill>
                  <a:srgbClr val="0070C0"/>
                </a:solidFill>
                <a:latin typeface="+mj-lt"/>
              </a:rPr>
              <a:t>Εθνική Χρηματοδότηση (2027–2029)</a:t>
            </a: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EF10C8D3-4201-FB02-FACF-5D742497C0DC}"/>
              </a:ext>
            </a:extLst>
          </p:cNvPr>
          <p:cNvSpPr txBox="1">
            <a:spLocks/>
          </p:cNvSpPr>
          <p:nvPr/>
        </p:nvSpPr>
        <p:spPr>
          <a:xfrm>
            <a:off x="7075890" y="3927989"/>
            <a:ext cx="5104262" cy="114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latin typeface="+mj-lt"/>
              </a:rPr>
              <a:t>Τυποποίηση διαδικασιών, δείκτες ποιότητας, παρακολούθηση βιωσιμότητας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02E94C-96F7-6317-58E0-48BB434ABABB}"/>
              </a:ext>
            </a:extLst>
          </p:cNvPr>
          <p:cNvSpPr txBox="1"/>
          <p:nvPr/>
        </p:nvSpPr>
        <p:spPr>
          <a:xfrm>
            <a:off x="7075889" y="3537487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Διατήρηση Ποιότητας Υπηρεσιών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D0B5C-C41A-0358-CA38-DB6B595E303B}"/>
              </a:ext>
            </a:extLst>
          </p:cNvPr>
          <p:cNvSpPr txBox="1"/>
          <p:nvPr/>
        </p:nvSpPr>
        <p:spPr>
          <a:xfrm>
            <a:off x="2371" y="5362844"/>
            <a:ext cx="12189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Στρατηγικός Στόχος</a:t>
            </a:r>
          </a:p>
          <a:p>
            <a:pPr algn="ctr"/>
            <a:r>
              <a:rPr lang="el-GR" sz="1600" dirty="0"/>
              <a:t>Διασφάλιση συνέχειας κρίσιμων κοινωνικών υπηρεσιών πέραν της τρέχουσας προγραμματικής περιόδου,</a:t>
            </a:r>
            <a:br>
              <a:rPr lang="en-US" sz="1600" dirty="0"/>
            </a:br>
            <a:r>
              <a:rPr lang="el-GR" sz="1600" dirty="0"/>
              <a:t>χωρίς απώλεια κοινωνικού αποτυπώματος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57122079-EED9-3B17-441B-522F5A03D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CCF592-CBF0-53FD-2200-C6200D7A28DB}"/>
              </a:ext>
            </a:extLst>
          </p:cNvPr>
          <p:cNvSpPr txBox="1"/>
          <p:nvPr/>
        </p:nvSpPr>
        <p:spPr>
          <a:xfrm>
            <a:off x="10765361" y="119278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(4/8)</a:t>
            </a:r>
            <a:endParaRPr lang="el-GR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9A2CB210-0E0B-32A2-60CD-45112F930ABA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929384"/>
            <a:ext cx="5925" cy="34050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BCF725DC-545D-9F0F-6B0C-2770919FED74}"/>
              </a:ext>
            </a:extLst>
          </p:cNvPr>
          <p:cNvCxnSpPr>
            <a:cxnSpLocks/>
          </p:cNvCxnSpPr>
          <p:nvPr/>
        </p:nvCxnSpPr>
        <p:spPr>
          <a:xfrm>
            <a:off x="433633" y="3424787"/>
            <a:ext cx="114162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Γραφικό 11">
            <a:extLst>
              <a:ext uri="{FF2B5EF4-FFF2-40B4-BE49-F238E27FC236}">
                <a16:creationId xmlns:a16="http://schemas.microsoft.com/office/drawing/2014/main" id="{CAAA3DAC-31D6-7FDD-6E76-2EFAFB4AC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99623" y="4834534"/>
            <a:ext cx="2250223" cy="12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6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53205-AEA4-88E0-4E1B-8F0DC7DAC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0093D9A-A201-6B63-CACB-2814BCFF5E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F70622E-3766-DEBE-0E7E-F249C892ED64}"/>
              </a:ext>
            </a:extLst>
          </p:cNvPr>
          <p:cNvSpPr/>
          <p:nvPr/>
        </p:nvSpPr>
        <p:spPr>
          <a:xfrm>
            <a:off x="7526" y="5334996"/>
            <a:ext cx="12192001" cy="886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03031FCB-3416-0C1E-1DD9-E1B8CB9B5CA8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25D892-E20B-691A-DCDD-56FC030057EB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ΣΤΡΑΤΗΓΙΚΕΣ ΚΑΤΕΥΘΥΝΣΕΙΣ ΑΝΑΒΑΘΜΙΣΗΣ ΚΟΙΝΩΝΙΚΩΝ ΠΟΛΙΤΙΚΩΝ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657F4-D05D-2B43-8FF3-802133190BDE}"/>
              </a:ext>
            </a:extLst>
          </p:cNvPr>
          <p:cNvSpPr txBox="1"/>
          <p:nvPr/>
        </p:nvSpPr>
        <p:spPr>
          <a:xfrm>
            <a:off x="2370" y="1417172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Θεσμικός Συντονισμός &amp; </a:t>
            </a:r>
            <a:r>
              <a:rPr lang="el-GR" sz="1800" b="1" dirty="0" err="1">
                <a:solidFill>
                  <a:srgbClr val="0070C0"/>
                </a:solidFill>
                <a:latin typeface="+mj-lt"/>
              </a:rPr>
              <a:t>Πολυεπίπεδη</a:t>
            </a:r>
            <a:r>
              <a:rPr lang="el-GR" sz="1800" b="1" dirty="0">
                <a:solidFill>
                  <a:srgbClr val="0070C0"/>
                </a:solidFill>
                <a:latin typeface="+mj-lt"/>
              </a:rPr>
              <a:t> Διακυβέρνηση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5BB0664E-523E-5C65-79D4-02164E37FE48}"/>
              </a:ext>
            </a:extLst>
          </p:cNvPr>
          <p:cNvSpPr txBox="1">
            <a:spLocks/>
          </p:cNvSpPr>
          <p:nvPr/>
        </p:nvSpPr>
        <p:spPr>
          <a:xfrm>
            <a:off x="996602" y="2368791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Συνεργασία με αρμόδια Υπουργεία &amp; Εθνικούς Μηχανισμούς για ευθυγράμμιση πολιτικών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130528-664C-1C9D-9BDF-4A9F9160A7E1}"/>
              </a:ext>
            </a:extLst>
          </p:cNvPr>
          <p:cNvSpPr txBox="1"/>
          <p:nvPr/>
        </p:nvSpPr>
        <p:spPr>
          <a:xfrm>
            <a:off x="996601" y="1978289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Συντονισμός με Εθνικούς Φορείς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BE7FE62D-A879-D6AB-4881-0D1202C733C3}"/>
              </a:ext>
            </a:extLst>
          </p:cNvPr>
          <p:cNvSpPr txBox="1">
            <a:spLocks/>
          </p:cNvSpPr>
          <p:nvPr/>
        </p:nvSpPr>
        <p:spPr>
          <a:xfrm>
            <a:off x="7080629" y="2368791"/>
            <a:ext cx="5104262" cy="129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Συνδυασμός κοινωνικών παρεμβάσεων &amp; υποδομών για ολοκληρωμένα έργα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2816F2-5350-5819-9605-0EF3509D3BB3}"/>
              </a:ext>
            </a:extLst>
          </p:cNvPr>
          <p:cNvSpPr txBox="1"/>
          <p:nvPr/>
        </p:nvSpPr>
        <p:spPr>
          <a:xfrm>
            <a:off x="7080628" y="1978289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Οριζόντιες Συνέργειες Ταμείων (ΕΚΤ+ – ΕΤΠΑ)</a:t>
            </a:r>
          </a:p>
        </p:txBody>
      </p:sp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D849259F-7D1F-8CB1-373E-819033F69C87}"/>
              </a:ext>
            </a:extLst>
          </p:cNvPr>
          <p:cNvSpPr txBox="1">
            <a:spLocks/>
          </p:cNvSpPr>
          <p:nvPr/>
        </p:nvSpPr>
        <p:spPr>
          <a:xfrm>
            <a:off x="996602" y="4133822"/>
            <a:ext cx="4401878" cy="1084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Δίκτυο συνεργασίας – ανταλλαγή καλών πρακτικών – διαδημοτικές συνέργειες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DC1D45-55DC-6EE3-3469-274353C665DD}"/>
              </a:ext>
            </a:extLst>
          </p:cNvPr>
          <p:cNvSpPr txBox="1"/>
          <p:nvPr/>
        </p:nvSpPr>
        <p:spPr>
          <a:xfrm>
            <a:off x="996601" y="3743319"/>
            <a:ext cx="557048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Κάθετος Συντονισμός με Δήμους</a:t>
            </a: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D808C427-A3DF-DA94-E8AA-F5B9EA025DC1}"/>
              </a:ext>
            </a:extLst>
          </p:cNvPr>
          <p:cNvSpPr txBox="1">
            <a:spLocks/>
          </p:cNvSpPr>
          <p:nvPr/>
        </p:nvSpPr>
        <p:spPr>
          <a:xfrm>
            <a:off x="7075890" y="4089934"/>
            <a:ext cx="5104262" cy="114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latin typeface="+mj-lt"/>
              </a:rPr>
              <a:t>Κοινό πλαίσιο επικοινωνίας και προβολής κοινωνικών πολιτικών της ΠΔΕ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9E845D-7FE5-C3AC-6AFC-8E1C7D3FBC63}"/>
              </a:ext>
            </a:extLst>
          </p:cNvPr>
          <p:cNvSpPr txBox="1"/>
          <p:nvPr/>
        </p:nvSpPr>
        <p:spPr>
          <a:xfrm>
            <a:off x="7075889" y="3699432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Ενιαία Στρατηγική Ταυτότητα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AFADF7-9763-3384-03C0-137D4B13F944}"/>
              </a:ext>
            </a:extLst>
          </p:cNvPr>
          <p:cNvSpPr txBox="1"/>
          <p:nvPr/>
        </p:nvSpPr>
        <p:spPr>
          <a:xfrm>
            <a:off x="2371" y="5320758"/>
            <a:ext cx="12189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Κεντρική Κατεύθυνση</a:t>
            </a:r>
          </a:p>
          <a:p>
            <a:pPr algn="ctr"/>
            <a:r>
              <a:rPr lang="el-GR" sz="1600" dirty="0"/>
              <a:t>Εδραίωση συνεκτικού μοντέλου διακυβέρνησης που ενισχύει τη συνέργεια,</a:t>
            </a:r>
            <a:br>
              <a:rPr lang="en-US" sz="1600" dirty="0"/>
            </a:br>
            <a:r>
              <a:rPr lang="el-GR" sz="1600" dirty="0"/>
              <a:t>τη συμπληρωματικότητα και την αποτελεσματικότητα των κοινωνικών παρεμβάσεων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C097EBA7-B639-E337-A9DB-E978D096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26DC27-CAC1-D2D3-27D8-C210D0BBFF61}"/>
              </a:ext>
            </a:extLst>
          </p:cNvPr>
          <p:cNvSpPr txBox="1"/>
          <p:nvPr/>
        </p:nvSpPr>
        <p:spPr>
          <a:xfrm>
            <a:off x="10765361" y="119278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(5/8)</a:t>
            </a:r>
            <a:endParaRPr lang="el-GR" dirty="0"/>
          </a:p>
        </p:txBody>
      </p:sp>
      <p:pic>
        <p:nvPicPr>
          <p:cNvPr id="20" name="Γραφικό 19">
            <a:extLst>
              <a:ext uri="{FF2B5EF4-FFF2-40B4-BE49-F238E27FC236}">
                <a16:creationId xmlns:a16="http://schemas.microsoft.com/office/drawing/2014/main" id="{DBD7FFE5-625B-AF2B-B09A-BAC00D789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4339" y="2467080"/>
            <a:ext cx="1855171" cy="18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C4E28-9832-F507-AF83-32B89B4FF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F499FF1-DFD8-B728-BC79-63E37DAC2E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CBA3C5B-A96A-6992-41D5-BE2DEFFF9E9A}"/>
              </a:ext>
            </a:extLst>
          </p:cNvPr>
          <p:cNvSpPr/>
          <p:nvPr/>
        </p:nvSpPr>
        <p:spPr>
          <a:xfrm>
            <a:off x="7526" y="5334996"/>
            <a:ext cx="12192001" cy="886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66E8A164-ED7B-C728-0749-0639D252B8A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C886F-9D1A-9026-3B03-DE9BFD344E79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ΣΤΡΑΤΗΓΙΚΕΣ ΚΑΤΕΥΘΥΝΣΕΙΣ ΑΝΑΒΑΘΜΙΣΗΣ ΚΟΙΝΩΝΙΚΩΝ ΠΟΛΙΤΙΚΩΝ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F3744-ED76-F2A5-BF70-5A718588F536}"/>
              </a:ext>
            </a:extLst>
          </p:cNvPr>
          <p:cNvSpPr txBox="1"/>
          <p:nvPr/>
        </p:nvSpPr>
        <p:spPr>
          <a:xfrm>
            <a:off x="2370" y="1415200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Ψηφιακός Μετασχηματισμός – Παρακολούθηση &amp; Αξιολόγηση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EFA6149D-EDC0-9754-5B2C-B2702BD9FD9E}"/>
              </a:ext>
            </a:extLst>
          </p:cNvPr>
          <p:cNvSpPr txBox="1">
            <a:spLocks/>
          </p:cNvSpPr>
          <p:nvPr/>
        </p:nvSpPr>
        <p:spPr>
          <a:xfrm>
            <a:off x="753887" y="2368791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Ενίσχυση τεκμηρίωσης κοινωνικών αναγκών &amp; χωρικής χαρτογράφησης φτώχειας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BC40E-05BC-DD9F-4D73-32BFDDF00243}"/>
              </a:ext>
            </a:extLst>
          </p:cNvPr>
          <p:cNvSpPr txBox="1"/>
          <p:nvPr/>
        </p:nvSpPr>
        <p:spPr>
          <a:xfrm>
            <a:off x="753886" y="1978289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Αναβάθμιση Περιφερειακού Παρατηρητηρίου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EDBEF8B6-F777-4719-9F0E-D6309193043B}"/>
              </a:ext>
            </a:extLst>
          </p:cNvPr>
          <p:cNvSpPr txBox="1">
            <a:spLocks/>
          </p:cNvSpPr>
          <p:nvPr/>
        </p:nvSpPr>
        <p:spPr>
          <a:xfrm>
            <a:off x="7075891" y="2368791"/>
            <a:ext cx="5104262" cy="129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Αποτίμηση αποτελεσματικότητας παρεμβάσεων σε επίπεδο ατόμου/νοικοκυριού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B002D4-08CC-812E-22AF-DD9C3E8AA1A0}"/>
              </a:ext>
            </a:extLst>
          </p:cNvPr>
          <p:cNvSpPr txBox="1"/>
          <p:nvPr/>
        </p:nvSpPr>
        <p:spPr>
          <a:xfrm>
            <a:off x="7075890" y="1978289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Παρακολούθηση Διαδρομής Ωφελούμενου</a:t>
            </a:r>
          </a:p>
        </p:txBody>
      </p:sp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525F769C-838A-FB88-17E4-7C03802C991C}"/>
              </a:ext>
            </a:extLst>
          </p:cNvPr>
          <p:cNvSpPr txBox="1">
            <a:spLocks/>
          </p:cNvSpPr>
          <p:nvPr/>
        </p:nvSpPr>
        <p:spPr>
          <a:xfrm>
            <a:off x="753887" y="4115058"/>
            <a:ext cx="5104262" cy="1084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Διαλειτουργικότητα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συστημάτων – οπτικοποίηση δεδομένων σε πραγματικό χρόνο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0F916E-2348-1FCB-FD76-2A735240C6C1}"/>
              </a:ext>
            </a:extLst>
          </p:cNvPr>
          <p:cNvSpPr txBox="1"/>
          <p:nvPr/>
        </p:nvSpPr>
        <p:spPr>
          <a:xfrm>
            <a:off x="753886" y="3724555"/>
            <a:ext cx="557048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Ολοκληρωμένο Ψηφιακό </a:t>
            </a:r>
            <a:r>
              <a:rPr lang="en-US" sz="1700" b="1" dirty="0">
                <a:solidFill>
                  <a:srgbClr val="0070C0"/>
                </a:solidFill>
                <a:latin typeface="+mj-lt"/>
              </a:rPr>
              <a:t>Dashboard</a:t>
            </a:r>
            <a:endParaRPr lang="el-GR" sz="17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DBD4C95C-9A92-0CAD-CF35-EDF15BBCDA0B}"/>
              </a:ext>
            </a:extLst>
          </p:cNvPr>
          <p:cNvSpPr txBox="1">
            <a:spLocks/>
          </p:cNvSpPr>
          <p:nvPr/>
        </p:nvSpPr>
        <p:spPr>
          <a:xfrm>
            <a:off x="7071151" y="4347987"/>
            <a:ext cx="5104262" cy="114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latin typeface="+mj-lt"/>
              </a:rPr>
              <a:t>Ιεράρχηση αναγκών – στοχευμένη κατανομή πόρων – διαρκής αξιολόγηση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38152-A39B-76BC-2881-DA57646E9586}"/>
              </a:ext>
            </a:extLst>
          </p:cNvPr>
          <p:cNvSpPr txBox="1"/>
          <p:nvPr/>
        </p:nvSpPr>
        <p:spPr>
          <a:xfrm>
            <a:off x="7071151" y="3699432"/>
            <a:ext cx="44018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Τεκμηριωμένη Χάραξη Πολιτικών (</a:t>
            </a:r>
            <a:r>
              <a:rPr lang="en-US" sz="1700" b="1" dirty="0">
                <a:solidFill>
                  <a:srgbClr val="0070C0"/>
                </a:solidFill>
                <a:latin typeface="+mj-lt"/>
              </a:rPr>
              <a:t>Evidence-Based Policy Making</a:t>
            </a:r>
            <a:r>
              <a:rPr lang="el-GR" sz="1700" b="1" dirty="0">
                <a:solidFill>
                  <a:srgbClr val="0070C0"/>
                </a:solidFill>
                <a:latin typeface="+mj-lt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09A6AE-726E-C195-BE12-47FBF85E0ED8}"/>
              </a:ext>
            </a:extLst>
          </p:cNvPr>
          <p:cNvSpPr txBox="1"/>
          <p:nvPr/>
        </p:nvSpPr>
        <p:spPr>
          <a:xfrm>
            <a:off x="2371" y="5355392"/>
            <a:ext cx="12189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Στρατηγικός Στόχος</a:t>
            </a:r>
          </a:p>
          <a:p>
            <a:pPr algn="ctr"/>
            <a:r>
              <a:rPr lang="el-GR" sz="1600" dirty="0"/>
              <a:t>Μετατροπή της κοινωνικής πολιτικής σε μετρήσιμο, τεκμηριωμένο και</a:t>
            </a:r>
            <a:r>
              <a:rPr lang="en-US" sz="1600" dirty="0"/>
              <a:t> </a:t>
            </a:r>
            <a:r>
              <a:rPr lang="el-GR" sz="1600" dirty="0"/>
              <a:t>δυναμικά</a:t>
            </a:r>
            <a:br>
              <a:rPr lang="en-US" sz="1600" dirty="0"/>
            </a:br>
            <a:r>
              <a:rPr lang="el-GR" sz="1600" dirty="0"/>
              <a:t>προσαρμοζόμενο σύστημα λήψης αποφάσεων έως το 2029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5F6C357E-07AD-2A35-C1B4-EAC2F471D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650DB1-1D15-487D-0C09-6DEC30CA33CA}"/>
              </a:ext>
            </a:extLst>
          </p:cNvPr>
          <p:cNvSpPr txBox="1"/>
          <p:nvPr/>
        </p:nvSpPr>
        <p:spPr>
          <a:xfrm>
            <a:off x="10765361" y="119278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(6/8)</a:t>
            </a:r>
            <a:endParaRPr lang="el-GR" dirty="0"/>
          </a:p>
        </p:txBody>
      </p:sp>
      <p:pic>
        <p:nvPicPr>
          <p:cNvPr id="14" name="Γραφικό 13">
            <a:extLst>
              <a:ext uri="{FF2B5EF4-FFF2-40B4-BE49-F238E27FC236}">
                <a16:creationId xmlns:a16="http://schemas.microsoft.com/office/drawing/2014/main" id="{5929BC41-076D-73F4-9FC3-43A14206E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1627" y="2868177"/>
            <a:ext cx="1121638" cy="11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7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4426F-3E34-6DB5-7BD2-FFBAC2DF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972EF2B-B2EB-F326-2CFD-7332BCB0F2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B1540646-8DE7-F17C-273E-F5C0E01FB8D4}"/>
              </a:ext>
            </a:extLst>
          </p:cNvPr>
          <p:cNvSpPr/>
          <p:nvPr/>
        </p:nvSpPr>
        <p:spPr>
          <a:xfrm>
            <a:off x="7526" y="5334996"/>
            <a:ext cx="12192001" cy="886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C3999ECA-7999-7B70-2134-0F96AF4DCFC0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CF25F-8A45-03DB-C7E5-552303E3D826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ΣΤΡΑΤΗΓΙΚΕΣ ΚΑΤΕΥΘΥΝΣΕΙΣ ΑΝΑΒΑΘΜΙΣΗΣ ΚΟΙΝΩΝΙΚΩΝ ΠΟΛΙΤΙΚΩΝ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57A3E-77DE-80A3-A436-2FBF58C64E44}"/>
              </a:ext>
            </a:extLst>
          </p:cNvPr>
          <p:cNvSpPr txBox="1"/>
          <p:nvPr/>
        </p:nvSpPr>
        <p:spPr>
          <a:xfrm>
            <a:off x="2370" y="1385737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Μετάβαση 2026–2029 &amp; Νέο Μοντέλο Συγχρηματοδότησης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038C3804-6286-D9E7-C1C8-F4D1B7E08D2A}"/>
              </a:ext>
            </a:extLst>
          </p:cNvPr>
          <p:cNvSpPr txBox="1">
            <a:spLocks/>
          </p:cNvSpPr>
          <p:nvPr/>
        </p:nvSpPr>
        <p:spPr>
          <a:xfrm>
            <a:off x="804182" y="2368791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Περίοδος προσαρμογής 2027–2029 με αυξανόμενη εθνική συμμετοχή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73A1F-F572-7142-8CD6-13D0409A086E}"/>
              </a:ext>
            </a:extLst>
          </p:cNvPr>
          <p:cNvSpPr txBox="1"/>
          <p:nvPr/>
        </p:nvSpPr>
        <p:spPr>
          <a:xfrm>
            <a:off x="804181" y="1978289"/>
            <a:ext cx="502158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Σταδιακή </a:t>
            </a:r>
            <a:r>
              <a:rPr lang="el-GR" sz="1700" b="1" dirty="0" err="1">
                <a:solidFill>
                  <a:srgbClr val="0070C0"/>
                </a:solidFill>
                <a:latin typeface="+mj-lt"/>
              </a:rPr>
              <a:t>Απομείωση</a:t>
            </a:r>
            <a:r>
              <a:rPr lang="el-GR" sz="1700" b="1" dirty="0">
                <a:solidFill>
                  <a:srgbClr val="0070C0"/>
                </a:solidFill>
                <a:latin typeface="+mj-lt"/>
              </a:rPr>
              <a:t> Συγχρηματοδότησης ΕΚΤ+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710DA65E-9B28-5EFC-0FCF-72EA107D4B3A}"/>
              </a:ext>
            </a:extLst>
          </p:cNvPr>
          <p:cNvSpPr txBox="1">
            <a:spLocks/>
          </p:cNvSpPr>
          <p:nvPr/>
        </p:nvSpPr>
        <p:spPr>
          <a:xfrm>
            <a:off x="7080629" y="2368791"/>
            <a:ext cx="5104262" cy="129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ΣΥΔ, ΚΔΗΦ, δομές βίας, ΚΗΦΗ – σταδιακή ένταξη</a:t>
            </a:r>
            <a:br>
              <a:rPr lang="en-US" sz="1600" dirty="0"/>
            </a:br>
            <a:r>
              <a:rPr lang="el-GR" sz="1600" dirty="0"/>
              <a:t>σε εθνική χρηματοδότηση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4B13F4-E259-233F-146A-6164F8291048}"/>
              </a:ext>
            </a:extLst>
          </p:cNvPr>
          <p:cNvSpPr txBox="1"/>
          <p:nvPr/>
        </p:nvSpPr>
        <p:spPr>
          <a:xfrm>
            <a:off x="7080628" y="1978289"/>
            <a:ext cx="502158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Μεταφορά Δομών σε Εθνικό Πλαίσιο</a:t>
            </a:r>
          </a:p>
        </p:txBody>
      </p:sp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91A543C5-390A-9891-14DF-FDCEA06BE01B}"/>
              </a:ext>
            </a:extLst>
          </p:cNvPr>
          <p:cNvSpPr txBox="1">
            <a:spLocks/>
          </p:cNvSpPr>
          <p:nvPr/>
        </p:nvSpPr>
        <p:spPr>
          <a:xfrm>
            <a:off x="804182" y="4115058"/>
            <a:ext cx="5104262" cy="1084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Ενοποίηση Κέντρων Κοινότητας &amp; συναφών δομών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σε σταθερό διοικητικό πλαίσιο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922CEB-FE3B-88A4-0C09-D9434B56D288}"/>
              </a:ext>
            </a:extLst>
          </p:cNvPr>
          <p:cNvSpPr txBox="1"/>
          <p:nvPr/>
        </p:nvSpPr>
        <p:spPr>
          <a:xfrm>
            <a:off x="804180" y="3724555"/>
            <a:ext cx="635471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Θεσμοθέτηση «Υπερδομών»</a:t>
            </a: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11AC9F31-016B-1D4E-DAB3-63727AF3DC13}"/>
              </a:ext>
            </a:extLst>
          </p:cNvPr>
          <p:cNvSpPr txBox="1">
            <a:spLocks/>
          </p:cNvSpPr>
          <p:nvPr/>
        </p:nvSpPr>
        <p:spPr>
          <a:xfrm>
            <a:off x="7075889" y="4089934"/>
            <a:ext cx="5104262" cy="114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latin typeface="+mj-lt"/>
              </a:rPr>
              <a:t>Διασφάλιση συνέχειας υπηρεσιών &amp; συμβάσεων προσωπικού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C4DCEE-B832-80B1-352E-945041753457}"/>
              </a:ext>
            </a:extLst>
          </p:cNvPr>
          <p:cNvSpPr txBox="1"/>
          <p:nvPr/>
        </p:nvSpPr>
        <p:spPr>
          <a:xfrm>
            <a:off x="7075889" y="3699432"/>
            <a:ext cx="502158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Παράταση Πράξεων έως 31.12.2026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15AB5A-B9C8-B27E-02EC-99DEFDC24C83}"/>
              </a:ext>
            </a:extLst>
          </p:cNvPr>
          <p:cNvSpPr txBox="1"/>
          <p:nvPr/>
        </p:nvSpPr>
        <p:spPr>
          <a:xfrm>
            <a:off x="15054" y="5336958"/>
            <a:ext cx="12189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Στρατηγική Κατεύθυνση</a:t>
            </a:r>
          </a:p>
          <a:p>
            <a:pPr algn="ctr"/>
            <a:r>
              <a:rPr lang="el-GR" sz="1600" dirty="0"/>
              <a:t>Ομαλή και θεσμικά κατοχυρωμένη μετάβαση από το μοντέλο συγχρηματοδότησης σε βιώσιμο, εθνικά ενσωματωμένο σύστημα κοινωνικής προστασίας μετά το 2029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601070D9-34EA-A019-8E66-9C6D8BFA6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506373"/>
            <a:ext cx="726807" cy="176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B0CB8E-D8E9-604C-6E36-91B0C599D3C3}"/>
              </a:ext>
            </a:extLst>
          </p:cNvPr>
          <p:cNvSpPr txBox="1"/>
          <p:nvPr/>
        </p:nvSpPr>
        <p:spPr>
          <a:xfrm>
            <a:off x="10765361" y="119278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(7/8)</a:t>
            </a:r>
            <a:endParaRPr lang="el-GR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0911F060-7755-2406-B513-9C84233DF2E5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929384"/>
            <a:ext cx="5925" cy="34050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50A9DD06-9018-EB81-ECC5-C48EF584D899}"/>
              </a:ext>
            </a:extLst>
          </p:cNvPr>
          <p:cNvCxnSpPr>
            <a:cxnSpLocks/>
          </p:cNvCxnSpPr>
          <p:nvPr/>
        </p:nvCxnSpPr>
        <p:spPr>
          <a:xfrm>
            <a:off x="433633" y="3424787"/>
            <a:ext cx="114162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Γραφικό 13">
            <a:extLst>
              <a:ext uri="{FF2B5EF4-FFF2-40B4-BE49-F238E27FC236}">
                <a16:creationId xmlns:a16="http://schemas.microsoft.com/office/drawing/2014/main" id="{0D1E417A-07A0-A3B0-6B3D-1CB40B338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633" y="581210"/>
            <a:ext cx="2312964" cy="13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4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5D1DA-1450-D542-EF0A-9454359D7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28516C0-9C50-E96B-76AC-0C43E6950D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1F30352-E34A-A4F7-21A1-53ADA0C7C59D}"/>
              </a:ext>
            </a:extLst>
          </p:cNvPr>
          <p:cNvSpPr txBox="1">
            <a:spLocks/>
          </p:cNvSpPr>
          <p:nvPr/>
        </p:nvSpPr>
        <p:spPr>
          <a:xfrm>
            <a:off x="-140815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BD9A686-F5CE-357A-3ADA-7114138F99BB}"/>
              </a:ext>
            </a:extLst>
          </p:cNvPr>
          <p:cNvSpPr/>
          <p:nvPr/>
        </p:nvSpPr>
        <p:spPr>
          <a:xfrm>
            <a:off x="6764439" y="3583157"/>
            <a:ext cx="5252605" cy="16959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14E15F8-C018-D015-B667-577D84E4BE87}"/>
              </a:ext>
            </a:extLst>
          </p:cNvPr>
          <p:cNvSpPr/>
          <p:nvPr/>
        </p:nvSpPr>
        <p:spPr>
          <a:xfrm>
            <a:off x="7526" y="5287861"/>
            <a:ext cx="12192001" cy="886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667C7-D6C0-4E85-B188-44C4F6DF2927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ΣΤΡΑΤΗΓΙΚΕΣ ΚΑΤΕΥΘΥΝΣΕΙΣ ΑΝΑΒΑΘΜΙΣΗΣ ΚΟΙΝΩΝΙΚΩΝ ΠΟΛΙΤΙΚΩΝ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C259C-39A4-D3A4-D32D-A2434EF1F639}"/>
              </a:ext>
            </a:extLst>
          </p:cNvPr>
          <p:cNvSpPr txBox="1"/>
          <p:nvPr/>
        </p:nvSpPr>
        <p:spPr>
          <a:xfrm>
            <a:off x="28464" y="1312065"/>
            <a:ext cx="1218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Συνολικό Στρατηγικό Πλαίσιο έως το 2029</a:t>
            </a:r>
            <a:endParaRPr lang="el-GR" sz="18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29CFC398-F8F4-B9CD-1888-E008DA277AA7}"/>
              </a:ext>
            </a:extLst>
          </p:cNvPr>
          <p:cNvSpPr txBox="1">
            <a:spLocks/>
          </p:cNvSpPr>
          <p:nvPr/>
        </p:nvSpPr>
        <p:spPr>
          <a:xfrm>
            <a:off x="525513" y="2233364"/>
            <a:ext cx="5104262" cy="79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Ανακατανομή πόρων – νέες προτεραιότητες – αυξημένες χρηματοδοτικές ευελιξίες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238DF4-4F33-A8E7-6B7F-C3F140006C5A}"/>
              </a:ext>
            </a:extLst>
          </p:cNvPr>
          <p:cNvSpPr txBox="1"/>
          <p:nvPr/>
        </p:nvSpPr>
        <p:spPr>
          <a:xfrm>
            <a:off x="525512" y="1842862"/>
            <a:ext cx="493878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Θεσμική Προσαρμογή στο νέο πλαίσιο ΕΚΤ+ (MTR)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E40F0922-ACDD-5160-E74D-AE30154E7183}"/>
              </a:ext>
            </a:extLst>
          </p:cNvPr>
          <p:cNvSpPr txBox="1">
            <a:spLocks/>
          </p:cNvSpPr>
          <p:nvPr/>
        </p:nvSpPr>
        <p:spPr>
          <a:xfrm>
            <a:off x="525513" y="4383835"/>
            <a:ext cx="5104262" cy="129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Αναβάθμιση μηχανισμών διαχείρισης, συντονισμού και </a:t>
            </a:r>
            <a:r>
              <a:rPr lang="el-GR" sz="1600" dirty="0" err="1"/>
              <a:t>πολυεπίπεδης</a:t>
            </a:r>
            <a:r>
              <a:rPr lang="el-GR" sz="1600" dirty="0"/>
              <a:t> διακυβέρνησης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21E25D-6628-151C-23B5-72E5E256499B}"/>
              </a:ext>
            </a:extLst>
          </p:cNvPr>
          <p:cNvSpPr txBox="1"/>
          <p:nvPr/>
        </p:nvSpPr>
        <p:spPr>
          <a:xfrm>
            <a:off x="525512" y="4029892"/>
            <a:ext cx="440187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Ενίσχυση Διοικητικής &amp; Θεσμικής Ικανότητας</a:t>
            </a:r>
          </a:p>
        </p:txBody>
      </p:sp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4F90E62A-FDE8-9FE9-F8CE-06BCE9EE8D6F}"/>
              </a:ext>
            </a:extLst>
          </p:cNvPr>
          <p:cNvSpPr txBox="1">
            <a:spLocks/>
          </p:cNvSpPr>
          <p:nvPr/>
        </p:nvSpPr>
        <p:spPr>
          <a:xfrm>
            <a:off x="525513" y="3383965"/>
            <a:ext cx="5104262" cy="1084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Σταδιακή εθνική ενσωμάτωση δομών – θεσμοθέτηση «Υπερδομών»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881404-D000-C425-BF1D-6C80049C2F00}"/>
              </a:ext>
            </a:extLst>
          </p:cNvPr>
          <p:cNvSpPr txBox="1"/>
          <p:nvPr/>
        </p:nvSpPr>
        <p:spPr>
          <a:xfrm>
            <a:off x="525512" y="2993462"/>
            <a:ext cx="557048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Μετάβαση σε Βιώσιμο Μοντέλο Κοινωνικής Προστασίας</a:t>
            </a: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A3DDD3EA-F589-1BF0-A9A6-DC0706D3E796}"/>
              </a:ext>
            </a:extLst>
          </p:cNvPr>
          <p:cNvSpPr txBox="1">
            <a:spLocks/>
          </p:cNvSpPr>
          <p:nvPr/>
        </p:nvSpPr>
        <p:spPr>
          <a:xfrm>
            <a:off x="6915151" y="2578542"/>
            <a:ext cx="5104262" cy="114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latin typeface="+mj-lt"/>
              </a:rPr>
              <a:t>Αξιοποίηση δεδομένων – παρακολούθηση κοινωνικών δεικτών – στοχευμένη κατανομή πόρων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B297A-55F4-A29B-B2AB-77792ABCA64D}"/>
              </a:ext>
            </a:extLst>
          </p:cNvPr>
          <p:cNvSpPr txBox="1"/>
          <p:nvPr/>
        </p:nvSpPr>
        <p:spPr>
          <a:xfrm>
            <a:off x="6915153" y="1851177"/>
            <a:ext cx="527684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Ψηφιακός Μετασχηματισμός &amp; Τεκμηριωμένη Χάραξη Πολιτικής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CFC414-7064-4708-DB8D-71D8692DE1B7}"/>
              </a:ext>
            </a:extLst>
          </p:cNvPr>
          <p:cNvSpPr txBox="1"/>
          <p:nvPr/>
        </p:nvSpPr>
        <p:spPr>
          <a:xfrm>
            <a:off x="2371" y="5399632"/>
            <a:ext cx="12189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Κεντρική Στρατηγική Κατεύθυνση</a:t>
            </a:r>
          </a:p>
          <a:p>
            <a:pPr algn="ctr"/>
            <a:r>
              <a:rPr lang="el-GR" sz="1600" dirty="0"/>
              <a:t>Από την απορρόφηση πόρων</a:t>
            </a:r>
            <a:r>
              <a:rPr lang="el-GR" sz="1600" b="1" dirty="0">
                <a:solidFill>
                  <a:schemeClr val="accent4"/>
                </a:solidFill>
              </a:rPr>
              <a:t> → </a:t>
            </a:r>
            <a:r>
              <a:rPr lang="el-GR" sz="1600" dirty="0"/>
              <a:t>στη βιώσιμη κοινωνική μεταρρύθμιση με μετρήσιμο κοινωνικό αποτύπωμα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17CA70A0-F165-9D51-C9C8-0BBBFA148399}"/>
              </a:ext>
            </a:extLst>
          </p:cNvPr>
          <p:cNvSpPr txBox="1">
            <a:spLocks/>
          </p:cNvSpPr>
          <p:nvPr/>
        </p:nvSpPr>
        <p:spPr>
          <a:xfrm>
            <a:off x="6851401" y="3963274"/>
            <a:ext cx="2966645" cy="114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latin typeface="+mj-lt"/>
              </a:rPr>
              <a:t>Ανθεκτικό, συνεκτικό και</a:t>
            </a:r>
            <a:br>
              <a:rPr lang="en-US" sz="1600" dirty="0">
                <a:latin typeface="+mj-lt"/>
              </a:rPr>
            </a:br>
            <a:r>
              <a:rPr lang="el-GR" sz="1600" dirty="0">
                <a:latin typeface="+mj-lt"/>
              </a:rPr>
              <a:t>θεσμικά κατοχυρωμένο σύστημα κοινωνικής ένταξης στην Περιφέρεια Δυτικής Ελλάδας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B47C7-5D9E-565B-2344-21EAE9B7C975}"/>
              </a:ext>
            </a:extLst>
          </p:cNvPr>
          <p:cNvSpPr txBox="1"/>
          <p:nvPr/>
        </p:nvSpPr>
        <p:spPr>
          <a:xfrm>
            <a:off x="8334723" y="3583157"/>
            <a:ext cx="527684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Κεντρικός Στόχος 2029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EF8C2-9CB7-E4E6-109B-10C1544D34D3}"/>
              </a:ext>
            </a:extLst>
          </p:cNvPr>
          <p:cNvSpPr txBox="1"/>
          <p:nvPr/>
        </p:nvSpPr>
        <p:spPr>
          <a:xfrm>
            <a:off x="10765361" y="119278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(8/8)</a:t>
            </a:r>
            <a:endParaRPr lang="el-GR" dirty="0"/>
          </a:p>
        </p:txBody>
      </p:sp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9C570AEB-4BD8-4ED7-282F-FE5B71E7D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2055" y="3891164"/>
            <a:ext cx="2966645" cy="13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81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3508E-F3FB-699E-874D-D4FC3F3D1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24B10F6-716E-D9CF-831B-87CBD723ED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pic>
        <p:nvPicPr>
          <p:cNvPr id="20" name="Γραφικό 19">
            <a:extLst>
              <a:ext uri="{FF2B5EF4-FFF2-40B4-BE49-F238E27FC236}">
                <a16:creationId xmlns:a16="http://schemas.microsoft.com/office/drawing/2014/main" id="{6E9244BB-713A-BD2F-F865-D665C2BC8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3198" y="1309366"/>
            <a:ext cx="2697994" cy="1842897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EDBFA14-A550-FD58-330B-5C85949319A2}"/>
              </a:ext>
            </a:extLst>
          </p:cNvPr>
          <p:cNvSpPr/>
          <p:nvPr/>
        </p:nvSpPr>
        <p:spPr>
          <a:xfrm>
            <a:off x="0" y="3902309"/>
            <a:ext cx="12192000" cy="2308323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CBDDC9-D5EE-FB0C-0CFB-B9225477831E}"/>
              </a:ext>
            </a:extLst>
          </p:cNvPr>
          <p:cNvSpPr/>
          <p:nvPr/>
        </p:nvSpPr>
        <p:spPr>
          <a:xfrm>
            <a:off x="1" y="1271075"/>
            <a:ext cx="8015846" cy="2632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2C73D8C4-31B1-7EB9-A5CA-0BC29D8B4DB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13F3B-88DB-048B-FD4D-D10036725449}"/>
              </a:ext>
            </a:extLst>
          </p:cNvPr>
          <p:cNvSpPr txBox="1"/>
          <p:nvPr/>
        </p:nvSpPr>
        <p:spPr>
          <a:xfrm>
            <a:off x="0" y="570294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ΣΥΜΠΕΡΑΣΜΑΤΑ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9C1FA0-0C26-807F-3996-AA5532FEFBD0}"/>
              </a:ext>
            </a:extLst>
          </p:cNvPr>
          <p:cNvSpPr txBox="1"/>
          <p:nvPr/>
        </p:nvSpPr>
        <p:spPr>
          <a:xfrm>
            <a:off x="437098" y="1275117"/>
            <a:ext cx="73613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/>
              <a:t>Η Περιφέρεια Δυτικής Ελλάδας χαρακτηρίζεται από δημογραφική γήρανση, χωρικές ανισότητες και αυξημένο κίνδυνο φτώχειας και κοινωνικού αποκλεισμού.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/>
              <a:t>Παρατηρείται συσσώρευση </a:t>
            </a:r>
            <a:r>
              <a:rPr lang="el-GR" sz="1600" dirty="0" err="1"/>
              <a:t>ευαλωτότητας</a:t>
            </a:r>
            <a:r>
              <a:rPr lang="el-GR" sz="1600" dirty="0"/>
              <a:t> σε συγκεκριμένες κοινωνικές ομάδες (παιδιά, άνεργοι, χαμηλής έντασης εργασίας νοικοκυριά, άτομα με αναπηρία, </a:t>
            </a:r>
            <a:r>
              <a:rPr lang="el-GR" sz="1600" dirty="0" err="1"/>
              <a:t>Ρομά</a:t>
            </a:r>
            <a:r>
              <a:rPr lang="el-GR" sz="1600" dirty="0"/>
              <a:t>).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/>
              <a:t>Οι κοινωνικές ανάγκες δεν είναι ομοιόμορφα κατανεμημένες, αλλά εμφανίζουν έντονη ενδοπεριφερειακή διαφοροποίηση.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9BB77-A7F3-5BAA-8734-EA75E1A27CAB}"/>
              </a:ext>
            </a:extLst>
          </p:cNvPr>
          <p:cNvSpPr txBox="1"/>
          <p:nvPr/>
        </p:nvSpPr>
        <p:spPr>
          <a:xfrm>
            <a:off x="8636895" y="1532573"/>
            <a:ext cx="20495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bg1"/>
                </a:solidFill>
              </a:rPr>
              <a:t>Απαιτείται στοχευμένη και χωρικά ευαίσθητη κοινωνική πολιτική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07F633-F10F-078B-8BB6-F131D270381E}"/>
              </a:ext>
            </a:extLst>
          </p:cNvPr>
          <p:cNvSpPr txBox="1"/>
          <p:nvPr/>
        </p:nvSpPr>
        <p:spPr>
          <a:xfrm>
            <a:off x="456003" y="3903810"/>
            <a:ext cx="73648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Η ΠΕΣΚΕ ΠΔΕ 2021–2027 παρουσιάζει σαφή ευθυγράμμιση με την Εθνική Στρατηγική Κοινωνικής Ένταξης και το Πρόγραμμα «Δυτική Ελλάδα» 2021–2027 (ΕΚΤ+).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Διαμορφώνεται συνεκτικό Σχέδιο Δράσης, με σύνδεση στόχων, </a:t>
            </a:r>
            <a:r>
              <a:rPr lang="el-GR" sz="1600" dirty="0" err="1"/>
              <a:t>ωφελουμένων</a:t>
            </a:r>
            <a:r>
              <a:rPr lang="el-GR" sz="1600" dirty="0"/>
              <a:t>, παρεμβάσεων και χρηματοδότησης.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/>
              <a:t>Ενισχύεται ο ρόλος του Περιφερειακού Παρατηρητηρίου ως μηχανισμού τεκμηρίωσης και παρακολούθησης.</a:t>
            </a:r>
          </a:p>
        </p:txBody>
      </p:sp>
      <p:pic>
        <p:nvPicPr>
          <p:cNvPr id="17" name="Γραφικό 16">
            <a:extLst>
              <a:ext uri="{FF2B5EF4-FFF2-40B4-BE49-F238E27FC236}">
                <a16:creationId xmlns:a16="http://schemas.microsoft.com/office/drawing/2014/main" id="{8AB9188B-6976-B607-2056-2A95ED08E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4054" y="998416"/>
            <a:ext cx="726807" cy="1766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FC92A3-F078-0335-262E-5B133E858F56}"/>
              </a:ext>
            </a:extLst>
          </p:cNvPr>
          <p:cNvSpPr txBox="1"/>
          <p:nvPr/>
        </p:nvSpPr>
        <p:spPr>
          <a:xfrm>
            <a:off x="7074348" y="684826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(1/2)</a:t>
            </a:r>
            <a:endParaRPr lang="el-GR" dirty="0"/>
          </a:p>
        </p:txBody>
      </p:sp>
      <p:pic>
        <p:nvPicPr>
          <p:cNvPr id="22" name="Γραφικό 21">
            <a:extLst>
              <a:ext uri="{FF2B5EF4-FFF2-40B4-BE49-F238E27FC236}">
                <a16:creationId xmlns:a16="http://schemas.microsoft.com/office/drawing/2014/main" id="{1CD79C1D-6D24-937F-ABBB-C9A9DA6C4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52042" y="4042598"/>
            <a:ext cx="2579150" cy="22451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D7E77F-243F-178A-254F-86A7A017EF03}"/>
              </a:ext>
            </a:extLst>
          </p:cNvPr>
          <p:cNvSpPr txBox="1"/>
          <p:nvPr/>
        </p:nvSpPr>
        <p:spPr>
          <a:xfrm>
            <a:off x="8550802" y="4104824"/>
            <a:ext cx="22217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rgbClr val="156082"/>
                </a:solidFill>
              </a:rPr>
              <a:t>Δεν αποτελεί</a:t>
            </a:r>
            <a:br>
              <a:rPr lang="en-US" sz="1600" b="1" dirty="0">
                <a:solidFill>
                  <a:srgbClr val="156082"/>
                </a:solidFill>
              </a:rPr>
            </a:br>
            <a:r>
              <a:rPr lang="el-GR" sz="1600" b="1" dirty="0">
                <a:solidFill>
                  <a:srgbClr val="156082"/>
                </a:solidFill>
              </a:rPr>
              <a:t>απλή αποτύπωση αναγκών</a:t>
            </a:r>
            <a:br>
              <a:rPr lang="en-US" sz="1600" b="1" dirty="0">
                <a:solidFill>
                  <a:srgbClr val="156082"/>
                </a:solidFill>
              </a:rPr>
            </a:br>
            <a:r>
              <a:rPr lang="el-GR" sz="1600" b="1" dirty="0">
                <a:solidFill>
                  <a:srgbClr val="156082"/>
                </a:solidFill>
              </a:rPr>
              <a:t> αλλά λειτουργικό πλαίσιο υλοποίησης κοινωνικών πολιτικών</a:t>
            </a:r>
          </a:p>
        </p:txBody>
      </p:sp>
    </p:spTree>
    <p:extLst>
      <p:ext uri="{BB962C8B-B14F-4D97-AF65-F5344CB8AC3E}">
        <p14:creationId xmlns:p14="http://schemas.microsoft.com/office/powerpoint/2010/main" val="1842743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82211-B0BB-7CBE-CBAB-DC8E63DB9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BDC9533-CD10-8CF9-6D2E-7EB1934292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B5B66394-4F2A-10B5-BD70-B2A3DE927260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A17DE8-4D2A-AFB6-B2F1-88547CC98AD1}"/>
              </a:ext>
            </a:extLst>
          </p:cNvPr>
          <p:cNvSpPr txBox="1"/>
          <p:nvPr/>
        </p:nvSpPr>
        <p:spPr>
          <a:xfrm>
            <a:off x="164998" y="1650215"/>
            <a:ext cx="120246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περίοδος 2026–2029 αποτελεί κρίσιμη φάση μετάβασης</a:t>
            </a:r>
            <a:br>
              <a:rPr lang="en-US" dirty="0"/>
            </a:br>
            <a:r>
              <a:rPr lang="el-GR" dirty="0"/>
              <a:t>σε</a:t>
            </a:r>
            <a:r>
              <a:rPr lang="en-US" dirty="0"/>
              <a:t> </a:t>
            </a:r>
            <a:r>
              <a:rPr lang="el-GR" dirty="0"/>
              <a:t>βιώσιμο μοντέλο κοινωνικής προστασίας.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/>
              <a:t> Απαιτείται: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dirty="0"/>
              <a:t>Θεσμική ενοποίηση δομών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dirty="0"/>
              <a:t>Ενίσχυση διοικητικής ικανότητας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dirty="0"/>
              <a:t>Ψηφιακή παρακολούθηση δεικτών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dirty="0"/>
              <a:t>Σταδιακή εθνική ενσωμάτωση χρηματοδότησης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επιτυχία της ΠΕΣΚΕ θα κριθεί από τη μετατροπή της απορρόφησης πόρων σε μετρήσιμο κοινωνικό αποτέλεσμα.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ΠΕΣΚΕ ΠΔΕ 2021–2027 συνιστά ένα ώριμο και στρατηγικά τεκμηριωμένο εργαλείο περιφερειακής κοινωνικής πολιτικής, το οποίο θέτει τις βάσεις για </a:t>
            </a:r>
            <a:r>
              <a:rPr lang="el-GR" b="1" dirty="0"/>
              <a:t>ανθεκτικό, θεσμικά σταθερό και </a:t>
            </a:r>
            <a:r>
              <a:rPr lang="el-GR" b="1" dirty="0" err="1"/>
              <a:t>δεδομενοκεντρικό</a:t>
            </a:r>
            <a:r>
              <a:rPr lang="el-GR" b="1" dirty="0"/>
              <a:t> σύστημα κοινωνικής ένταξης</a:t>
            </a:r>
            <a:r>
              <a:rPr lang="el-GR" dirty="0"/>
              <a:t> στην Περιφέρεια Δυτικής Ελλάδας.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CF9E3-3675-60EA-1901-7AD5F6CD2571}"/>
              </a:ext>
            </a:extLst>
          </p:cNvPr>
          <p:cNvSpPr txBox="1"/>
          <p:nvPr/>
        </p:nvSpPr>
        <p:spPr>
          <a:xfrm>
            <a:off x="0" y="570294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ΣΥΜΠΕΡΑΣΜΑΤΑ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3AE4D-61D1-9330-50A8-1D294C843F2B}"/>
              </a:ext>
            </a:extLst>
          </p:cNvPr>
          <p:cNvSpPr txBox="1"/>
          <p:nvPr/>
        </p:nvSpPr>
        <p:spPr>
          <a:xfrm>
            <a:off x="7074348" y="684826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/2)</a:t>
            </a:r>
            <a:endParaRPr lang="el-GR" dirty="0"/>
          </a:p>
        </p:txBody>
      </p:sp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2CA795FB-0F0F-1D08-0E6B-E7144D19A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6320" y="1338221"/>
            <a:ext cx="4782313" cy="25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15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κύκλος, στιγμιότυπο οθόνης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964283C-6F1F-7554-7700-53E84605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1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C0206-F0F8-1473-100E-1C1D174A3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2EC3E92-D784-9313-F5D8-F8963058CF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7BD74DBA-5EF3-8490-27F6-ED38855B3B93}"/>
              </a:ext>
            </a:extLst>
          </p:cNvPr>
          <p:cNvSpPr/>
          <p:nvPr/>
        </p:nvSpPr>
        <p:spPr>
          <a:xfrm>
            <a:off x="-4743" y="5220784"/>
            <a:ext cx="6098370" cy="953254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23C3CA4-1AE4-DA95-C74E-798465ECE44F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0056B515-40C7-88FF-60EB-449E08052C1C}"/>
              </a:ext>
            </a:extLst>
          </p:cNvPr>
          <p:cNvSpPr txBox="1">
            <a:spLocks/>
          </p:cNvSpPr>
          <p:nvPr/>
        </p:nvSpPr>
        <p:spPr>
          <a:xfrm>
            <a:off x="731519" y="1687683"/>
            <a:ext cx="4450081" cy="2774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</a:pP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Παγκόσμιο Πλαίσιο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United Nations –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Ατζέντα 2030 (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SDGs):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Μείωση φτώχειας, ανισοτήτων και ενίσχυση κοινωνικής ένταξης</a:t>
            </a:r>
          </a:p>
          <a:p>
            <a:pPr lvl="0" algn="l" eaLnBrk="0" fontAlgn="base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</a:pP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Ευρωπαϊκό Πλαίσιο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European Pillar of Social Rights➡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Δικαίωμα σε αξιοπρεπές εισόδημα, εργασία και κοινωνική προστασία</a:t>
            </a:r>
          </a:p>
          <a:p>
            <a:pPr lvl="0" algn="l" eaLnBrk="0" fontAlgn="base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</a:pP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Χρηματοδοτική Στήριξη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ΕΚΤ+ &amp; ΕΤΠΑ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6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C4239-6961-294B-CFD6-9A67749A9BB4}"/>
              </a:ext>
            </a:extLst>
          </p:cNvPr>
          <p:cNvSpPr txBox="1"/>
          <p:nvPr/>
        </p:nvSpPr>
        <p:spPr>
          <a:xfrm>
            <a:off x="-1280160" y="129718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  <a:latin typeface="+mj-lt"/>
              </a:rPr>
              <a:t>ΔΙΕΘΝΕΣ</a:t>
            </a: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3D1655D4-C5F4-C4AC-03F9-93F036C7216F}"/>
              </a:ext>
            </a:extLst>
          </p:cNvPr>
          <p:cNvCxnSpPr>
            <a:cxnSpLocks/>
          </p:cNvCxnSpPr>
          <p:nvPr/>
        </p:nvCxnSpPr>
        <p:spPr>
          <a:xfrm flipV="1">
            <a:off x="6096000" y="1380744"/>
            <a:ext cx="0" cy="4793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0E3BC49-DF92-0D19-775F-F7C4C74A264F}"/>
              </a:ext>
            </a:extLst>
          </p:cNvPr>
          <p:cNvSpPr txBox="1"/>
          <p:nvPr/>
        </p:nvSpPr>
        <p:spPr>
          <a:xfrm>
            <a:off x="198882" y="5265670"/>
            <a:ext cx="58971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solidFill>
                  <a:srgbClr val="0070C0"/>
                </a:solidFill>
              </a:rPr>
              <a:t>ΒΑΣΙΚΗ ΚΑΤΕΥΘΥΝΣΗ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/>
              <a:t>Κοινό διεθνές και ευρωπαϊκό πλαίσιο για κοινωνική συνοχή και προστασία ευάλωτων ομάδων.</a:t>
            </a:r>
            <a:endParaRPr lang="el-GR" sz="1600" b="1" dirty="0">
              <a:latin typeface="+mj-lt"/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C2986B9D-9F7A-BC9F-D168-008B47E87E0F}"/>
              </a:ext>
            </a:extLst>
          </p:cNvPr>
          <p:cNvSpPr/>
          <p:nvPr/>
        </p:nvSpPr>
        <p:spPr>
          <a:xfrm>
            <a:off x="6110279" y="5231516"/>
            <a:ext cx="6098373" cy="937011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477FE0-928D-AD8E-21E1-4537ECCC4D51}"/>
              </a:ext>
            </a:extLst>
          </p:cNvPr>
          <p:cNvSpPr txBox="1"/>
          <p:nvPr/>
        </p:nvSpPr>
        <p:spPr>
          <a:xfrm>
            <a:off x="3901440" y="1297180"/>
            <a:ext cx="6098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  <a:latin typeface="+mj-lt"/>
              </a:rPr>
              <a:t>ΕΘΝΙΚΟ</a:t>
            </a: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Υπότιτλος 2">
            <a:extLst>
              <a:ext uri="{FF2B5EF4-FFF2-40B4-BE49-F238E27FC236}">
                <a16:creationId xmlns:a16="http://schemas.microsoft.com/office/drawing/2014/main" id="{38FC3E33-C010-B4A5-7644-02B104B81D5B}"/>
              </a:ext>
            </a:extLst>
          </p:cNvPr>
          <p:cNvSpPr txBox="1">
            <a:spLocks/>
          </p:cNvSpPr>
          <p:nvPr/>
        </p:nvSpPr>
        <p:spPr>
          <a:xfrm>
            <a:off x="6464130" y="1708852"/>
            <a:ext cx="5725500" cy="3331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</a:pP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Αναμόρφωση Κοινωνικής Πολιτικής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Μετά την κρίση, αναδιαρθρώθηκε το εθνικό σύστημα με στόχο πιο συνεκτικές και αποτελεσματικές πολιτικές κατά της φτώχειας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</a:pP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Νέα Εθνική Στρατηγική Κοινωνικής Ένταξης 2021–2027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Υπουργείο Κοινωνικής Συνοχής και Οικογένειας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➡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Έμφαση στην πρόληψη και αντιμετώπιση κοινωνικού &amp; εργασιακού αποκλεισμού ευάλωτων ομάδων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Διακυβέρνηση &amp; Μηχανισμοί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Αναβάθμιση Εθνικού Μηχανισμού, πληροφοριακών συστημάτων και Περιφερειακών Παρατηρητηρίων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FF074-24AE-2908-7B52-315C1E3955E0}"/>
              </a:ext>
            </a:extLst>
          </p:cNvPr>
          <p:cNvSpPr txBox="1"/>
          <p:nvPr/>
        </p:nvSpPr>
        <p:spPr>
          <a:xfrm>
            <a:off x="6267618" y="5285814"/>
            <a:ext cx="5922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l-GR" sz="1600" b="1" dirty="0">
                <a:solidFill>
                  <a:srgbClr val="0070C0"/>
                </a:solidFill>
              </a:rPr>
              <a:t>ΒΑΣΙΚΗ ΚΑΤΕΥΘΥΝΣΗ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Μετάβαση από αποσπασματικές παρεμβάσεις σε εθνικό συνεκτικό και θεσμικά οργανωμένο σύστημα κοινωνικής ένταξης.</a:t>
            </a:r>
            <a:endParaRPr lang="el-GR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9A7870-0EA7-2AF8-0709-A1689B622473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ΔΙΕΘΝΕΣ ΚΑΙ ΕΘΝΙΚΟ ΠΕΡΙΒΑΛΛΟΝ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5" name="Γραφικό 24">
            <a:extLst>
              <a:ext uri="{FF2B5EF4-FFF2-40B4-BE49-F238E27FC236}">
                <a16:creationId xmlns:a16="http://schemas.microsoft.com/office/drawing/2014/main" id="{F68AA88E-645D-306D-41FF-DECD37A4D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188" y="4213526"/>
            <a:ext cx="6152611" cy="1256004"/>
          </a:xfrm>
          <a:prstGeom prst="rect">
            <a:avLst/>
          </a:prstGeom>
        </p:spPr>
      </p:pic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EE4CD4A3-E795-9051-F58B-FB08E50E3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1754" y="78872"/>
            <a:ext cx="1521315" cy="16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76D60-994E-8D7D-3F2B-ECEA61EFC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B066A9E-F7F3-79D2-9E46-3D0D4D0C28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C438C92-F3C1-9EDA-8248-2AFDFCA3074F}"/>
              </a:ext>
            </a:extLst>
          </p:cNvPr>
          <p:cNvSpPr/>
          <p:nvPr/>
        </p:nvSpPr>
        <p:spPr>
          <a:xfrm>
            <a:off x="3578280" y="5353850"/>
            <a:ext cx="8621247" cy="630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6C093926-F48E-50A5-D0CE-C9ADE8E9275A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D9922A13-993C-A307-975D-D2F3DF7F30E0}"/>
              </a:ext>
            </a:extLst>
          </p:cNvPr>
          <p:cNvSpPr txBox="1">
            <a:spLocks/>
          </p:cNvSpPr>
          <p:nvPr/>
        </p:nvSpPr>
        <p:spPr>
          <a:xfrm>
            <a:off x="3934047" y="1687682"/>
            <a:ext cx="8255583" cy="214870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</a:pP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Δημογραφική Δομή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Πληθυσμός: 648.220 (2021) – 6,2%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της χώρας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-4,6% μεταβολή από το 2011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Δείκτης γήρανσης: 238 άτομα 70+ / 100 παιδιά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Έντονη δημογραφική γήρανση &amp; χαμηλές δημογραφικές επιδόσεις</a:t>
            </a:r>
          </a:p>
          <a:p>
            <a:pPr lvl="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</a:pP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Αγορά Εργασίας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Οικονομικά ενεργοί: 266.912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Υψηλά ποσοστά εγγεγραμμένων ανέργων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Έντονη διαφοροποίηση ανά ηλικία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Ενδοπεριφερειακές ανισότητες (εντονότερη ανεργία σε Ηλεία – Αιτωλοακαρνανία)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79482-C9E0-8056-637A-1532EC5E2D78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ΥΦΙΣΤΑΜΕΝΗ ΚΑΤΑΣΤΑΣΗ ΠΕΡΙΦΕΡΕΙΑΣ ΔΥΤΙΚΗΣ ΕΛΛΑΔΑΣ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ED5AE-F2E2-35FE-98DA-7EF472BD45E3}"/>
              </a:ext>
            </a:extLst>
          </p:cNvPr>
          <p:cNvSpPr txBox="1"/>
          <p:nvPr/>
        </p:nvSpPr>
        <p:spPr>
          <a:xfrm>
            <a:off x="2933755" y="1297180"/>
            <a:ext cx="6687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ΔΗΜΟΓΡΑΦΙΚΑ – ΚΟΙΝΩΝΙΚΑ – ΟΙΚΟΝΟΜΙΚΑ ΧΑΡΑΚΤΗΡΙΣΤΙΚΑ</a:t>
            </a:r>
          </a:p>
        </p:txBody>
      </p:sp>
      <p:pic>
        <p:nvPicPr>
          <p:cNvPr id="6" name="Picture 5" descr="A map of different colors with black dots and white text&#10;&#10;AI-generated content may be incorrect.">
            <a:extLst>
              <a:ext uri="{FF2B5EF4-FFF2-40B4-BE49-F238E27FC236}">
                <a16:creationId xmlns:a16="http://schemas.microsoft.com/office/drawing/2014/main" id="{DD2EF743-8251-0607-F1BF-D269E19AE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33" y="2262723"/>
            <a:ext cx="3385548" cy="37276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5E0A9997-80C2-298F-BA81-823DDD39A48C}"/>
              </a:ext>
            </a:extLst>
          </p:cNvPr>
          <p:cNvSpPr txBox="1">
            <a:spLocks/>
          </p:cNvSpPr>
          <p:nvPr/>
        </p:nvSpPr>
        <p:spPr>
          <a:xfrm>
            <a:off x="192733" y="1753096"/>
            <a:ext cx="3385548" cy="509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l-GR" sz="1200" i="1" dirty="0">
                <a:ea typeface="Calibri" panose="020F0502020204030204" pitchFamily="34" charset="0"/>
                <a:cs typeface="Calibri" panose="020F0502020204030204" pitchFamily="34" charset="0"/>
              </a:rPr>
              <a:t>Περιφέρεια Δυτικής Ελλάδας</a:t>
            </a:r>
            <a:r>
              <a:rPr lang="en-US" sz="1200" i="1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1200" i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l-GR" sz="1200" i="1" dirty="0">
                <a:ea typeface="Calibri" panose="020F0502020204030204" pitchFamily="34" charset="0"/>
                <a:cs typeface="Calibri" panose="020F0502020204030204" pitchFamily="34" charset="0"/>
              </a:rPr>
              <a:t>3 Περιφερειακές Ενότητες – 19 Δήμοι</a:t>
            </a:r>
            <a:endParaRPr lang="el-GR" sz="1200" b="1" i="1" dirty="0">
              <a:solidFill>
                <a:srgbClr val="0070C0"/>
              </a:solidFill>
              <a:latin typeface="+mj-lt"/>
            </a:endParaRPr>
          </a:p>
          <a:p>
            <a:pPr algn="l">
              <a:lnSpc>
                <a:spcPct val="100000"/>
              </a:lnSpc>
            </a:pPr>
            <a:endParaRPr lang="el-GR" sz="16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348D4D-7023-B972-76A6-C2EB4FED6861}"/>
              </a:ext>
            </a:extLst>
          </p:cNvPr>
          <p:cNvSpPr txBox="1"/>
          <p:nvPr/>
        </p:nvSpPr>
        <p:spPr>
          <a:xfrm>
            <a:off x="3931678" y="5370292"/>
            <a:ext cx="8257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Συμπέρασμα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l-GR" sz="1600" dirty="0"/>
              <a:t>Η ΠΔΕ εμφανίζει διαρθρωτικές κοινωνικοοικονομικές προκλήσεις</a:t>
            </a:r>
            <a:br>
              <a:rPr lang="en-US" sz="1600" dirty="0"/>
            </a:br>
            <a:r>
              <a:rPr lang="el-GR" sz="1600" dirty="0"/>
              <a:t>που επηρεάζουν την κοινωνική συνοχή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44060-D3E6-E53A-580D-A7BFBC966A86}"/>
              </a:ext>
            </a:extLst>
          </p:cNvPr>
          <p:cNvSpPr txBox="1"/>
          <p:nvPr/>
        </p:nvSpPr>
        <p:spPr>
          <a:xfrm>
            <a:off x="5557339" y="4016156"/>
            <a:ext cx="611276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</a:pPr>
            <a:r>
              <a:rPr lang="el-GR" sz="16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3. Οικονομική Διάρθρωση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Ετερογένεια οικονομικού δυναμικού μεταξύ ΠΕ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Διαφοροποίηση κλάδων ΑΠΑ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Ανάγκη ενίσχυσης ανθεκτικότητας τοπικής οικονομίας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930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BD92E-F6A3-1CD1-4967-3790F6AE6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FD40067-075B-2439-C8B0-916B1E9CE6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07B9882C-69AC-55EF-CF3F-4D004CA5020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1907C9DC-A74B-D559-0B76-1E08A52C966D}"/>
              </a:ext>
            </a:extLst>
          </p:cNvPr>
          <p:cNvSpPr txBox="1">
            <a:spLocks/>
          </p:cNvSpPr>
          <p:nvPr/>
        </p:nvSpPr>
        <p:spPr>
          <a:xfrm>
            <a:off x="1042417" y="1967965"/>
            <a:ext cx="10323576" cy="280605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Κίνδυνος φτώχειας ή κοινωνικού αποκλεισμού (AROPE):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Σημαντικό ποσοστό πληθυσμού εκτεθειμένο σε εισοδηματική φτώχεια, υλική στέρηση ή χαμηλή ένταση εργασίας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600" dirty="0">
              <a:solidFill>
                <a:srgbClr val="0070C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Ευάλωτες ομάδες: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Μονογονεϊκές &amp; πολύτεκνες οικογένειες, Ρομά, άτομα με αναπηρία, άνεργοι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600" dirty="0">
              <a:solidFill>
                <a:srgbClr val="0070C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Υποδομές κοινωνικής φροντίδας: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Δομές βασικών αγαθών, παιδικής προστασίας, τρίτης ηλικίας και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ΑμεΑ</a:t>
            </a: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l-GR" sz="1600" dirty="0">
              <a:solidFill>
                <a:srgbClr val="0070C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Ανάγκη ενίσχυσης: 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Προσβασιμότητα υπηρεσιών, χωρική κάλυψη και ψηφιακή αναβάθμιση δομών.</a:t>
            </a:r>
            <a:endParaRPr lang="el-GR" sz="16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9A4F8-42D6-2901-2316-AE6F81A7CE49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ΥΦΙΣΤΑΜΕΝΗ ΚΑΤΑΣΤΑΣΗ ΠΕΡΙΦΕΡΕΙΑΣ ΔΥΤΙΚΗΣ ΕΛΛΑΔΑΣ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A7BCC-102C-ACF0-697B-84CD5309B1C6}"/>
              </a:ext>
            </a:extLst>
          </p:cNvPr>
          <p:cNvSpPr txBox="1"/>
          <p:nvPr/>
        </p:nvSpPr>
        <p:spPr>
          <a:xfrm>
            <a:off x="-1" y="1297180"/>
            <a:ext cx="1219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ΦΤΩΧΕΙΑ – ΚΟΙΝΩΝΙΚΗ ΤΡΩΤΟΤΗΤΑ – ΚΟΙΝΩΝΙΚΕΣ ΔΟΜΕΣ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4310472-FEE7-51EE-825B-3FDA95DADEAB}"/>
              </a:ext>
            </a:extLst>
          </p:cNvPr>
          <p:cNvSpPr/>
          <p:nvPr/>
        </p:nvSpPr>
        <p:spPr>
          <a:xfrm>
            <a:off x="7526" y="5353850"/>
            <a:ext cx="12192001" cy="630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FEFE8-4F6A-ED64-6B06-D887E8ACE73C}"/>
              </a:ext>
            </a:extLst>
          </p:cNvPr>
          <p:cNvSpPr txBox="1"/>
          <p:nvPr/>
        </p:nvSpPr>
        <p:spPr>
          <a:xfrm>
            <a:off x="1" y="534959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Συμπέρασμα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l-GR" sz="1600" dirty="0"/>
              <a:t>Η ΠΔΕ αποτελεί περιοχή προτεραιότητας για </a:t>
            </a:r>
            <a:r>
              <a:rPr lang="el-GR" sz="1600" dirty="0" err="1"/>
              <a:t>στοχευμένες</a:t>
            </a:r>
            <a:r>
              <a:rPr lang="el-GR" sz="1600" dirty="0"/>
              <a:t> και ολοκληρωμένες παρεμβάσεις κοινωνικής ένταξης</a:t>
            </a:r>
          </a:p>
        </p:txBody>
      </p:sp>
      <p:pic>
        <p:nvPicPr>
          <p:cNvPr id="10" name="Γραφικό 9">
            <a:extLst>
              <a:ext uri="{FF2B5EF4-FFF2-40B4-BE49-F238E27FC236}">
                <a16:creationId xmlns:a16="http://schemas.microsoft.com/office/drawing/2014/main" id="{D8C2E4DB-D99E-A557-A387-22DB6E2D7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0269" y="3898142"/>
            <a:ext cx="2048728" cy="14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6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33164-FCC4-DC89-1355-6A78E2D01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32CA022-F98F-EBC9-BC2F-D239EF28EE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28391F7D-4398-F699-B8C8-88FB6ECC32F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89C7615C-ECA2-A7A6-03FD-2719EC190802}"/>
              </a:ext>
            </a:extLst>
          </p:cNvPr>
          <p:cNvSpPr txBox="1">
            <a:spLocks/>
          </p:cNvSpPr>
          <p:nvPr/>
        </p:nvSpPr>
        <p:spPr>
          <a:xfrm>
            <a:off x="529573" y="1955039"/>
            <a:ext cx="5566427" cy="1266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Χρηματοδότηση από το ΕΠ «Δυτική Ελλάδα 2021–2027» και το ΕΚΤ+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Υλοποίηση στο πλαίσιο του «Μηχανισμού Συντονισμού Κοινωνικής Πολιτικής και Κοινωνικής Καινοτομίας»</a:t>
            </a:r>
          </a:p>
          <a:p>
            <a:pPr algn="l">
              <a:lnSpc>
                <a:spcPct val="100000"/>
              </a:lnSpc>
            </a:pPr>
            <a:endParaRPr lang="el-GR" sz="16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B8F9A-3580-9681-0171-A82A9E8CBB8E}"/>
              </a:ext>
            </a:extLst>
          </p:cNvPr>
          <p:cNvSpPr txBox="1"/>
          <p:nvPr/>
        </p:nvSpPr>
        <p:spPr>
          <a:xfrm>
            <a:off x="0" y="766383"/>
            <a:ext cx="12191999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ΠΕΡΙΦΕΡΕΙΑΚΟ ΠΑΡΑΤΗΡΗΤΗΡΙΟ ΚΟΙΝΩΝΙΚΗΣ ΕΝΤΑΞΗΣ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7A4CE91-11CA-1476-A7C8-46470D311C03}"/>
              </a:ext>
            </a:extLst>
          </p:cNvPr>
          <p:cNvSpPr txBox="1">
            <a:spLocks/>
          </p:cNvSpPr>
          <p:nvPr/>
        </p:nvSpPr>
        <p:spPr>
          <a:xfrm>
            <a:off x="529575" y="4282915"/>
            <a:ext cx="5652978" cy="1645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Παρακολούθηση και καταγραφή κοινωνικών φαινομένων και ευάλωτων ομάδων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Χαρτογράφηση φτώχειας και κοινωνικού αποκλεισμού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/>
              <a:t>Ανάπτυξη δεικτών, εργαλείων αξιολόγησης και κοινωνικής καινοτομίας</a:t>
            </a:r>
            <a:endParaRPr lang="el-GR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7AD171D4-8795-54F3-A1B1-7EFC09665728}"/>
              </a:ext>
            </a:extLst>
          </p:cNvPr>
          <p:cNvSpPr txBox="1">
            <a:spLocks/>
          </p:cNvSpPr>
          <p:nvPr/>
        </p:nvSpPr>
        <p:spPr>
          <a:xfrm>
            <a:off x="6536652" y="4098539"/>
            <a:ext cx="5652978" cy="1645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Τεκμηριωμένη χάραξη και αξιολόγηση πολιτικών κοινωνικής ένταξης σε περιφερειακό επίπεδο</a:t>
            </a:r>
            <a:endParaRPr lang="el-GR" sz="16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02C53-259A-E941-9680-444D2BFF5F1C}"/>
              </a:ext>
            </a:extLst>
          </p:cNvPr>
          <p:cNvSpPr txBox="1"/>
          <p:nvPr/>
        </p:nvSpPr>
        <p:spPr>
          <a:xfrm>
            <a:off x="6536651" y="3657495"/>
            <a:ext cx="3285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rgbClr val="0070C0"/>
                </a:solidFill>
                <a:latin typeface="+mj-lt"/>
              </a:rPr>
              <a:t>ΣΤΡΑΤΗΓΙΚΟΣ ΣΤΟΧΟΣ</a:t>
            </a: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6EC10F-22B0-8B66-C81F-16A3E804FD9D}"/>
              </a:ext>
            </a:extLst>
          </p:cNvPr>
          <p:cNvSpPr txBox="1"/>
          <p:nvPr/>
        </p:nvSpPr>
        <p:spPr>
          <a:xfrm>
            <a:off x="529573" y="3625056"/>
            <a:ext cx="3285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ΚΥΡΙΕΣ ΛΕΙΤΟΥΡΓΙΕΣ</a:t>
            </a:r>
          </a:p>
          <a:p>
            <a:pPr>
              <a:lnSpc>
                <a:spcPct val="100000"/>
              </a:lnSpc>
            </a:pPr>
            <a:endParaRPr lang="el-GR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FA7D01-7D95-4871-92E9-652F95FA672F}"/>
              </a:ext>
            </a:extLst>
          </p:cNvPr>
          <p:cNvSpPr txBox="1"/>
          <p:nvPr/>
        </p:nvSpPr>
        <p:spPr>
          <a:xfrm>
            <a:off x="529574" y="1318350"/>
            <a:ext cx="4401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ΘΕΣΜΙΚΟ ΠΛΑΙΣΙΟ ΚΑΙ ΧΡΗΜΑΤΟΔΟΤΗΣΗ </a:t>
            </a:r>
          </a:p>
        </p:txBody>
      </p:sp>
      <p:pic>
        <p:nvPicPr>
          <p:cNvPr id="20" name="Γραφικό 19">
            <a:extLst>
              <a:ext uri="{FF2B5EF4-FFF2-40B4-BE49-F238E27FC236}">
                <a16:creationId xmlns:a16="http://schemas.microsoft.com/office/drawing/2014/main" id="{7B9CA0DC-0CE8-BA3A-58DD-D689D8768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5920" y="4854154"/>
            <a:ext cx="2726665" cy="18156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F9E47E-EFE5-B002-6B24-F2301E7462CE}"/>
              </a:ext>
            </a:extLst>
          </p:cNvPr>
          <p:cNvSpPr txBox="1"/>
          <p:nvPr/>
        </p:nvSpPr>
        <p:spPr>
          <a:xfrm>
            <a:off x="6534284" y="1297180"/>
            <a:ext cx="2676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  <a:latin typeface="+mj-lt"/>
              </a:rPr>
              <a:t>ΡΟΛΟΣ ΚΑΙ ΑΠΟΣΤΟΛΗ </a:t>
            </a:r>
          </a:p>
        </p:txBody>
      </p:sp>
      <p:sp>
        <p:nvSpPr>
          <p:cNvPr id="22" name="Υπότιτλος 2">
            <a:extLst>
              <a:ext uri="{FF2B5EF4-FFF2-40B4-BE49-F238E27FC236}">
                <a16:creationId xmlns:a16="http://schemas.microsoft.com/office/drawing/2014/main" id="{87770C7E-A447-8DA2-8446-53039EB1B9D2}"/>
              </a:ext>
            </a:extLst>
          </p:cNvPr>
          <p:cNvSpPr txBox="1">
            <a:spLocks/>
          </p:cNvSpPr>
          <p:nvPr/>
        </p:nvSpPr>
        <p:spPr>
          <a:xfrm>
            <a:off x="6534284" y="1661256"/>
            <a:ext cx="5566427" cy="1148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Περιφερειακός πυλώνας τεκμηρίωσης της κοινωνικής πολιτικής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Υποστήριξη της ΠΕΣΚΕ και σύνδεση με τον Εθνικό Μηχανισμό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Συντονισμός Δήμων και φορέων κοινωνικής προστασίας</a:t>
            </a:r>
            <a:endParaRPr lang="el-GR" sz="16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6D0B3FDD-4022-BA65-70CF-8075DA279B02}"/>
              </a:ext>
            </a:extLst>
          </p:cNvPr>
          <p:cNvCxnSpPr>
            <a:cxnSpLocks/>
          </p:cNvCxnSpPr>
          <p:nvPr/>
        </p:nvCxnSpPr>
        <p:spPr>
          <a:xfrm flipV="1">
            <a:off x="6096000" y="1318350"/>
            <a:ext cx="0" cy="4855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53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60FC2-7CD2-C3CD-4E61-F4C3B286D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7EA64B3-1A4E-7C2F-7F13-81AC40AB19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3F4824-8C91-B614-C331-589F2D46AEFA}"/>
              </a:ext>
            </a:extLst>
          </p:cNvPr>
          <p:cNvSpPr txBox="1"/>
          <p:nvPr/>
        </p:nvSpPr>
        <p:spPr>
          <a:xfrm>
            <a:off x="0" y="76638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ΠΕΣΚΕ ΔΥΤΙΚΗΣ ΕΛΛΑΔΑΣ ΚΑΙ ΕΠΙΧΕΙΡΗΣΙΑΚΟ ΠΡΟΓΡΑΜΜΑ «ΔΥΤΙΚΗ ΕΛΛΑΔΑ»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ΚΑΤΑ ΤΙΣ ΠΡΟΓΡΑΜΜΑΤΙΚΕΣ ΠΕΡΙΟΔΟΥΣ 2014-2020 ΚΑΙ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86FC3B0C-D489-7C35-5FD8-B296564DFB0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D0216A3F-CE8D-546A-D141-C4E510BAED45}"/>
              </a:ext>
            </a:extLst>
          </p:cNvPr>
          <p:cNvSpPr txBox="1">
            <a:spLocks/>
          </p:cNvSpPr>
          <p:nvPr/>
        </p:nvSpPr>
        <p:spPr>
          <a:xfrm>
            <a:off x="670925" y="4131619"/>
            <a:ext cx="5155516" cy="162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Περίοδος έντονης οικονομικής ύφεσης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Υψηλά ποσοστά φτώχειας &amp; κοινωνικού αποκλεισμού στην ΠΔΕ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Εξειδίκευση και συμπλήρωση της Εθνικής Στρατηγικής Κοινωνικής Ένταξης</a:t>
            </a:r>
            <a:endParaRPr lang="el-GR" sz="16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7C73A-4A3A-5977-9D84-8290C91C10BD}"/>
              </a:ext>
            </a:extLst>
          </p:cNvPr>
          <p:cNvSpPr txBox="1"/>
          <p:nvPr/>
        </p:nvSpPr>
        <p:spPr>
          <a:xfrm>
            <a:off x="670925" y="3741117"/>
            <a:ext cx="401451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Πλαίσιο Παρέμβασης</a:t>
            </a: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6A2CCE0A-3C92-49E2-E126-0B2AE60B9AFD}"/>
              </a:ext>
            </a:extLst>
          </p:cNvPr>
          <p:cNvSpPr txBox="1">
            <a:spLocks/>
          </p:cNvSpPr>
          <p:nvPr/>
        </p:nvSpPr>
        <p:spPr>
          <a:xfrm>
            <a:off x="6524664" y="4218720"/>
            <a:ext cx="5652978" cy="1645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Πρόσβαση σε βασικά αγαθά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Πρόσβαση σε υπηρεσίες υγείας &amp; κοινωνικής φροντίδας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Ενσωμάτωση περιθωριοποιημένων κοινοτήτων – καταπολέμηση διακρίσεων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Προώθηση στην απασχόληση</a:t>
            </a:r>
            <a:endParaRPr lang="el-GR" sz="16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2C5E0B-5839-72D1-B834-CCDECAED7D60}"/>
              </a:ext>
            </a:extLst>
          </p:cNvPr>
          <p:cNvSpPr txBox="1"/>
          <p:nvPr/>
        </p:nvSpPr>
        <p:spPr>
          <a:xfrm>
            <a:off x="661444" y="2213269"/>
            <a:ext cx="244097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Όραμα ΠΔΕ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4B3A8403-2BEC-699C-F38F-F30C4B82F581}"/>
              </a:ext>
            </a:extLst>
          </p:cNvPr>
          <p:cNvSpPr txBox="1">
            <a:spLocks/>
          </p:cNvSpPr>
          <p:nvPr/>
        </p:nvSpPr>
        <p:spPr>
          <a:xfrm>
            <a:off x="663814" y="2577345"/>
            <a:ext cx="5162628" cy="1148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Αυτοτροφοδοτούμενη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, εξωστρεφής και 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αειφορική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 ανασυγκρότηση με επίκεντρο τον άνθρωπο και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την κοινωνική συνοχή»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12AD62-879B-C624-3C0D-76AB1D154FA4}"/>
              </a:ext>
            </a:extLst>
          </p:cNvPr>
          <p:cNvSpPr txBox="1"/>
          <p:nvPr/>
        </p:nvSpPr>
        <p:spPr>
          <a:xfrm>
            <a:off x="6524663" y="3777676"/>
            <a:ext cx="328546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Στρατηγικοί Στόχοι (ΣΣ)</a:t>
            </a:r>
          </a:p>
        </p:txBody>
      </p:sp>
      <p:sp>
        <p:nvSpPr>
          <p:cNvPr id="19" name="Υπότιτλος 2">
            <a:extLst>
              <a:ext uri="{FF2B5EF4-FFF2-40B4-BE49-F238E27FC236}">
                <a16:creationId xmlns:a16="http://schemas.microsoft.com/office/drawing/2014/main" id="{9C0051C6-3B7D-ECD2-D2E0-5BE689560CA4}"/>
              </a:ext>
            </a:extLst>
          </p:cNvPr>
          <p:cNvSpPr txBox="1">
            <a:spLocks/>
          </p:cNvSpPr>
          <p:nvPr/>
        </p:nvSpPr>
        <p:spPr>
          <a:xfrm>
            <a:off x="6517552" y="2639280"/>
            <a:ext cx="5652978" cy="76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Συγκρότηση συνεκτικού «δικτύου κοινωνικής ασφάλειας»</a:t>
            </a:r>
            <a:b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και ενεργή ένταξη ευάλωτων ομάδων στην κοινωνική και οικονομική ζωή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37383-EB96-1BFC-FC41-E0E52139B61A}"/>
              </a:ext>
            </a:extLst>
          </p:cNvPr>
          <p:cNvSpPr txBox="1"/>
          <p:nvPr/>
        </p:nvSpPr>
        <p:spPr>
          <a:xfrm>
            <a:off x="6517552" y="2213269"/>
            <a:ext cx="328546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Κεντρικός Προσανατολισμός</a:t>
            </a:r>
          </a:p>
        </p:txBody>
      </p: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2FDF3D6D-6A6F-6016-8901-AD2AF807A7D9}"/>
              </a:ext>
            </a:extLst>
          </p:cNvPr>
          <p:cNvCxnSpPr>
            <a:cxnSpLocks/>
          </p:cNvCxnSpPr>
          <p:nvPr/>
        </p:nvCxnSpPr>
        <p:spPr>
          <a:xfrm flipV="1">
            <a:off x="6096000" y="1929384"/>
            <a:ext cx="0" cy="42446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31BD333D-65B0-AF08-5C22-C1C565B89B42}"/>
              </a:ext>
            </a:extLst>
          </p:cNvPr>
          <p:cNvCxnSpPr>
            <a:cxnSpLocks/>
          </p:cNvCxnSpPr>
          <p:nvPr/>
        </p:nvCxnSpPr>
        <p:spPr>
          <a:xfrm>
            <a:off x="494522" y="3638939"/>
            <a:ext cx="113926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Γραφικό 21">
            <a:extLst>
              <a:ext uri="{FF2B5EF4-FFF2-40B4-BE49-F238E27FC236}">
                <a16:creationId xmlns:a16="http://schemas.microsoft.com/office/drawing/2014/main" id="{15AAF1D4-397B-8B00-C9C8-B870CC0ED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154491"/>
            <a:ext cx="726807" cy="1766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54AAA9-20B8-606C-F35A-56566FFF913B}"/>
              </a:ext>
            </a:extLst>
          </p:cNvPr>
          <p:cNvSpPr txBox="1"/>
          <p:nvPr/>
        </p:nvSpPr>
        <p:spPr>
          <a:xfrm>
            <a:off x="10785067" y="76061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(1/4)</a:t>
            </a:r>
            <a:endParaRPr lang="el-GR" dirty="0"/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8C81DBC3-FD2B-44CF-D151-E0BFD40F8CBA}"/>
              </a:ext>
            </a:extLst>
          </p:cNvPr>
          <p:cNvSpPr/>
          <p:nvPr/>
        </p:nvSpPr>
        <p:spPr>
          <a:xfrm>
            <a:off x="391886" y="1537087"/>
            <a:ext cx="11495313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9C395D-9343-5BA5-CE03-CF2C4C049C1E}"/>
              </a:ext>
            </a:extLst>
          </p:cNvPr>
          <p:cNvSpPr txBox="1"/>
          <p:nvPr/>
        </p:nvSpPr>
        <p:spPr>
          <a:xfrm>
            <a:off x="3941754" y="1603707"/>
            <a:ext cx="4014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chemeClr val="bg1"/>
                </a:solidFill>
                <a:latin typeface="+mj-lt"/>
              </a:rPr>
              <a:t>ΠΕΣΚΕ 2014-2020</a:t>
            </a:r>
          </a:p>
        </p:txBody>
      </p:sp>
    </p:spTree>
    <p:extLst>
      <p:ext uri="{BB962C8B-B14F-4D97-AF65-F5344CB8AC3E}">
        <p14:creationId xmlns:p14="http://schemas.microsoft.com/office/powerpoint/2010/main" val="169714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6FAAB-3305-877F-85A4-C3F911EFE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37703ED-1517-2D29-4C63-A2220219F5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B78A82D0-F4D4-BA24-5F81-0CC4AB665298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Π6.1 Επικαιροποίηση Περιφερειακής Στρατηγικής Κοινωνικής Ένταξης (σε σχέση με την νέα ΕΣΚΕ)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5BB5A-84EA-7173-318C-EC63D40B5399}"/>
              </a:ext>
            </a:extLst>
          </p:cNvPr>
          <p:cNvSpPr txBox="1"/>
          <p:nvPr/>
        </p:nvSpPr>
        <p:spPr>
          <a:xfrm>
            <a:off x="0" y="76638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ΠΕΣΚΕ ΔΥΤΙΚΗΣ ΕΛΛΑΔΑΣ ΚΑΙ ΕΠΙΧΕΙΡΗΣΙΑΚΟ ΠΡΟΓΡΑΜΜΑ «ΔΥΤΙΚΗ ΕΛΛΑΔΑ»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ΚΑΤΑ ΤΙΣ ΠΡΟΓΡΑΜΜΑΤΙΚΕΣ ΠΕΡΙΟΔΟΥΣ 2014-2020 ΚΑΙ 2021-2027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319FC564-FD6A-DA03-DF47-38591521ED4B}"/>
              </a:ext>
            </a:extLst>
          </p:cNvPr>
          <p:cNvSpPr txBox="1">
            <a:spLocks/>
          </p:cNvSpPr>
          <p:nvPr/>
        </p:nvSpPr>
        <p:spPr>
          <a:xfrm>
            <a:off x="774869" y="2607083"/>
            <a:ext cx="4727447" cy="162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Άτομα σε συνθήκες ακραίας φτώχειας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Παιδιά 0–17 ετών σε καταστάσεις αποκλεισμού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Άτομα με αυξημένο κίνδυνο φτώχειας (</a:t>
            </a:r>
            <a:r>
              <a:rPr lang="el-GR" sz="1600" dirty="0" err="1">
                <a:ea typeface="Calibri" panose="020F0502020204030204" pitchFamily="34" charset="0"/>
                <a:cs typeface="Calibri" panose="020F0502020204030204" pitchFamily="34" charset="0"/>
              </a:rPr>
              <a:t>ΑμεΑ</a:t>
            </a: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, Ρομά, μακροχρόνια άνεργοι, γυναίκες θύματα βίας, πολύτεκνες οικογένειες κ.ά.)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4056C-E48F-0599-05D1-5F484077F6AD}"/>
              </a:ext>
            </a:extLst>
          </p:cNvPr>
          <p:cNvSpPr txBox="1"/>
          <p:nvPr/>
        </p:nvSpPr>
        <p:spPr>
          <a:xfrm>
            <a:off x="777241" y="2198293"/>
            <a:ext cx="368118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Βασικές Κατηγορίες </a:t>
            </a:r>
            <a:r>
              <a:rPr lang="el-GR" sz="1700" b="1" dirty="0" err="1">
                <a:solidFill>
                  <a:srgbClr val="0070C0"/>
                </a:solidFill>
                <a:latin typeface="+mj-lt"/>
              </a:rPr>
              <a:t>Ωφελουμένων</a:t>
            </a:r>
            <a:endParaRPr lang="el-GR" sz="17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3C718B00-3DFA-E0C9-B07C-D0904BE4FA26}"/>
              </a:ext>
            </a:extLst>
          </p:cNvPr>
          <p:cNvSpPr txBox="1">
            <a:spLocks/>
          </p:cNvSpPr>
          <p:nvPr/>
        </p:nvSpPr>
        <p:spPr>
          <a:xfrm>
            <a:off x="6536653" y="2613345"/>
            <a:ext cx="5652978" cy="1645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ΑΠ1: Πρόσβαση σε βασικά αγαθά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ΑΠ2: Πρόσβαση σε υγεία, πρόνοια &amp; κοινωνικές υπηρεσίες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ΑΠ3: Κοινωνική ενσωμάτωση &amp; καταπολέμηση διακρίσεων</a:t>
            </a:r>
          </a:p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ΑΠ4: Προώθηση στην απασχόληση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8B8D44-D959-DE14-7D71-123931DC6C56}"/>
              </a:ext>
            </a:extLst>
          </p:cNvPr>
          <p:cNvSpPr txBox="1"/>
          <p:nvPr/>
        </p:nvSpPr>
        <p:spPr>
          <a:xfrm>
            <a:off x="774869" y="4536012"/>
            <a:ext cx="350452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Χρηματοδοτικό Πλαίσιο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93ED7D14-C45F-BF81-0D8F-99111139CB04}"/>
              </a:ext>
            </a:extLst>
          </p:cNvPr>
          <p:cNvSpPr txBox="1">
            <a:spLocks/>
          </p:cNvSpPr>
          <p:nvPr/>
        </p:nvSpPr>
        <p:spPr>
          <a:xfrm>
            <a:off x="777240" y="4900088"/>
            <a:ext cx="5318760" cy="1148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ΠΕΠ Δυτικής Ελλάδας 2014–2020 (Θεματικός Στόχος 9)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ΕΚΤ, ΕΤΠΑ, ΤΕΒΑ &amp; λοιπά ευρωπαϊκά μέσα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Συνδυασμός εθνικών, περιφερειακών &amp; ευρωπαϊκών πόρων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C9F1A-A840-94B4-FBBF-E96208BF75D1}"/>
              </a:ext>
            </a:extLst>
          </p:cNvPr>
          <p:cNvSpPr txBox="1"/>
          <p:nvPr/>
        </p:nvSpPr>
        <p:spPr>
          <a:xfrm>
            <a:off x="6536651" y="2199733"/>
            <a:ext cx="328546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Άξονες Παρέμβασης (ΑΠ)</a:t>
            </a:r>
          </a:p>
        </p:txBody>
      </p:sp>
      <p:sp>
        <p:nvSpPr>
          <p:cNvPr id="19" name="Υπότιτλος 2">
            <a:extLst>
              <a:ext uri="{FF2B5EF4-FFF2-40B4-BE49-F238E27FC236}">
                <a16:creationId xmlns:a16="http://schemas.microsoft.com/office/drawing/2014/main" id="{571F953D-F1C4-D272-339D-618D595F07A3}"/>
              </a:ext>
            </a:extLst>
          </p:cNvPr>
          <p:cNvSpPr txBox="1">
            <a:spLocks/>
          </p:cNvSpPr>
          <p:nvPr/>
        </p:nvSpPr>
        <p:spPr>
          <a:xfrm>
            <a:off x="6536652" y="4900088"/>
            <a:ext cx="5652978" cy="76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l-GR" sz="1600" dirty="0">
                <a:ea typeface="Calibri" panose="020F0502020204030204" pitchFamily="34" charset="0"/>
                <a:cs typeface="Calibri" panose="020F0502020204030204" pitchFamily="34" charset="0"/>
              </a:rPr>
              <a:t>Σύνδεση στρατηγικών στόχων με συγκεκριμένους τύπους δράσεων και χρηματοδοτικά εργαλεία</a:t>
            </a: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69FA6F-A8A0-B019-0F9F-27BED9109128}"/>
              </a:ext>
            </a:extLst>
          </p:cNvPr>
          <p:cNvSpPr txBox="1"/>
          <p:nvPr/>
        </p:nvSpPr>
        <p:spPr>
          <a:xfrm>
            <a:off x="6536651" y="4536012"/>
            <a:ext cx="328546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700" b="1" dirty="0">
                <a:solidFill>
                  <a:srgbClr val="0070C0"/>
                </a:solidFill>
                <a:latin typeface="+mj-lt"/>
              </a:rPr>
              <a:t>Λειτουργική Διάσταση</a:t>
            </a: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DC242D0E-0FA7-336B-F584-D4FAE690FD0C}"/>
              </a:ext>
            </a:extLst>
          </p:cNvPr>
          <p:cNvCxnSpPr>
            <a:cxnSpLocks/>
          </p:cNvCxnSpPr>
          <p:nvPr/>
        </p:nvCxnSpPr>
        <p:spPr>
          <a:xfrm flipV="1">
            <a:off x="6096000" y="1929384"/>
            <a:ext cx="0" cy="42446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3B93CB5E-BF82-0675-EAF7-D465B3FC2E02}"/>
              </a:ext>
            </a:extLst>
          </p:cNvPr>
          <p:cNvSpPr/>
          <p:nvPr/>
        </p:nvSpPr>
        <p:spPr>
          <a:xfrm>
            <a:off x="391886" y="1537087"/>
            <a:ext cx="11495313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2FEC9-DB55-7AA3-277C-27B4CA06874D}"/>
              </a:ext>
            </a:extLst>
          </p:cNvPr>
          <p:cNvSpPr txBox="1"/>
          <p:nvPr/>
        </p:nvSpPr>
        <p:spPr>
          <a:xfrm>
            <a:off x="3941754" y="1603707"/>
            <a:ext cx="4014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800" b="1" dirty="0">
                <a:solidFill>
                  <a:schemeClr val="bg1"/>
                </a:solidFill>
                <a:latin typeface="+mj-lt"/>
              </a:rPr>
              <a:t>ΠΕΣΚΕ 2014-2020</a:t>
            </a:r>
          </a:p>
        </p:txBody>
      </p: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08F212DA-73CD-30AC-7278-89A3235A1CBB}"/>
              </a:ext>
            </a:extLst>
          </p:cNvPr>
          <p:cNvCxnSpPr>
            <a:cxnSpLocks/>
          </p:cNvCxnSpPr>
          <p:nvPr/>
        </p:nvCxnSpPr>
        <p:spPr>
          <a:xfrm>
            <a:off x="454455" y="4344012"/>
            <a:ext cx="114206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Γραφικό 24">
            <a:extLst>
              <a:ext uri="{FF2B5EF4-FFF2-40B4-BE49-F238E27FC236}">
                <a16:creationId xmlns:a16="http://schemas.microsoft.com/office/drawing/2014/main" id="{6FC3AE94-0224-0B51-61F5-0213BA01A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067" y="1154491"/>
            <a:ext cx="726807" cy="1766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7936FE-27E0-F894-F107-7FB8262E6622}"/>
              </a:ext>
            </a:extLst>
          </p:cNvPr>
          <p:cNvSpPr txBox="1"/>
          <p:nvPr/>
        </p:nvSpPr>
        <p:spPr>
          <a:xfrm>
            <a:off x="10785067" y="760613"/>
            <a:ext cx="110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(2/4)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30885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5059</TotalTime>
  <Words>5476</Words>
  <Application>Microsoft Office PowerPoint</Application>
  <PresentationFormat>Ευρεία οθόνη</PresentationFormat>
  <Paragraphs>708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Callibri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Νίκη  Λιακοπούλου</dc:creator>
  <cp:lastModifiedBy>Sotiris Pavleas</cp:lastModifiedBy>
  <cp:revision>53</cp:revision>
  <dcterms:created xsi:type="dcterms:W3CDTF">2025-10-31T10:08:51Z</dcterms:created>
  <dcterms:modified xsi:type="dcterms:W3CDTF">2026-03-05T13:28:00Z</dcterms:modified>
</cp:coreProperties>
</file>