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99" r:id="rId2"/>
    <p:sldId id="258" r:id="rId3"/>
    <p:sldId id="301" r:id="rId4"/>
    <p:sldId id="302" r:id="rId5"/>
    <p:sldId id="303" r:id="rId6"/>
    <p:sldId id="304" r:id="rId7"/>
    <p:sldId id="305" r:id="rId8"/>
    <p:sldId id="307" r:id="rId9"/>
    <p:sldId id="308" r:id="rId10"/>
    <p:sldId id="312" r:id="rId11"/>
    <p:sldId id="306" r:id="rId12"/>
    <p:sldId id="310" r:id="rId13"/>
    <p:sldId id="311" r:id="rId14"/>
    <p:sldId id="309" r:id="rId15"/>
    <p:sldId id="313" r:id="rId16"/>
    <p:sldId id="314" r:id="rId17"/>
    <p:sldId id="315" r:id="rId18"/>
    <p:sldId id="300" r:id="rId19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F52CFF-4A18-4729-83C1-C4AAA8F6D0C7}" v="106" dt="2026-02-26T15:23:41.3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 Kyriakopoulou - Deliorga" userId="20a0909ff1d0134b" providerId="LiveId" clId="{535E7113-E776-4829-90F5-6CA0DE354D55}"/>
    <pc:docChg chg="undo redo custSel addSld delSld modSld sldOrd">
      <pc:chgData name="Maria Kyriakopoulou - Deliorga" userId="20a0909ff1d0134b" providerId="LiveId" clId="{535E7113-E776-4829-90F5-6CA0DE354D55}" dt="2026-02-27T08:36:11.863" v="9279" actId="14100"/>
      <pc:docMkLst>
        <pc:docMk/>
      </pc:docMkLst>
      <pc:sldChg chg="delSp modSp mod">
        <pc:chgData name="Maria Kyriakopoulou - Deliorga" userId="20a0909ff1d0134b" providerId="LiveId" clId="{535E7113-E776-4829-90F5-6CA0DE354D55}" dt="2026-02-26T11:18:24.679" v="7009" actId="20577"/>
        <pc:sldMkLst>
          <pc:docMk/>
          <pc:sldMk cId="2042768281" sldId="256"/>
        </pc:sldMkLst>
        <pc:spChg chg="mod">
          <ac:chgData name="Maria Kyriakopoulou - Deliorga" userId="20a0909ff1d0134b" providerId="LiveId" clId="{535E7113-E776-4829-90F5-6CA0DE354D55}" dt="2026-02-26T11:18:24.679" v="7009" actId="20577"/>
          <ac:spMkLst>
            <pc:docMk/>
            <pc:sldMk cId="2042768281" sldId="256"/>
            <ac:spMk id="2" creationId="{980702D3-4465-5B68-B43B-C010CE6197B1}"/>
          </ac:spMkLst>
        </pc:spChg>
      </pc:sldChg>
      <pc:sldChg chg="addSp delSp modSp new del mod">
        <pc:chgData name="Maria Kyriakopoulou - Deliorga" userId="20a0909ff1d0134b" providerId="LiveId" clId="{535E7113-E776-4829-90F5-6CA0DE354D55}" dt="2026-02-26T13:34:23.045" v="7509" actId="47"/>
        <pc:sldMkLst>
          <pc:docMk/>
          <pc:sldMk cId="2823328680" sldId="257"/>
        </pc:sldMkLst>
        <pc:spChg chg="del mod">
          <ac:chgData name="Maria Kyriakopoulou - Deliorga" userId="20a0909ff1d0134b" providerId="LiveId" clId="{535E7113-E776-4829-90F5-6CA0DE354D55}" dt="2026-02-26T13:31:24.914" v="7484" actId="478"/>
          <ac:spMkLst>
            <pc:docMk/>
            <pc:sldMk cId="2823328680" sldId="257"/>
            <ac:spMk id="2" creationId="{9CEF6903-17A2-ECF8-BCB8-025203F1648E}"/>
          </ac:spMkLst>
        </pc:spChg>
        <pc:spChg chg="del mod">
          <ac:chgData name="Maria Kyriakopoulou - Deliorga" userId="20a0909ff1d0134b" providerId="LiveId" clId="{535E7113-E776-4829-90F5-6CA0DE354D55}" dt="2026-02-26T11:42:59.434" v="7159"/>
          <ac:spMkLst>
            <pc:docMk/>
            <pc:sldMk cId="2823328680" sldId="257"/>
            <ac:spMk id="3" creationId="{F6408852-7FA9-1960-780C-9297FA894D61}"/>
          </ac:spMkLst>
        </pc:spChg>
        <pc:spChg chg="add mod">
          <ac:chgData name="Maria Kyriakopoulou - Deliorga" userId="20a0909ff1d0134b" providerId="LiveId" clId="{535E7113-E776-4829-90F5-6CA0DE354D55}" dt="2026-02-26T13:32:02.187" v="7492" actId="1076"/>
          <ac:spMkLst>
            <pc:docMk/>
            <pc:sldMk cId="2823328680" sldId="257"/>
            <ac:spMk id="4" creationId="{BFCAAB97-2AD0-F662-5377-324B64D203BC}"/>
          </ac:spMkLst>
        </pc:spChg>
        <pc:spChg chg="add mod">
          <ac:chgData name="Maria Kyriakopoulou - Deliorga" userId="20a0909ff1d0134b" providerId="LiveId" clId="{535E7113-E776-4829-90F5-6CA0DE354D55}" dt="2026-02-26T13:31:27.001" v="7485"/>
          <ac:spMkLst>
            <pc:docMk/>
            <pc:sldMk cId="2823328680" sldId="257"/>
            <ac:spMk id="5" creationId="{93C9D513-2140-2ED7-62B3-6816AECB72E0}"/>
          </ac:spMkLst>
        </pc:spChg>
        <pc:spChg chg="add mod">
          <ac:chgData name="Maria Kyriakopoulou - Deliorga" userId="20a0909ff1d0134b" providerId="LiveId" clId="{535E7113-E776-4829-90F5-6CA0DE354D55}" dt="2026-02-26T13:32:27.328" v="7498" actId="1076"/>
          <ac:spMkLst>
            <pc:docMk/>
            <pc:sldMk cId="2823328680" sldId="257"/>
            <ac:spMk id="6" creationId="{86172099-8BB5-5FD5-644E-0CFB323CB7EB}"/>
          </ac:spMkLst>
        </pc:spChg>
      </pc:sldChg>
      <pc:sldChg chg="addSp delSp modSp add mod ord">
        <pc:chgData name="Maria Kyriakopoulou - Deliorga" userId="20a0909ff1d0134b" providerId="LiveId" clId="{535E7113-E776-4829-90F5-6CA0DE354D55}" dt="2026-02-27T08:19:39.747" v="9241" actId="20577"/>
        <pc:sldMkLst>
          <pc:docMk/>
          <pc:sldMk cId="2138133228" sldId="258"/>
        </pc:sldMkLst>
        <pc:spChg chg="mod">
          <ac:chgData name="Maria Kyriakopoulou - Deliorga" userId="20a0909ff1d0134b" providerId="LiveId" clId="{535E7113-E776-4829-90F5-6CA0DE354D55}" dt="2026-02-26T11:06:44.589" v="6989" actId="255"/>
          <ac:spMkLst>
            <pc:docMk/>
            <pc:sldMk cId="2138133228" sldId="258"/>
            <ac:spMk id="2" creationId="{81B096A2-54AC-E117-4DA5-FD0973DCFBBB}"/>
          </ac:spMkLst>
        </pc:spChg>
        <pc:spChg chg="add mod">
          <ac:chgData name="Maria Kyriakopoulou - Deliorga" userId="20a0909ff1d0134b" providerId="LiveId" clId="{535E7113-E776-4829-90F5-6CA0DE354D55}" dt="2026-02-27T08:19:39.747" v="9241" actId="20577"/>
          <ac:spMkLst>
            <pc:docMk/>
            <pc:sldMk cId="2138133228" sldId="258"/>
            <ac:spMk id="6" creationId="{0CAF0E3A-673E-6F4F-F4D3-EAD15C12B27A}"/>
          </ac:spMkLst>
        </pc:spChg>
      </pc:sldChg>
      <pc:sldChg chg="addSp delSp modSp add mod">
        <pc:chgData name="Maria Kyriakopoulou - Deliorga" userId="20a0909ff1d0134b" providerId="LiveId" clId="{535E7113-E776-4829-90F5-6CA0DE354D55}" dt="2026-02-26T11:52:33.984" v="7376" actId="255"/>
        <pc:sldMkLst>
          <pc:docMk/>
          <pc:sldMk cId="3670800438" sldId="259"/>
        </pc:sldMkLst>
        <pc:spChg chg="add mod">
          <ac:chgData name="Maria Kyriakopoulou - Deliorga" userId="20a0909ff1d0134b" providerId="LiveId" clId="{535E7113-E776-4829-90F5-6CA0DE354D55}" dt="2026-02-26T11:31:49.402" v="7032"/>
          <ac:spMkLst>
            <pc:docMk/>
            <pc:sldMk cId="3670800438" sldId="259"/>
            <ac:spMk id="9" creationId="{B9D1A356-A7C0-9C1C-80B4-9D3D7C4FFBD8}"/>
          </ac:spMkLst>
        </pc:spChg>
        <pc:spChg chg="add mod">
          <ac:chgData name="Maria Kyriakopoulou - Deliorga" userId="20a0909ff1d0134b" providerId="LiveId" clId="{535E7113-E776-4829-90F5-6CA0DE354D55}" dt="2026-02-26T11:52:33.984" v="7376" actId="255"/>
          <ac:spMkLst>
            <pc:docMk/>
            <pc:sldMk cId="3670800438" sldId="259"/>
            <ac:spMk id="12" creationId="{BCCC84A6-9C9C-C8E3-3C5D-B6996A755A8B}"/>
          </ac:spMkLst>
        </pc:spChg>
        <pc:spChg chg="add mod">
          <ac:chgData name="Maria Kyriakopoulou - Deliorga" userId="20a0909ff1d0134b" providerId="LiveId" clId="{535E7113-E776-4829-90F5-6CA0DE354D55}" dt="2026-02-24T10:59:48.505" v="314" actId="122"/>
          <ac:spMkLst>
            <pc:docMk/>
            <pc:sldMk cId="3670800438" sldId="259"/>
            <ac:spMk id="13" creationId="{35779B8A-B7B9-398E-88C9-AE506107E447}"/>
          </ac:spMkLst>
        </pc:spChg>
        <pc:spChg chg="add mod">
          <ac:chgData name="Maria Kyriakopoulou - Deliorga" userId="20a0909ff1d0134b" providerId="LiveId" clId="{535E7113-E776-4829-90F5-6CA0DE354D55}" dt="2026-02-24T10:59:46.085" v="313" actId="122"/>
          <ac:spMkLst>
            <pc:docMk/>
            <pc:sldMk cId="3670800438" sldId="259"/>
            <ac:spMk id="16" creationId="{5441AAE1-8594-1096-3F49-3F018468D125}"/>
          </ac:spMkLst>
        </pc:spChg>
        <pc:spChg chg="add mod">
          <ac:chgData name="Maria Kyriakopoulou - Deliorga" userId="20a0909ff1d0134b" providerId="LiveId" clId="{535E7113-E776-4829-90F5-6CA0DE354D55}" dt="2026-02-26T11:34:57.996" v="7036"/>
          <ac:spMkLst>
            <pc:docMk/>
            <pc:sldMk cId="3670800438" sldId="259"/>
            <ac:spMk id="17" creationId="{4E5CBAF1-3EE0-365D-028F-C69265413DFA}"/>
          </ac:spMkLst>
        </pc:spChg>
      </pc:sldChg>
      <pc:sldChg chg="addSp delSp modSp add mod">
        <pc:chgData name="Maria Kyriakopoulou - Deliorga" userId="20a0909ff1d0134b" providerId="LiveId" clId="{535E7113-E776-4829-90F5-6CA0DE354D55}" dt="2026-02-26T13:30:47.660" v="7480" actId="20577"/>
        <pc:sldMkLst>
          <pc:docMk/>
          <pc:sldMk cId="3312151001" sldId="260"/>
        </pc:sldMkLst>
        <pc:spChg chg="del mod">
          <ac:chgData name="Maria Kyriakopoulou - Deliorga" userId="20a0909ff1d0134b" providerId="LiveId" clId="{535E7113-E776-4829-90F5-6CA0DE354D55}" dt="2026-02-26T11:52:23.162" v="7374" actId="478"/>
          <ac:spMkLst>
            <pc:docMk/>
            <pc:sldMk cId="3312151001" sldId="260"/>
            <ac:spMk id="2" creationId="{508CF809-6495-62C6-6914-1E2790924A14}"/>
          </ac:spMkLst>
        </pc:spChg>
        <pc:spChg chg="mod">
          <ac:chgData name="Maria Kyriakopoulou - Deliorga" userId="20a0909ff1d0134b" providerId="LiveId" clId="{535E7113-E776-4829-90F5-6CA0DE354D55}" dt="2026-02-26T13:30:47.660" v="7480" actId="20577"/>
          <ac:spMkLst>
            <pc:docMk/>
            <pc:sldMk cId="3312151001" sldId="260"/>
            <ac:spMk id="3" creationId="{C4BB11A0-1822-6D76-FBBC-28A06A902DBC}"/>
          </ac:spMkLst>
        </pc:spChg>
        <pc:spChg chg="add del mod">
          <ac:chgData name="Maria Kyriakopoulou - Deliorga" userId="20a0909ff1d0134b" providerId="LiveId" clId="{535E7113-E776-4829-90F5-6CA0DE354D55}" dt="2026-02-26T11:52:24.973" v="7375" actId="478"/>
          <ac:spMkLst>
            <pc:docMk/>
            <pc:sldMk cId="3312151001" sldId="260"/>
            <ac:spMk id="5" creationId="{728CDF9F-8DB1-EE02-2B30-744A2858DBFD}"/>
          </ac:spMkLst>
        </pc:spChg>
        <pc:spChg chg="add mod">
          <ac:chgData name="Maria Kyriakopoulou - Deliorga" userId="20a0909ff1d0134b" providerId="LiveId" clId="{535E7113-E776-4829-90F5-6CA0DE354D55}" dt="2026-02-26T11:52:51.080" v="7399" actId="20577"/>
          <ac:spMkLst>
            <pc:docMk/>
            <pc:sldMk cId="3312151001" sldId="260"/>
            <ac:spMk id="6" creationId="{A2747735-D149-AD69-C5D5-FE54E45628C4}"/>
          </ac:spMkLst>
        </pc:spChg>
        <pc:spChg chg="add del mod">
          <ac:chgData name="Maria Kyriakopoulou - Deliorga" userId="20a0909ff1d0134b" providerId="LiveId" clId="{535E7113-E776-4829-90F5-6CA0DE354D55}" dt="2026-02-26T13:30:12.141" v="7473" actId="478"/>
          <ac:spMkLst>
            <pc:docMk/>
            <pc:sldMk cId="3312151001" sldId="260"/>
            <ac:spMk id="7" creationId="{483C5450-F65A-4FD7-F64A-CD6D2C254E31}"/>
          </ac:spMkLst>
        </pc:spChg>
      </pc:sldChg>
      <pc:sldChg chg="addSp delSp modSp add del mod ord">
        <pc:chgData name="Maria Kyriakopoulou - Deliorga" userId="20a0909ff1d0134b" providerId="LiveId" clId="{535E7113-E776-4829-90F5-6CA0DE354D55}" dt="2026-02-26T11:58:06.034" v="7453" actId="47"/>
        <pc:sldMkLst>
          <pc:docMk/>
          <pc:sldMk cId="2080954773" sldId="261"/>
        </pc:sldMkLst>
      </pc:sldChg>
      <pc:sldChg chg="addSp delSp modSp add del mod ord">
        <pc:chgData name="Maria Kyriakopoulou - Deliorga" userId="20a0909ff1d0134b" providerId="LiveId" clId="{535E7113-E776-4829-90F5-6CA0DE354D55}" dt="2026-02-26T15:03:51.224" v="8784" actId="47"/>
        <pc:sldMkLst>
          <pc:docMk/>
          <pc:sldMk cId="1558119459" sldId="262"/>
        </pc:sldMkLst>
      </pc:sldChg>
      <pc:sldChg chg="addSp delSp modSp add del mod">
        <pc:chgData name="Maria Kyriakopoulou - Deliorga" userId="20a0909ff1d0134b" providerId="LiveId" clId="{535E7113-E776-4829-90F5-6CA0DE354D55}" dt="2026-02-26T15:09:57.288" v="8888" actId="47"/>
        <pc:sldMkLst>
          <pc:docMk/>
          <pc:sldMk cId="3048151720" sldId="269"/>
        </pc:sldMkLst>
      </pc:sldChg>
      <pc:sldChg chg="addSp delSp modSp add del mod ord">
        <pc:chgData name="Maria Kyriakopoulou - Deliorga" userId="20a0909ff1d0134b" providerId="LiveId" clId="{535E7113-E776-4829-90F5-6CA0DE354D55}" dt="2026-02-26T15:14:10.007" v="8928" actId="47"/>
        <pc:sldMkLst>
          <pc:docMk/>
          <pc:sldMk cId="3023893551" sldId="270"/>
        </pc:sldMkLst>
      </pc:sldChg>
      <pc:sldChg chg="addSp delSp modSp add del mod">
        <pc:chgData name="Maria Kyriakopoulou - Deliorga" userId="20a0909ff1d0134b" providerId="LiveId" clId="{535E7113-E776-4829-90F5-6CA0DE354D55}" dt="2026-02-26T15:14:11.618" v="8930" actId="47"/>
        <pc:sldMkLst>
          <pc:docMk/>
          <pc:sldMk cId="4212298443" sldId="271"/>
        </pc:sldMkLst>
      </pc:sldChg>
      <pc:sldChg chg="addSp delSp modSp add del mod ord">
        <pc:chgData name="Maria Kyriakopoulou - Deliorga" userId="20a0909ff1d0134b" providerId="LiveId" clId="{535E7113-E776-4829-90F5-6CA0DE354D55}" dt="2026-02-26T15:14:10.915" v="8929" actId="47"/>
        <pc:sldMkLst>
          <pc:docMk/>
          <pc:sldMk cId="3129468878" sldId="272"/>
        </pc:sldMkLst>
      </pc:sldChg>
      <pc:sldChg chg="addSp delSp modSp add del mod">
        <pc:chgData name="Maria Kyriakopoulou - Deliorga" userId="20a0909ff1d0134b" providerId="LiveId" clId="{535E7113-E776-4829-90F5-6CA0DE354D55}" dt="2026-02-26T15:14:13.895" v="8933" actId="47"/>
        <pc:sldMkLst>
          <pc:docMk/>
          <pc:sldMk cId="3915112485" sldId="275"/>
        </pc:sldMkLst>
      </pc:sldChg>
      <pc:sldChg chg="addSp delSp modSp add del mod ord">
        <pc:chgData name="Maria Kyriakopoulou - Deliorga" userId="20a0909ff1d0134b" providerId="LiveId" clId="{535E7113-E776-4829-90F5-6CA0DE354D55}" dt="2026-02-26T15:14:20.542" v="8936" actId="47"/>
        <pc:sldMkLst>
          <pc:docMk/>
          <pc:sldMk cId="1852455713" sldId="276"/>
        </pc:sldMkLst>
      </pc:sldChg>
      <pc:sldChg chg="addSp modSp add del mod">
        <pc:chgData name="Maria Kyriakopoulou - Deliorga" userId="20a0909ff1d0134b" providerId="LiveId" clId="{535E7113-E776-4829-90F5-6CA0DE354D55}" dt="2026-02-26T15:23:59.375" v="9153" actId="47"/>
        <pc:sldMkLst>
          <pc:docMk/>
          <pc:sldMk cId="988163757" sldId="278"/>
        </pc:sldMkLst>
      </pc:sldChg>
      <pc:sldChg chg="addSp delSp modSp add mod">
        <pc:chgData name="Maria Kyriakopoulou - Deliorga" userId="20a0909ff1d0134b" providerId="LiveId" clId="{535E7113-E776-4829-90F5-6CA0DE354D55}" dt="2026-02-26T11:17:46.711" v="7007" actId="14100"/>
        <pc:sldMkLst>
          <pc:docMk/>
          <pc:sldMk cId="2901777416" sldId="279"/>
        </pc:sldMkLst>
        <pc:spChg chg="del mod">
          <ac:chgData name="Maria Kyriakopoulou - Deliorga" userId="20a0909ff1d0134b" providerId="LiveId" clId="{535E7113-E776-4829-90F5-6CA0DE354D55}" dt="2026-02-26T11:06:32.060" v="6984" actId="478"/>
          <ac:spMkLst>
            <pc:docMk/>
            <pc:sldMk cId="2901777416" sldId="279"/>
            <ac:spMk id="2" creationId="{2E13142C-7281-0128-85B6-BD77540C6218}"/>
          </ac:spMkLst>
        </pc:spChg>
        <pc:spChg chg="add mod">
          <ac:chgData name="Maria Kyriakopoulou - Deliorga" userId="20a0909ff1d0134b" providerId="LiveId" clId="{535E7113-E776-4829-90F5-6CA0DE354D55}" dt="2026-02-26T11:06:48.387" v="6990" actId="120"/>
          <ac:spMkLst>
            <pc:docMk/>
            <pc:sldMk cId="2901777416" sldId="279"/>
            <ac:spMk id="3" creationId="{207633F5-0193-9B9B-9528-FA6EF8B31BE5}"/>
          </ac:spMkLst>
        </pc:spChg>
        <pc:spChg chg="add del mod">
          <ac:chgData name="Maria Kyriakopoulou - Deliorga" userId="20a0909ff1d0134b" providerId="LiveId" clId="{535E7113-E776-4829-90F5-6CA0DE354D55}" dt="2026-02-26T11:17:46.711" v="7007" actId="14100"/>
          <ac:spMkLst>
            <pc:docMk/>
            <pc:sldMk cId="2901777416" sldId="279"/>
            <ac:spMk id="6" creationId="{567DF33B-600B-CD8B-253D-1DDC43DFE65F}"/>
          </ac:spMkLst>
        </pc:spChg>
      </pc:sldChg>
      <pc:sldChg chg="addSp delSp modSp add del mod">
        <pc:chgData name="Maria Kyriakopoulou - Deliorga" userId="20a0909ff1d0134b" providerId="LiveId" clId="{535E7113-E776-4829-90F5-6CA0DE354D55}" dt="2026-02-26T15:14:12.371" v="8931" actId="47"/>
        <pc:sldMkLst>
          <pc:docMk/>
          <pc:sldMk cId="2000013259" sldId="280"/>
        </pc:sldMkLst>
      </pc:sldChg>
      <pc:sldChg chg="addSp delSp modSp add del mod">
        <pc:chgData name="Maria Kyriakopoulou - Deliorga" userId="20a0909ff1d0134b" providerId="LiveId" clId="{535E7113-E776-4829-90F5-6CA0DE354D55}" dt="2026-02-26T15:14:13.192" v="8932" actId="47"/>
        <pc:sldMkLst>
          <pc:docMk/>
          <pc:sldMk cId="3537368890" sldId="281"/>
        </pc:sldMkLst>
      </pc:sldChg>
      <pc:sldChg chg="addSp delSp modSp add del mod">
        <pc:chgData name="Maria Kyriakopoulou - Deliorga" userId="20a0909ff1d0134b" providerId="LiveId" clId="{535E7113-E776-4829-90F5-6CA0DE354D55}" dt="2026-02-26T15:14:22.206" v="8937" actId="47"/>
        <pc:sldMkLst>
          <pc:docMk/>
          <pc:sldMk cId="3110679848" sldId="282"/>
        </pc:sldMkLst>
      </pc:sldChg>
      <pc:sldChg chg="add del">
        <pc:chgData name="Maria Kyriakopoulou - Deliorga" userId="20a0909ff1d0134b" providerId="LiveId" clId="{535E7113-E776-4829-90F5-6CA0DE354D55}" dt="2026-02-26T11:58:05.140" v="7452" actId="47"/>
        <pc:sldMkLst>
          <pc:docMk/>
          <pc:sldMk cId="162486780" sldId="283"/>
        </pc:sldMkLst>
      </pc:sldChg>
      <pc:sldChg chg="modSp new del mod ord">
        <pc:chgData name="Maria Kyriakopoulou - Deliorga" userId="20a0909ff1d0134b" providerId="LiveId" clId="{535E7113-E776-4829-90F5-6CA0DE354D55}" dt="2026-02-26T10:41:42.991" v="6868" actId="47"/>
        <pc:sldMkLst>
          <pc:docMk/>
          <pc:sldMk cId="754717864" sldId="283"/>
        </pc:sldMkLst>
        <pc:spChg chg="mod">
          <ac:chgData name="Maria Kyriakopoulou - Deliorga" userId="20a0909ff1d0134b" providerId="LiveId" clId="{535E7113-E776-4829-90F5-6CA0DE354D55}" dt="2026-02-26T10:41:34.505" v="6866" actId="255"/>
          <ac:spMkLst>
            <pc:docMk/>
            <pc:sldMk cId="754717864" sldId="283"/>
            <ac:spMk id="2" creationId="{996BDB25-6AC1-F95F-5D25-998B79F7CBD9}"/>
          </ac:spMkLst>
        </pc:spChg>
      </pc:sldChg>
      <pc:sldChg chg="delSp modSp new del mod">
        <pc:chgData name="Maria Kyriakopoulou - Deliorga" userId="20a0909ff1d0134b" providerId="LiveId" clId="{535E7113-E776-4829-90F5-6CA0DE354D55}" dt="2026-02-26T13:29:36.267" v="7463" actId="47"/>
        <pc:sldMkLst>
          <pc:docMk/>
          <pc:sldMk cId="2032177971" sldId="283"/>
        </pc:sldMkLst>
        <pc:spChg chg="del mod">
          <ac:chgData name="Maria Kyriakopoulou - Deliorga" userId="20a0909ff1d0134b" providerId="LiveId" clId="{535E7113-E776-4829-90F5-6CA0DE354D55}" dt="2026-02-26T13:28:59.619" v="7456" actId="478"/>
          <ac:spMkLst>
            <pc:docMk/>
            <pc:sldMk cId="2032177971" sldId="283"/>
            <ac:spMk id="2" creationId="{B1AE2628-969C-2FA5-052F-F7DDFB99FFEE}"/>
          </ac:spMkLst>
        </pc:spChg>
        <pc:spChg chg="del">
          <ac:chgData name="Maria Kyriakopoulou - Deliorga" userId="20a0909ff1d0134b" providerId="LiveId" clId="{535E7113-E776-4829-90F5-6CA0DE354D55}" dt="2026-02-26T13:29:01.132" v="7457" actId="478"/>
          <ac:spMkLst>
            <pc:docMk/>
            <pc:sldMk cId="2032177971" sldId="283"/>
            <ac:spMk id="3" creationId="{7BD063DF-21B0-6B21-D10C-F84DCA82DD8C}"/>
          </ac:spMkLst>
        </pc:spChg>
      </pc:sldChg>
      <pc:sldChg chg="add del">
        <pc:chgData name="Maria Kyriakopoulou - Deliorga" userId="20a0909ff1d0134b" providerId="LiveId" clId="{535E7113-E776-4829-90F5-6CA0DE354D55}" dt="2026-02-26T11:06:15.959" v="6980" actId="47"/>
        <pc:sldMkLst>
          <pc:docMk/>
          <pc:sldMk cId="2913491610" sldId="283"/>
        </pc:sldMkLst>
      </pc:sldChg>
      <pc:sldChg chg="new del">
        <pc:chgData name="Maria Kyriakopoulou - Deliorga" userId="20a0909ff1d0134b" providerId="LiveId" clId="{535E7113-E776-4829-90F5-6CA0DE354D55}" dt="2026-02-26T10:41:53.083" v="6873" actId="47"/>
        <pc:sldMkLst>
          <pc:docMk/>
          <pc:sldMk cId="2189411888" sldId="284"/>
        </pc:sldMkLst>
      </pc:sldChg>
      <pc:sldChg chg="new del">
        <pc:chgData name="Maria Kyriakopoulou - Deliorga" userId="20a0909ff1d0134b" providerId="LiveId" clId="{535E7113-E776-4829-90F5-6CA0DE354D55}" dt="2026-02-26T10:50:39.967" v="6968" actId="47"/>
        <pc:sldMkLst>
          <pc:docMk/>
          <pc:sldMk cId="2976055480" sldId="284"/>
        </pc:sldMkLst>
      </pc:sldChg>
      <pc:sldChg chg="new del">
        <pc:chgData name="Maria Kyriakopoulou - Deliorga" userId="20a0909ff1d0134b" providerId="LiveId" clId="{535E7113-E776-4829-90F5-6CA0DE354D55}" dt="2026-02-26T10:50:44.847" v="6976" actId="47"/>
        <pc:sldMkLst>
          <pc:docMk/>
          <pc:sldMk cId="3302138740" sldId="284"/>
        </pc:sldMkLst>
      </pc:sldChg>
      <pc:sldChg chg="addSp delSp modSp add mod">
        <pc:chgData name="Maria Kyriakopoulou - Deliorga" userId="20a0909ff1d0134b" providerId="LiveId" clId="{535E7113-E776-4829-90F5-6CA0DE354D55}" dt="2026-02-26T13:29:54.558" v="7472" actId="27636"/>
        <pc:sldMkLst>
          <pc:docMk/>
          <pc:sldMk cId="3335714641" sldId="284"/>
        </pc:sldMkLst>
        <pc:spChg chg="del">
          <ac:chgData name="Maria Kyriakopoulou - Deliorga" userId="20a0909ff1d0134b" providerId="LiveId" clId="{535E7113-E776-4829-90F5-6CA0DE354D55}" dt="2026-02-26T13:29:41.242" v="7464" actId="478"/>
          <ac:spMkLst>
            <pc:docMk/>
            <pc:sldMk cId="3335714641" sldId="284"/>
            <ac:spMk id="3" creationId="{F84F58B0-51EA-51FD-620F-94894EE7CA3B}"/>
          </ac:spMkLst>
        </pc:spChg>
        <pc:spChg chg="add del mod">
          <ac:chgData name="Maria Kyriakopoulou - Deliorga" userId="20a0909ff1d0134b" providerId="LiveId" clId="{535E7113-E776-4829-90F5-6CA0DE354D55}" dt="2026-02-26T13:29:42.926" v="7465" actId="478"/>
          <ac:spMkLst>
            <pc:docMk/>
            <pc:sldMk cId="3335714641" sldId="284"/>
            <ac:spMk id="4" creationId="{F5018722-E6A4-FEEE-7B81-5C6CE1E7EF7E}"/>
          </ac:spMkLst>
        </pc:spChg>
        <pc:spChg chg="mod">
          <ac:chgData name="Maria Kyriakopoulou - Deliorga" userId="20a0909ff1d0134b" providerId="LiveId" clId="{535E7113-E776-4829-90F5-6CA0DE354D55}" dt="2026-02-26T13:29:54.558" v="7472" actId="27636"/>
          <ac:spMkLst>
            <pc:docMk/>
            <pc:sldMk cId="3335714641" sldId="284"/>
            <ac:spMk id="7" creationId="{AD78C6C9-3D54-5E04-F879-EDDC15B72210}"/>
          </ac:spMkLst>
        </pc:spChg>
      </pc:sldChg>
      <pc:sldChg chg="new del">
        <pc:chgData name="Maria Kyriakopoulou - Deliorga" userId="20a0909ff1d0134b" providerId="LiveId" clId="{535E7113-E776-4829-90F5-6CA0DE354D55}" dt="2026-02-26T10:50:44.033" v="6975" actId="47"/>
        <pc:sldMkLst>
          <pc:docMk/>
          <pc:sldMk cId="473098942" sldId="285"/>
        </pc:sldMkLst>
      </pc:sldChg>
      <pc:sldChg chg="new del">
        <pc:chgData name="Maria Kyriakopoulou - Deliorga" userId="20a0909ff1d0134b" providerId="LiveId" clId="{535E7113-E776-4829-90F5-6CA0DE354D55}" dt="2026-02-26T10:41:47.547" v="6870" actId="47"/>
        <pc:sldMkLst>
          <pc:docMk/>
          <pc:sldMk cId="950670971" sldId="285"/>
        </pc:sldMkLst>
      </pc:sldChg>
      <pc:sldChg chg="new del">
        <pc:chgData name="Maria Kyriakopoulou - Deliorga" userId="20a0909ff1d0134b" providerId="LiveId" clId="{535E7113-E776-4829-90F5-6CA0DE354D55}" dt="2026-02-26T10:41:51.011" v="6872" actId="47"/>
        <pc:sldMkLst>
          <pc:docMk/>
          <pc:sldMk cId="2092987877" sldId="285"/>
        </pc:sldMkLst>
      </pc:sldChg>
      <pc:sldChg chg="new del">
        <pc:chgData name="Maria Kyriakopoulou - Deliorga" userId="20a0909ff1d0134b" providerId="LiveId" clId="{535E7113-E776-4829-90F5-6CA0DE354D55}" dt="2026-02-26T10:50:39.357" v="6967" actId="47"/>
        <pc:sldMkLst>
          <pc:docMk/>
          <pc:sldMk cId="2759060354" sldId="285"/>
        </pc:sldMkLst>
      </pc:sldChg>
      <pc:sldChg chg="addSp delSp modSp new mod">
        <pc:chgData name="Maria Kyriakopoulou - Deliorga" userId="20a0909ff1d0134b" providerId="LiveId" clId="{535E7113-E776-4829-90F5-6CA0DE354D55}" dt="2026-02-26T14:58:21.676" v="8610" actId="1076"/>
        <pc:sldMkLst>
          <pc:docMk/>
          <pc:sldMk cId="3972591658" sldId="285"/>
        </pc:sldMkLst>
        <pc:spChg chg="del">
          <ac:chgData name="Maria Kyriakopoulou - Deliorga" userId="20a0909ff1d0134b" providerId="LiveId" clId="{535E7113-E776-4829-90F5-6CA0DE354D55}" dt="2026-02-26T13:32:40.368" v="7499" actId="478"/>
          <ac:spMkLst>
            <pc:docMk/>
            <pc:sldMk cId="3972591658" sldId="285"/>
            <ac:spMk id="2" creationId="{3EA9066B-A987-B551-4403-A7CD14741174}"/>
          </ac:spMkLst>
        </pc:spChg>
        <pc:spChg chg="del">
          <ac:chgData name="Maria Kyriakopoulou - Deliorga" userId="20a0909ff1d0134b" providerId="LiveId" clId="{535E7113-E776-4829-90F5-6CA0DE354D55}" dt="2026-02-26T13:32:43.085" v="7500" actId="478"/>
          <ac:spMkLst>
            <pc:docMk/>
            <pc:sldMk cId="3972591658" sldId="285"/>
            <ac:spMk id="3" creationId="{6CA2330B-CB1D-86BF-24B8-BDABB7C56179}"/>
          </ac:spMkLst>
        </pc:spChg>
        <pc:spChg chg="add mod">
          <ac:chgData name="Maria Kyriakopoulou - Deliorga" userId="20a0909ff1d0134b" providerId="LiveId" clId="{535E7113-E776-4829-90F5-6CA0DE354D55}" dt="2026-02-26T14:03:29.371" v="7830" actId="20577"/>
          <ac:spMkLst>
            <pc:docMk/>
            <pc:sldMk cId="3972591658" sldId="285"/>
            <ac:spMk id="4" creationId="{9113B6B8-C47F-C00D-D594-075D0D56DDD5}"/>
          </ac:spMkLst>
        </pc:spChg>
        <pc:spChg chg="add mod">
          <ac:chgData name="Maria Kyriakopoulou - Deliorga" userId="20a0909ff1d0134b" providerId="LiveId" clId="{535E7113-E776-4829-90F5-6CA0DE354D55}" dt="2026-02-26T14:17:02.881" v="7897" actId="1076"/>
          <ac:spMkLst>
            <pc:docMk/>
            <pc:sldMk cId="3972591658" sldId="285"/>
            <ac:spMk id="5" creationId="{2B8B803A-17A1-A911-5C5F-5731CE4B9F19}"/>
          </ac:spMkLst>
        </pc:spChg>
        <pc:spChg chg="add mod">
          <ac:chgData name="Maria Kyriakopoulou - Deliorga" userId="20a0909ff1d0134b" providerId="LiveId" clId="{535E7113-E776-4829-90F5-6CA0DE354D55}" dt="2026-02-26T14:51:25.141" v="8391" actId="14100"/>
          <ac:spMkLst>
            <pc:docMk/>
            <pc:sldMk cId="3972591658" sldId="285"/>
            <ac:spMk id="7" creationId="{CBB3943F-FF7C-34FE-93EF-4DD5DC777B6E}"/>
          </ac:spMkLst>
        </pc:spChg>
        <pc:spChg chg="add del mod">
          <ac:chgData name="Maria Kyriakopoulou - Deliorga" userId="20a0909ff1d0134b" providerId="LiveId" clId="{535E7113-E776-4829-90F5-6CA0DE354D55}" dt="2026-02-26T14:21:45.463" v="7907" actId="478"/>
          <ac:spMkLst>
            <pc:docMk/>
            <pc:sldMk cId="3972591658" sldId="285"/>
            <ac:spMk id="8" creationId="{D8EFAD71-616A-A749-1C0B-F48DA624EC15}"/>
          </ac:spMkLst>
        </pc:spChg>
        <pc:spChg chg="add del mod">
          <ac:chgData name="Maria Kyriakopoulou - Deliorga" userId="20a0909ff1d0134b" providerId="LiveId" clId="{535E7113-E776-4829-90F5-6CA0DE354D55}" dt="2026-02-26T14:28:25.234" v="8009" actId="478"/>
          <ac:spMkLst>
            <pc:docMk/>
            <pc:sldMk cId="3972591658" sldId="285"/>
            <ac:spMk id="9" creationId="{D781BE5D-1362-2C38-090D-C6366D2308AA}"/>
          </ac:spMkLst>
        </pc:spChg>
        <pc:spChg chg="add mod">
          <ac:chgData name="Maria Kyriakopoulou - Deliorga" userId="20a0909ff1d0134b" providerId="LiveId" clId="{535E7113-E776-4829-90F5-6CA0DE354D55}" dt="2026-02-26T14:58:21.676" v="8610" actId="1076"/>
          <ac:spMkLst>
            <pc:docMk/>
            <pc:sldMk cId="3972591658" sldId="285"/>
            <ac:spMk id="10" creationId="{4F9D3910-99EA-9C0B-2389-05BDEDC909C4}"/>
          </ac:spMkLst>
        </pc:spChg>
      </pc:sldChg>
      <pc:sldChg chg="new del">
        <pc:chgData name="Maria Kyriakopoulou - Deliorga" userId="20a0909ff1d0134b" providerId="LiveId" clId="{535E7113-E776-4829-90F5-6CA0DE354D55}" dt="2026-02-26T10:50:38.752" v="6966" actId="47"/>
        <pc:sldMkLst>
          <pc:docMk/>
          <pc:sldMk cId="672336565" sldId="286"/>
        </pc:sldMkLst>
      </pc:sldChg>
      <pc:sldChg chg="new del">
        <pc:chgData name="Maria Kyriakopoulou - Deliorga" userId="20a0909ff1d0134b" providerId="LiveId" clId="{535E7113-E776-4829-90F5-6CA0DE354D55}" dt="2026-02-26T10:50:43.500" v="6974" actId="47"/>
        <pc:sldMkLst>
          <pc:docMk/>
          <pc:sldMk cId="2718784681" sldId="286"/>
        </pc:sldMkLst>
      </pc:sldChg>
      <pc:sldChg chg="addSp delSp modSp add mod">
        <pc:chgData name="Maria Kyriakopoulou - Deliorga" userId="20a0909ff1d0134b" providerId="LiveId" clId="{535E7113-E776-4829-90F5-6CA0DE354D55}" dt="2026-02-26T13:39:03.311" v="7557" actId="113"/>
        <pc:sldMkLst>
          <pc:docMk/>
          <pc:sldMk cId="3989628688" sldId="286"/>
        </pc:sldMkLst>
        <pc:spChg chg="add mod">
          <ac:chgData name="Maria Kyriakopoulou - Deliorga" userId="20a0909ff1d0134b" providerId="LiveId" clId="{535E7113-E776-4829-90F5-6CA0DE354D55}" dt="2026-02-26T13:39:03.311" v="7557" actId="113"/>
          <ac:spMkLst>
            <pc:docMk/>
            <pc:sldMk cId="3989628688" sldId="286"/>
            <ac:spMk id="3" creationId="{2FD40BB2-F66B-E28A-CDFA-30ABFCF743CD}"/>
          </ac:spMkLst>
        </pc:spChg>
        <pc:spChg chg="mod">
          <ac:chgData name="Maria Kyriakopoulou - Deliorga" userId="20a0909ff1d0134b" providerId="LiveId" clId="{535E7113-E776-4829-90F5-6CA0DE354D55}" dt="2026-02-26T13:37:51.090" v="7547" actId="20577"/>
          <ac:spMkLst>
            <pc:docMk/>
            <pc:sldMk cId="3989628688" sldId="286"/>
            <ac:spMk id="4" creationId="{C52CEFA2-3684-0EF5-FC8B-0841307D97EC}"/>
          </ac:spMkLst>
        </pc:spChg>
        <pc:spChg chg="del mod">
          <ac:chgData name="Maria Kyriakopoulou - Deliorga" userId="20a0909ff1d0134b" providerId="LiveId" clId="{535E7113-E776-4829-90F5-6CA0DE354D55}" dt="2026-02-26T13:34:11.578" v="7503" actId="478"/>
          <ac:spMkLst>
            <pc:docMk/>
            <pc:sldMk cId="3989628688" sldId="286"/>
            <ac:spMk id="6" creationId="{46A85E35-0095-489A-23F8-60FB070F7B61}"/>
          </ac:spMkLst>
        </pc:spChg>
      </pc:sldChg>
      <pc:sldChg chg="addSp modSp add mod">
        <pc:chgData name="Maria Kyriakopoulou - Deliorga" userId="20a0909ff1d0134b" providerId="LiveId" clId="{535E7113-E776-4829-90F5-6CA0DE354D55}" dt="2026-02-26T13:40:21.103" v="7627" actId="20577"/>
        <pc:sldMkLst>
          <pc:docMk/>
          <pc:sldMk cId="2063083106" sldId="287"/>
        </pc:sldMkLst>
        <pc:spChg chg="add mod">
          <ac:chgData name="Maria Kyriakopoulou - Deliorga" userId="20a0909ff1d0134b" providerId="LiveId" clId="{535E7113-E776-4829-90F5-6CA0DE354D55}" dt="2026-02-26T13:40:21.103" v="7627" actId="20577"/>
          <ac:spMkLst>
            <pc:docMk/>
            <pc:sldMk cId="2063083106" sldId="287"/>
            <ac:spMk id="2" creationId="{F4609CA8-9121-7B39-6D12-CDFD54FD27C3}"/>
          </ac:spMkLst>
        </pc:spChg>
        <pc:spChg chg="mod">
          <ac:chgData name="Maria Kyriakopoulou - Deliorga" userId="20a0909ff1d0134b" providerId="LiveId" clId="{535E7113-E776-4829-90F5-6CA0DE354D55}" dt="2026-02-26T13:39:27.998" v="7559" actId="20577"/>
          <ac:spMkLst>
            <pc:docMk/>
            <pc:sldMk cId="2063083106" sldId="287"/>
            <ac:spMk id="4" creationId="{D2E408F2-B0FA-9218-7399-6996629FC70D}"/>
          </ac:spMkLst>
        </pc:spChg>
      </pc:sldChg>
      <pc:sldChg chg="new del">
        <pc:chgData name="Maria Kyriakopoulou - Deliorga" userId="20a0909ff1d0134b" providerId="LiveId" clId="{535E7113-E776-4829-90F5-6CA0DE354D55}" dt="2026-02-26T10:50:42.699" v="6973" actId="47"/>
        <pc:sldMkLst>
          <pc:docMk/>
          <pc:sldMk cId="3297117305" sldId="287"/>
        </pc:sldMkLst>
      </pc:sldChg>
      <pc:sldChg chg="addSp delSp modSp add del mod">
        <pc:chgData name="Maria Kyriakopoulou - Deliorga" userId="20a0909ff1d0134b" providerId="LiveId" clId="{535E7113-E776-4829-90F5-6CA0DE354D55}" dt="2026-02-26T14:47:35.425" v="8378" actId="47"/>
        <pc:sldMkLst>
          <pc:docMk/>
          <pc:sldMk cId="1610840962" sldId="288"/>
        </pc:sldMkLst>
        <pc:spChg chg="add mod">
          <ac:chgData name="Maria Kyriakopoulou - Deliorga" userId="20a0909ff1d0134b" providerId="LiveId" clId="{535E7113-E776-4829-90F5-6CA0DE354D55}" dt="2026-02-26T14:30:41.726" v="8020" actId="1076"/>
          <ac:spMkLst>
            <pc:docMk/>
            <pc:sldMk cId="1610840962" sldId="288"/>
            <ac:spMk id="3" creationId="{9856394C-A9A8-CC9B-BC13-271D53290ED1}"/>
          </ac:spMkLst>
        </pc:spChg>
        <pc:spChg chg="del mod">
          <ac:chgData name="Maria Kyriakopoulou - Deliorga" userId="20a0909ff1d0134b" providerId="LiveId" clId="{535E7113-E776-4829-90F5-6CA0DE354D55}" dt="2026-02-26T14:28:45.181" v="8014" actId="478"/>
          <ac:spMkLst>
            <pc:docMk/>
            <pc:sldMk cId="1610840962" sldId="288"/>
            <ac:spMk id="7" creationId="{D16F90A1-2BAD-5CA8-349F-4243BBE8AA50}"/>
          </ac:spMkLst>
        </pc:spChg>
        <pc:spChg chg="del">
          <ac:chgData name="Maria Kyriakopoulou - Deliorga" userId="20a0909ff1d0134b" providerId="LiveId" clId="{535E7113-E776-4829-90F5-6CA0DE354D55}" dt="2026-02-26T14:19:50.182" v="7901" actId="478"/>
          <ac:spMkLst>
            <pc:docMk/>
            <pc:sldMk cId="1610840962" sldId="288"/>
            <ac:spMk id="8" creationId="{C13DD496-9537-4978-AD85-DB871CED32D6}"/>
          </ac:spMkLst>
        </pc:spChg>
        <pc:spChg chg="add mod">
          <ac:chgData name="Maria Kyriakopoulou - Deliorga" userId="20a0909ff1d0134b" providerId="LiveId" clId="{535E7113-E776-4829-90F5-6CA0DE354D55}" dt="2026-02-26T14:33:15.982" v="8048" actId="20577"/>
          <ac:spMkLst>
            <pc:docMk/>
            <pc:sldMk cId="1610840962" sldId="288"/>
            <ac:spMk id="9" creationId="{6AD13B1A-8934-A303-E440-E760073B4D48}"/>
          </ac:spMkLst>
        </pc:spChg>
        <pc:spChg chg="add mod">
          <ac:chgData name="Maria Kyriakopoulou - Deliorga" userId="20a0909ff1d0134b" providerId="LiveId" clId="{535E7113-E776-4829-90F5-6CA0DE354D55}" dt="2026-02-26T14:31:39.443" v="8042" actId="14100"/>
          <ac:spMkLst>
            <pc:docMk/>
            <pc:sldMk cId="1610840962" sldId="288"/>
            <ac:spMk id="11" creationId="{CFB8C2FB-3785-02DE-9D6D-107A024E0869}"/>
          </ac:spMkLst>
        </pc:spChg>
        <pc:spChg chg="add mod">
          <ac:chgData name="Maria Kyriakopoulou - Deliorga" userId="20a0909ff1d0134b" providerId="LiveId" clId="{535E7113-E776-4829-90F5-6CA0DE354D55}" dt="2026-02-26T14:36:36.802" v="8119" actId="1076"/>
          <ac:spMkLst>
            <pc:docMk/>
            <pc:sldMk cId="1610840962" sldId="288"/>
            <ac:spMk id="12" creationId="{E11DD2F1-033F-350B-B7E6-6DD456DE658D}"/>
          </ac:spMkLst>
        </pc:spChg>
        <pc:spChg chg="add mod">
          <ac:chgData name="Maria Kyriakopoulou - Deliorga" userId="20a0909ff1d0134b" providerId="LiveId" clId="{535E7113-E776-4829-90F5-6CA0DE354D55}" dt="2026-02-26T14:33:30.318" v="8072" actId="20577"/>
          <ac:spMkLst>
            <pc:docMk/>
            <pc:sldMk cId="1610840962" sldId="288"/>
            <ac:spMk id="13" creationId="{141854FF-1E8D-F630-C050-1B7B1E010FFA}"/>
          </ac:spMkLst>
        </pc:spChg>
        <pc:spChg chg="add mod">
          <ac:chgData name="Maria Kyriakopoulou - Deliorga" userId="20a0909ff1d0134b" providerId="LiveId" clId="{535E7113-E776-4829-90F5-6CA0DE354D55}" dt="2026-02-26T14:36:36.802" v="8119" actId="1076"/>
          <ac:spMkLst>
            <pc:docMk/>
            <pc:sldMk cId="1610840962" sldId="288"/>
            <ac:spMk id="14" creationId="{FA97C2BA-C664-7A57-5A33-F699DF6EB840}"/>
          </ac:spMkLst>
        </pc:spChg>
        <pc:spChg chg="add mod">
          <ac:chgData name="Maria Kyriakopoulou - Deliorga" userId="20a0909ff1d0134b" providerId="LiveId" clId="{535E7113-E776-4829-90F5-6CA0DE354D55}" dt="2026-02-26T14:35:53.462" v="8107" actId="1076"/>
          <ac:spMkLst>
            <pc:docMk/>
            <pc:sldMk cId="1610840962" sldId="288"/>
            <ac:spMk id="15" creationId="{BDD880CE-3F5B-584D-1EC2-3834A0355187}"/>
          </ac:spMkLst>
        </pc:spChg>
        <pc:spChg chg="add mod">
          <ac:chgData name="Maria Kyriakopoulou - Deliorga" userId="20a0909ff1d0134b" providerId="LiveId" clId="{535E7113-E776-4829-90F5-6CA0DE354D55}" dt="2026-02-26T14:36:36.802" v="8119" actId="1076"/>
          <ac:spMkLst>
            <pc:docMk/>
            <pc:sldMk cId="1610840962" sldId="288"/>
            <ac:spMk id="16" creationId="{820BF466-3B98-BA6F-A731-F911A9828BCB}"/>
          </ac:spMkLst>
        </pc:spChg>
      </pc:sldChg>
      <pc:sldChg chg="new del">
        <pc:chgData name="Maria Kyriakopoulou - Deliorga" userId="20a0909ff1d0134b" providerId="LiveId" clId="{535E7113-E776-4829-90F5-6CA0DE354D55}" dt="2026-02-26T14:19:43.880" v="7899" actId="47"/>
        <pc:sldMkLst>
          <pc:docMk/>
          <pc:sldMk cId="3876407590" sldId="288"/>
        </pc:sldMkLst>
      </pc:sldChg>
      <pc:sldChg chg="addSp delSp modSp new del mod">
        <pc:chgData name="Maria Kyriakopoulou - Deliorga" userId="20a0909ff1d0134b" providerId="LiveId" clId="{535E7113-E776-4829-90F5-6CA0DE354D55}" dt="2026-02-27T08:34:16.503" v="9251" actId="47"/>
        <pc:sldMkLst>
          <pc:docMk/>
          <pc:sldMk cId="1656452415" sldId="289"/>
        </pc:sldMkLst>
        <pc:spChg chg="del">
          <ac:chgData name="Maria Kyriakopoulou - Deliorga" userId="20a0909ff1d0134b" providerId="LiveId" clId="{535E7113-E776-4829-90F5-6CA0DE354D55}" dt="2026-02-26T14:54:51.690" v="8454" actId="478"/>
          <ac:spMkLst>
            <pc:docMk/>
            <pc:sldMk cId="1656452415" sldId="289"/>
            <ac:spMk id="2" creationId="{FB269D22-6F3E-5C37-4126-6A844B4E2D32}"/>
          </ac:spMkLst>
        </pc:spChg>
        <pc:spChg chg="del">
          <ac:chgData name="Maria Kyriakopoulou - Deliorga" userId="20a0909ff1d0134b" providerId="LiveId" clId="{535E7113-E776-4829-90F5-6CA0DE354D55}" dt="2026-02-26T14:54:54.364" v="8456" actId="478"/>
          <ac:spMkLst>
            <pc:docMk/>
            <pc:sldMk cId="1656452415" sldId="289"/>
            <ac:spMk id="3" creationId="{1151B8EB-BB2A-3228-5BDD-C2D416C29F8D}"/>
          </ac:spMkLst>
        </pc:spChg>
        <pc:spChg chg="add mod">
          <ac:chgData name="Maria Kyriakopoulou - Deliorga" userId="20a0909ff1d0134b" providerId="LiveId" clId="{535E7113-E776-4829-90F5-6CA0DE354D55}" dt="2026-02-26T14:54:52.553" v="8455"/>
          <ac:spMkLst>
            <pc:docMk/>
            <pc:sldMk cId="1656452415" sldId="289"/>
            <ac:spMk id="4" creationId="{7F95C4AC-D380-9853-D81A-346111589149}"/>
          </ac:spMkLst>
        </pc:spChg>
        <pc:spChg chg="add mod">
          <ac:chgData name="Maria Kyriakopoulou - Deliorga" userId="20a0909ff1d0134b" providerId="LiveId" clId="{535E7113-E776-4829-90F5-6CA0DE354D55}" dt="2026-02-26T14:54:58.803" v="8457"/>
          <ac:spMkLst>
            <pc:docMk/>
            <pc:sldMk cId="1656452415" sldId="289"/>
            <ac:spMk id="5" creationId="{92230181-26CB-C1A5-CB71-64F273D3F0FB}"/>
          </ac:spMkLst>
        </pc:spChg>
        <pc:spChg chg="add mod">
          <ac:chgData name="Maria Kyriakopoulou - Deliorga" userId="20a0909ff1d0134b" providerId="LiveId" clId="{535E7113-E776-4829-90F5-6CA0DE354D55}" dt="2026-02-26T14:57:24.172" v="8608" actId="20577"/>
          <ac:spMkLst>
            <pc:docMk/>
            <pc:sldMk cId="1656452415" sldId="289"/>
            <ac:spMk id="7" creationId="{4E2C249C-B4C2-88D2-6CBF-F7B357FDD4CD}"/>
          </ac:spMkLst>
        </pc:spChg>
      </pc:sldChg>
      <pc:sldChg chg="addSp delSp modSp add mod">
        <pc:chgData name="Maria Kyriakopoulou - Deliorga" userId="20a0909ff1d0134b" providerId="LiveId" clId="{535E7113-E776-4829-90F5-6CA0DE354D55}" dt="2026-02-27T08:33:42.038" v="9250" actId="17032"/>
        <pc:sldMkLst>
          <pc:docMk/>
          <pc:sldMk cId="747178887" sldId="290"/>
        </pc:sldMkLst>
        <pc:spChg chg="add mod">
          <ac:chgData name="Maria Kyriakopoulou - Deliorga" userId="20a0909ff1d0134b" providerId="LiveId" clId="{535E7113-E776-4829-90F5-6CA0DE354D55}" dt="2026-02-26T15:03:29.121" v="8782" actId="20577"/>
          <ac:spMkLst>
            <pc:docMk/>
            <pc:sldMk cId="747178887" sldId="290"/>
            <ac:spMk id="2" creationId="{45E23C6B-E76D-1C9D-E03E-4C107578DFFD}"/>
          </ac:spMkLst>
        </pc:spChg>
        <pc:spChg chg="mod">
          <ac:chgData name="Maria Kyriakopoulou - Deliorga" userId="20a0909ff1d0134b" providerId="LiveId" clId="{535E7113-E776-4829-90F5-6CA0DE354D55}" dt="2026-02-26T14:59:12.387" v="8626" actId="20577"/>
          <ac:spMkLst>
            <pc:docMk/>
            <pc:sldMk cId="747178887" sldId="290"/>
            <ac:spMk id="5" creationId="{14D8E5AB-0087-9854-C8A5-13E2E86F81DA}"/>
          </ac:spMkLst>
        </pc:spChg>
        <pc:spChg chg="add mod">
          <ac:chgData name="Maria Kyriakopoulou - Deliorga" userId="20a0909ff1d0134b" providerId="LiveId" clId="{535E7113-E776-4829-90F5-6CA0DE354D55}" dt="2026-02-26T14:59:59.775" v="8639" actId="1076"/>
          <ac:spMkLst>
            <pc:docMk/>
            <pc:sldMk cId="747178887" sldId="290"/>
            <ac:spMk id="6" creationId="{88A50AD9-7A53-AFB0-BDF5-F65039382BF8}"/>
          </ac:spMkLst>
        </pc:spChg>
        <pc:spChg chg="del mod">
          <ac:chgData name="Maria Kyriakopoulou - Deliorga" userId="20a0909ff1d0134b" providerId="LiveId" clId="{535E7113-E776-4829-90F5-6CA0DE354D55}" dt="2026-02-26T14:58:25.848" v="8611" actId="478"/>
          <ac:spMkLst>
            <pc:docMk/>
            <pc:sldMk cId="747178887" sldId="290"/>
            <ac:spMk id="7" creationId="{F4831711-73D7-1E3A-8E48-73F37E534656}"/>
          </ac:spMkLst>
        </pc:spChg>
        <pc:spChg chg="add mod">
          <ac:chgData name="Maria Kyriakopoulou - Deliorga" userId="20a0909ff1d0134b" providerId="LiveId" clId="{535E7113-E776-4829-90F5-6CA0DE354D55}" dt="2026-02-26T15:03:24.651" v="8779" actId="1076"/>
          <ac:spMkLst>
            <pc:docMk/>
            <pc:sldMk cId="747178887" sldId="290"/>
            <ac:spMk id="9" creationId="{AABE5362-58A6-5A03-D59B-461FC85010D7}"/>
          </ac:spMkLst>
        </pc:spChg>
        <pc:spChg chg="add mod">
          <ac:chgData name="Maria Kyriakopoulou - Deliorga" userId="20a0909ff1d0134b" providerId="LiveId" clId="{535E7113-E776-4829-90F5-6CA0DE354D55}" dt="2026-02-26T15:03:26.805" v="8781" actId="20577"/>
          <ac:spMkLst>
            <pc:docMk/>
            <pc:sldMk cId="747178887" sldId="290"/>
            <ac:spMk id="10" creationId="{DF2EB576-BEF6-11E9-DD5E-0650DCC7EF9C}"/>
          </ac:spMkLst>
        </pc:spChg>
        <pc:spChg chg="add mod">
          <ac:chgData name="Maria Kyriakopoulou - Deliorga" userId="20a0909ff1d0134b" providerId="LiveId" clId="{535E7113-E776-4829-90F5-6CA0DE354D55}" dt="2026-02-26T15:03:09.718" v="8762" actId="14100"/>
          <ac:spMkLst>
            <pc:docMk/>
            <pc:sldMk cId="747178887" sldId="290"/>
            <ac:spMk id="11" creationId="{D3F33A9A-BE37-5A42-057D-CB3D65DAD9F9}"/>
          </ac:spMkLst>
        </pc:spChg>
        <pc:spChg chg="add mod">
          <ac:chgData name="Maria Kyriakopoulou - Deliorga" userId="20a0909ff1d0134b" providerId="LiveId" clId="{535E7113-E776-4829-90F5-6CA0DE354D55}" dt="2026-02-26T15:03:22.391" v="8778" actId="14100"/>
          <ac:spMkLst>
            <pc:docMk/>
            <pc:sldMk cId="747178887" sldId="290"/>
            <ac:spMk id="12" creationId="{77FDD7E6-317B-F263-892F-F06B99DA5154}"/>
          </ac:spMkLst>
        </pc:spChg>
        <pc:spChg chg="add mod">
          <ac:chgData name="Maria Kyriakopoulou - Deliorga" userId="20a0909ff1d0134b" providerId="LiveId" clId="{535E7113-E776-4829-90F5-6CA0DE354D55}" dt="2026-02-27T08:33:42.038" v="9250" actId="17032"/>
          <ac:spMkLst>
            <pc:docMk/>
            <pc:sldMk cId="747178887" sldId="290"/>
            <ac:spMk id="16" creationId="{82703421-9BE6-AC3D-F36D-46BE2867D738}"/>
          </ac:spMkLst>
        </pc:spChg>
        <pc:cxnChg chg="add mod">
          <ac:chgData name="Maria Kyriakopoulou - Deliorga" userId="20a0909ff1d0134b" providerId="LiveId" clId="{535E7113-E776-4829-90F5-6CA0DE354D55}" dt="2026-02-27T08:33:00.281" v="9243" actId="13822"/>
          <ac:cxnSpMkLst>
            <pc:docMk/>
            <pc:sldMk cId="747178887" sldId="290"/>
            <ac:cxnSpMk id="7" creationId="{A3660DFF-B4C8-46A8-D065-950D027E4ADF}"/>
          </ac:cxnSpMkLst>
        </pc:cxnChg>
        <pc:cxnChg chg="add del mod">
          <ac:chgData name="Maria Kyriakopoulou - Deliorga" userId="20a0909ff1d0134b" providerId="LiveId" clId="{535E7113-E776-4829-90F5-6CA0DE354D55}" dt="2026-02-27T08:33:17.806" v="9246" actId="478"/>
          <ac:cxnSpMkLst>
            <pc:docMk/>
            <pc:sldMk cId="747178887" sldId="290"/>
            <ac:cxnSpMk id="13" creationId="{A08270AD-79BF-D0DF-9532-6BA8DA652481}"/>
          </ac:cxnSpMkLst>
        </pc:cxnChg>
        <pc:cxnChg chg="add mod">
          <ac:chgData name="Maria Kyriakopoulou - Deliorga" userId="20a0909ff1d0134b" providerId="LiveId" clId="{535E7113-E776-4829-90F5-6CA0DE354D55}" dt="2026-02-27T08:33:28.555" v="9248" actId="13822"/>
          <ac:cxnSpMkLst>
            <pc:docMk/>
            <pc:sldMk cId="747178887" sldId="290"/>
            <ac:cxnSpMk id="15" creationId="{1324407A-E148-B868-C20A-7A7A549091D3}"/>
          </ac:cxnSpMkLst>
        </pc:cxnChg>
      </pc:sldChg>
      <pc:sldChg chg="delSp modSp add mod ord">
        <pc:chgData name="Maria Kyriakopoulou - Deliorga" userId="20a0909ff1d0134b" providerId="LiveId" clId="{535E7113-E776-4829-90F5-6CA0DE354D55}" dt="2026-02-26T15:03:43.008" v="8783" actId="1076"/>
        <pc:sldMkLst>
          <pc:docMk/>
          <pc:sldMk cId="1927816052" sldId="291"/>
        </pc:sldMkLst>
        <pc:spChg chg="del">
          <ac:chgData name="Maria Kyriakopoulou - Deliorga" userId="20a0909ff1d0134b" providerId="LiveId" clId="{535E7113-E776-4829-90F5-6CA0DE354D55}" dt="2026-02-26T14:51:59.103" v="8394" actId="478"/>
          <ac:spMkLst>
            <pc:docMk/>
            <pc:sldMk cId="1927816052" sldId="291"/>
            <ac:spMk id="2" creationId="{42CB9FE3-0535-1517-A2A7-8BD348C5EEAA}"/>
          </ac:spMkLst>
        </pc:spChg>
        <pc:spChg chg="mod">
          <ac:chgData name="Maria Kyriakopoulou - Deliorga" userId="20a0909ff1d0134b" providerId="LiveId" clId="{535E7113-E776-4829-90F5-6CA0DE354D55}" dt="2026-02-26T14:51:46.107" v="8393"/>
          <ac:spMkLst>
            <pc:docMk/>
            <pc:sldMk cId="1927816052" sldId="291"/>
            <ac:spMk id="5" creationId="{95AB8084-25BE-3410-4640-F6EA2C2669F5}"/>
          </ac:spMkLst>
        </pc:spChg>
        <pc:spChg chg="mod">
          <ac:chgData name="Maria Kyriakopoulou - Deliorga" userId="20a0909ff1d0134b" providerId="LiveId" clId="{535E7113-E776-4829-90F5-6CA0DE354D55}" dt="2026-02-26T15:03:43.008" v="8783" actId="1076"/>
          <ac:spMkLst>
            <pc:docMk/>
            <pc:sldMk cId="1927816052" sldId="291"/>
            <ac:spMk id="7" creationId="{A9AB6A08-D82D-891A-E802-141143DF9D41}"/>
          </ac:spMkLst>
        </pc:spChg>
      </pc:sldChg>
      <pc:sldChg chg="addSp delSp modSp add mod">
        <pc:chgData name="Maria Kyriakopoulou - Deliorga" userId="20a0909ff1d0134b" providerId="LiveId" clId="{535E7113-E776-4829-90F5-6CA0DE354D55}" dt="2026-02-27T08:34:22.254" v="9252" actId="1076"/>
        <pc:sldMkLst>
          <pc:docMk/>
          <pc:sldMk cId="1211858991" sldId="292"/>
        </pc:sldMkLst>
        <pc:spChg chg="mod">
          <ac:chgData name="Maria Kyriakopoulou - Deliorga" userId="20a0909ff1d0134b" providerId="LiveId" clId="{535E7113-E776-4829-90F5-6CA0DE354D55}" dt="2026-02-26T15:05:28.105" v="8816"/>
          <ac:spMkLst>
            <pc:docMk/>
            <pc:sldMk cId="1211858991" sldId="292"/>
            <ac:spMk id="5" creationId="{897621BF-F46D-B3E1-F8D5-EE633A6BBF17}"/>
          </ac:spMkLst>
        </pc:spChg>
        <pc:spChg chg="add mod">
          <ac:chgData name="Maria Kyriakopoulou - Deliorga" userId="20a0909ff1d0134b" providerId="LiveId" clId="{535E7113-E776-4829-90F5-6CA0DE354D55}" dt="2026-02-26T15:09:50.460" v="8886" actId="1076"/>
          <ac:spMkLst>
            <pc:docMk/>
            <pc:sldMk cId="1211858991" sldId="292"/>
            <ac:spMk id="6" creationId="{35DF2AE7-F89A-4826-CA28-5AB394F32D5A}"/>
          </ac:spMkLst>
        </pc:spChg>
        <pc:spChg chg="mod">
          <ac:chgData name="Maria Kyriakopoulou - Deliorga" userId="20a0909ff1d0134b" providerId="LiveId" clId="{535E7113-E776-4829-90F5-6CA0DE354D55}" dt="2026-02-26T15:09:22.348" v="8870" actId="14100"/>
          <ac:spMkLst>
            <pc:docMk/>
            <pc:sldMk cId="1211858991" sldId="292"/>
            <ac:spMk id="7" creationId="{549E435A-53C7-E858-47BA-05691191FF25}"/>
          </ac:spMkLst>
        </pc:spChg>
        <pc:spChg chg="add mod">
          <ac:chgData name="Maria Kyriakopoulou - Deliorga" userId="20a0909ff1d0134b" providerId="LiveId" clId="{535E7113-E776-4829-90F5-6CA0DE354D55}" dt="2026-02-27T08:34:22.254" v="9252" actId="1076"/>
          <ac:spMkLst>
            <pc:docMk/>
            <pc:sldMk cId="1211858991" sldId="292"/>
            <ac:spMk id="9" creationId="{51B77051-FA61-E58F-1C98-CD14422A6775}"/>
          </ac:spMkLst>
        </pc:spChg>
        <pc:spChg chg="add del mod">
          <ac:chgData name="Maria Kyriakopoulou - Deliorga" userId="20a0909ff1d0134b" providerId="LiveId" clId="{535E7113-E776-4829-90F5-6CA0DE354D55}" dt="2026-02-26T15:09:34.056" v="8874" actId="478"/>
          <ac:spMkLst>
            <pc:docMk/>
            <pc:sldMk cId="1211858991" sldId="292"/>
            <ac:spMk id="11" creationId="{89BD3AD4-6BA6-DE90-C203-501E58D65F1E}"/>
          </ac:spMkLst>
        </pc:spChg>
        <pc:graphicFrameChg chg="add mod modGraphic">
          <ac:chgData name="Maria Kyriakopoulou - Deliorga" userId="20a0909ff1d0134b" providerId="LiveId" clId="{535E7113-E776-4829-90F5-6CA0DE354D55}" dt="2026-02-26T15:09:54.719" v="8887" actId="14734"/>
          <ac:graphicFrameMkLst>
            <pc:docMk/>
            <pc:sldMk cId="1211858991" sldId="292"/>
            <ac:graphicFrameMk id="2" creationId="{6CE20696-553B-91F8-57CD-3397E3902790}"/>
          </ac:graphicFrameMkLst>
        </pc:graphicFrameChg>
      </pc:sldChg>
      <pc:sldChg chg="addSp delSp modSp add mod">
        <pc:chgData name="Maria Kyriakopoulou - Deliorga" userId="20a0909ff1d0134b" providerId="LiveId" clId="{535E7113-E776-4829-90F5-6CA0DE354D55}" dt="2026-02-26T15:17:04.135" v="8981" actId="1076"/>
        <pc:sldMkLst>
          <pc:docMk/>
          <pc:sldMk cId="2074396182" sldId="293"/>
        </pc:sldMkLst>
        <pc:spChg chg="mod">
          <ac:chgData name="Maria Kyriakopoulou - Deliorga" userId="20a0909ff1d0134b" providerId="LiveId" clId="{535E7113-E776-4829-90F5-6CA0DE354D55}" dt="2026-02-26T15:15:56.477" v="8949" actId="20577"/>
          <ac:spMkLst>
            <pc:docMk/>
            <pc:sldMk cId="2074396182" sldId="293"/>
            <ac:spMk id="5" creationId="{E1011E25-9CCB-25DE-3619-47B84B9E3311}"/>
          </ac:spMkLst>
        </pc:spChg>
        <pc:spChg chg="del">
          <ac:chgData name="Maria Kyriakopoulou - Deliorga" userId="20a0909ff1d0134b" providerId="LiveId" clId="{535E7113-E776-4829-90F5-6CA0DE354D55}" dt="2026-02-26T15:10:25.276" v="8893" actId="478"/>
          <ac:spMkLst>
            <pc:docMk/>
            <pc:sldMk cId="2074396182" sldId="293"/>
            <ac:spMk id="6" creationId="{01FB94EC-5B01-928C-1B5F-56038D1960C9}"/>
          </ac:spMkLst>
        </pc:spChg>
        <pc:spChg chg="del">
          <ac:chgData name="Maria Kyriakopoulou - Deliorga" userId="20a0909ff1d0134b" providerId="LiveId" clId="{535E7113-E776-4829-90F5-6CA0DE354D55}" dt="2026-02-26T15:10:19.507" v="8890" actId="478"/>
          <ac:spMkLst>
            <pc:docMk/>
            <pc:sldMk cId="2074396182" sldId="293"/>
            <ac:spMk id="7" creationId="{BB9EF2F9-DA9F-53BC-6DA2-A6A797F44639}"/>
          </ac:spMkLst>
        </pc:spChg>
        <pc:spChg chg="add mod">
          <ac:chgData name="Maria Kyriakopoulou - Deliorga" userId="20a0909ff1d0134b" providerId="LiveId" clId="{535E7113-E776-4829-90F5-6CA0DE354D55}" dt="2026-02-26T15:16:56.448" v="8977" actId="113"/>
          <ac:spMkLst>
            <pc:docMk/>
            <pc:sldMk cId="2074396182" sldId="293"/>
            <ac:spMk id="8" creationId="{F2CEBE22-21FA-F997-BAE1-C1F706DE1A25}"/>
          </ac:spMkLst>
        </pc:spChg>
        <pc:spChg chg="del">
          <ac:chgData name="Maria Kyriakopoulou - Deliorga" userId="20a0909ff1d0134b" providerId="LiveId" clId="{535E7113-E776-4829-90F5-6CA0DE354D55}" dt="2026-02-26T15:10:20.997" v="8891" actId="478"/>
          <ac:spMkLst>
            <pc:docMk/>
            <pc:sldMk cId="2074396182" sldId="293"/>
            <ac:spMk id="9" creationId="{BD100712-741D-FF69-9F9F-7BC845F19B20}"/>
          </ac:spMkLst>
        </pc:spChg>
        <pc:spChg chg="add mod">
          <ac:chgData name="Maria Kyriakopoulou - Deliorga" userId="20a0909ff1d0134b" providerId="LiveId" clId="{535E7113-E776-4829-90F5-6CA0DE354D55}" dt="2026-02-26T15:17:04.135" v="8981" actId="1076"/>
          <ac:spMkLst>
            <pc:docMk/>
            <pc:sldMk cId="2074396182" sldId="293"/>
            <ac:spMk id="10" creationId="{BB8A6EFA-5A97-FCF3-B2F4-26C8A872F7FD}"/>
          </ac:spMkLst>
        </pc:spChg>
        <pc:graphicFrameChg chg="del">
          <ac:chgData name="Maria Kyriakopoulou - Deliorga" userId="20a0909ff1d0134b" providerId="LiveId" clId="{535E7113-E776-4829-90F5-6CA0DE354D55}" dt="2026-02-26T15:10:23.574" v="8892" actId="478"/>
          <ac:graphicFrameMkLst>
            <pc:docMk/>
            <pc:sldMk cId="2074396182" sldId="293"/>
            <ac:graphicFrameMk id="2" creationId="{185A9A12-E19C-D100-E57B-A1A2F4A26D8E}"/>
          </ac:graphicFrameMkLst>
        </pc:graphicFrameChg>
      </pc:sldChg>
      <pc:sldChg chg="addSp modSp add mod">
        <pc:chgData name="Maria Kyriakopoulou - Deliorga" userId="20a0909ff1d0134b" providerId="LiveId" clId="{535E7113-E776-4829-90F5-6CA0DE354D55}" dt="2026-02-27T08:36:11.863" v="9279" actId="14100"/>
        <pc:sldMkLst>
          <pc:docMk/>
          <pc:sldMk cId="3799490623" sldId="294"/>
        </pc:sldMkLst>
        <pc:spChg chg="mod">
          <ac:chgData name="Maria Kyriakopoulou - Deliorga" userId="20a0909ff1d0134b" providerId="LiveId" clId="{535E7113-E776-4829-90F5-6CA0DE354D55}" dt="2026-02-26T15:11:17.850" v="8897" actId="20577"/>
          <ac:spMkLst>
            <pc:docMk/>
            <pc:sldMk cId="3799490623" sldId="294"/>
            <ac:spMk id="5" creationId="{333E3F50-F108-74AA-5688-02D026A25731}"/>
          </ac:spMkLst>
        </pc:spChg>
        <pc:graphicFrameChg chg="add mod modGraphic">
          <ac:chgData name="Maria Kyriakopoulou - Deliorga" userId="20a0909ff1d0134b" providerId="LiveId" clId="{535E7113-E776-4829-90F5-6CA0DE354D55}" dt="2026-02-27T08:36:11.863" v="9279" actId="14100"/>
          <ac:graphicFrameMkLst>
            <pc:docMk/>
            <pc:sldMk cId="3799490623" sldId="294"/>
            <ac:graphicFrameMk id="2" creationId="{2CD0ABB5-7944-2B2E-78DE-BBDE37BF352E}"/>
          </ac:graphicFrameMkLst>
        </pc:graphicFrameChg>
      </pc:sldChg>
      <pc:sldChg chg="addSp delSp modSp add mod">
        <pc:chgData name="Maria Kyriakopoulou - Deliorga" userId="20a0909ff1d0134b" providerId="LiveId" clId="{535E7113-E776-4829-90F5-6CA0DE354D55}" dt="2026-02-26T15:20:55.060" v="9083"/>
        <pc:sldMkLst>
          <pc:docMk/>
          <pc:sldMk cId="3023909371" sldId="295"/>
        </pc:sldMkLst>
        <pc:spChg chg="mod">
          <ac:chgData name="Maria Kyriakopoulou - Deliorga" userId="20a0909ff1d0134b" providerId="LiveId" clId="{535E7113-E776-4829-90F5-6CA0DE354D55}" dt="2026-02-26T15:20:55.060" v="9083"/>
          <ac:spMkLst>
            <pc:docMk/>
            <pc:sldMk cId="3023909371" sldId="295"/>
            <ac:spMk id="5" creationId="{E7B91DC3-52BA-1451-0925-1F31F7335E59}"/>
          </ac:spMkLst>
        </pc:spChg>
        <pc:spChg chg="add mod">
          <ac:chgData name="Maria Kyriakopoulou - Deliorga" userId="20a0909ff1d0134b" providerId="LiveId" clId="{535E7113-E776-4829-90F5-6CA0DE354D55}" dt="2026-02-26T15:19:58.599" v="9046" actId="14100"/>
          <ac:spMkLst>
            <pc:docMk/>
            <pc:sldMk cId="3023909371" sldId="295"/>
            <ac:spMk id="6" creationId="{0CEF0E1D-8412-8270-1E65-09B731642BE1}"/>
          </ac:spMkLst>
        </pc:spChg>
        <pc:spChg chg="add mod">
          <ac:chgData name="Maria Kyriakopoulou - Deliorga" userId="20a0909ff1d0134b" providerId="LiveId" clId="{535E7113-E776-4829-90F5-6CA0DE354D55}" dt="2026-02-26T15:20:24.717" v="9065" actId="1076"/>
          <ac:spMkLst>
            <pc:docMk/>
            <pc:sldMk cId="3023909371" sldId="295"/>
            <ac:spMk id="7" creationId="{B5FF944B-35D5-395F-B299-CC9A7260E67A}"/>
          </ac:spMkLst>
        </pc:spChg>
        <pc:graphicFrameChg chg="del">
          <ac:chgData name="Maria Kyriakopoulou - Deliorga" userId="20a0909ff1d0134b" providerId="LiveId" clId="{535E7113-E776-4829-90F5-6CA0DE354D55}" dt="2026-02-26T15:14:19.461" v="8935" actId="478"/>
          <ac:graphicFrameMkLst>
            <pc:docMk/>
            <pc:sldMk cId="3023909371" sldId="295"/>
            <ac:graphicFrameMk id="2" creationId="{81AEA5CF-5E5F-4A4C-B27C-F161F4DDD875}"/>
          </ac:graphicFrameMkLst>
        </pc:graphicFrameChg>
      </pc:sldChg>
      <pc:sldChg chg="addSp delSp modSp add mod">
        <pc:chgData name="Maria Kyriakopoulou - Deliorga" userId="20a0909ff1d0134b" providerId="LiveId" clId="{535E7113-E776-4829-90F5-6CA0DE354D55}" dt="2026-02-26T15:18:33.783" v="9023" actId="1076"/>
        <pc:sldMkLst>
          <pc:docMk/>
          <pc:sldMk cId="2255498109" sldId="296"/>
        </pc:sldMkLst>
        <pc:spChg chg="add mod">
          <ac:chgData name="Maria Kyriakopoulou - Deliorga" userId="20a0909ff1d0134b" providerId="LiveId" clId="{535E7113-E776-4829-90F5-6CA0DE354D55}" dt="2026-02-26T15:18:23.428" v="9017" actId="14100"/>
          <ac:spMkLst>
            <pc:docMk/>
            <pc:sldMk cId="2255498109" sldId="296"/>
            <ac:spMk id="3" creationId="{C25317B8-9815-9796-02CB-E46C7F76245C}"/>
          </ac:spMkLst>
        </pc:spChg>
        <pc:spChg chg="mod">
          <ac:chgData name="Maria Kyriakopoulou - Deliorga" userId="20a0909ff1d0134b" providerId="LiveId" clId="{535E7113-E776-4829-90F5-6CA0DE354D55}" dt="2026-02-26T15:17:30.745" v="8989" actId="20577"/>
          <ac:spMkLst>
            <pc:docMk/>
            <pc:sldMk cId="2255498109" sldId="296"/>
            <ac:spMk id="5" creationId="{ED55CD05-7A52-2FC4-6A02-E22709EC6307}"/>
          </ac:spMkLst>
        </pc:spChg>
        <pc:spChg chg="add mod">
          <ac:chgData name="Maria Kyriakopoulou - Deliorga" userId="20a0909ff1d0134b" providerId="LiveId" clId="{535E7113-E776-4829-90F5-6CA0DE354D55}" dt="2026-02-26T15:17:53.834" v="8999" actId="1076"/>
          <ac:spMkLst>
            <pc:docMk/>
            <pc:sldMk cId="2255498109" sldId="296"/>
            <ac:spMk id="7" creationId="{2C70EF9E-4A39-0678-052F-F1A7A3002AF9}"/>
          </ac:spMkLst>
        </pc:spChg>
        <pc:spChg chg="del">
          <ac:chgData name="Maria Kyriakopoulou - Deliorga" userId="20a0909ff1d0134b" providerId="LiveId" clId="{535E7113-E776-4829-90F5-6CA0DE354D55}" dt="2026-02-26T15:17:37.825" v="8990" actId="478"/>
          <ac:spMkLst>
            <pc:docMk/>
            <pc:sldMk cId="2255498109" sldId="296"/>
            <ac:spMk id="8" creationId="{E21F578E-82F8-3D63-D1F1-C24C167C4552}"/>
          </ac:spMkLst>
        </pc:spChg>
        <pc:spChg chg="add mod">
          <ac:chgData name="Maria Kyriakopoulou - Deliorga" userId="20a0909ff1d0134b" providerId="LiveId" clId="{535E7113-E776-4829-90F5-6CA0DE354D55}" dt="2026-02-26T15:18:33.783" v="9023" actId="1076"/>
          <ac:spMkLst>
            <pc:docMk/>
            <pc:sldMk cId="2255498109" sldId="296"/>
            <ac:spMk id="9" creationId="{233AA3D2-4721-642F-77C3-7468355C8061}"/>
          </ac:spMkLst>
        </pc:spChg>
        <pc:spChg chg="del">
          <ac:chgData name="Maria Kyriakopoulou - Deliorga" userId="20a0909ff1d0134b" providerId="LiveId" clId="{535E7113-E776-4829-90F5-6CA0DE354D55}" dt="2026-02-26T15:17:39.087" v="8991" actId="478"/>
          <ac:spMkLst>
            <pc:docMk/>
            <pc:sldMk cId="2255498109" sldId="296"/>
            <ac:spMk id="10" creationId="{4A666AFD-1D83-38C5-7937-EA00ED773EAE}"/>
          </ac:spMkLst>
        </pc:spChg>
      </pc:sldChg>
      <pc:sldChg chg="addSp modSp add mod ord">
        <pc:chgData name="Maria Kyriakopoulou - Deliorga" userId="20a0909ff1d0134b" providerId="LiveId" clId="{535E7113-E776-4829-90F5-6CA0DE354D55}" dt="2026-02-26T15:23:50.516" v="9150"/>
        <pc:sldMkLst>
          <pc:docMk/>
          <pc:sldMk cId="3830966858" sldId="297"/>
        </pc:sldMkLst>
        <pc:spChg chg="mod">
          <ac:chgData name="Maria Kyriakopoulou - Deliorga" userId="20a0909ff1d0134b" providerId="LiveId" clId="{535E7113-E776-4829-90F5-6CA0DE354D55}" dt="2026-02-26T15:23:39.979" v="9148" actId="6549"/>
          <ac:spMkLst>
            <pc:docMk/>
            <pc:sldMk cId="3830966858" sldId="297"/>
            <ac:spMk id="2" creationId="{AE2E9D23-49FD-68BE-6C6D-FB9E484651B0}"/>
          </ac:spMkLst>
        </pc:spChg>
        <pc:spChg chg="add mod">
          <ac:chgData name="Maria Kyriakopoulou - Deliorga" userId="20a0909ff1d0134b" providerId="LiveId" clId="{535E7113-E776-4829-90F5-6CA0DE354D55}" dt="2026-02-26T15:23:50.516" v="9150"/>
          <ac:spMkLst>
            <pc:docMk/>
            <pc:sldMk cId="3830966858" sldId="297"/>
            <ac:spMk id="3" creationId="{12AF7BDC-72EF-F31B-95A9-FAC69138AA58}"/>
          </ac:spMkLst>
        </pc:spChg>
        <pc:spChg chg="mod">
          <ac:chgData name="Maria Kyriakopoulou - Deliorga" userId="20a0909ff1d0134b" providerId="LiveId" clId="{535E7113-E776-4829-90F5-6CA0DE354D55}" dt="2026-02-26T15:23:00.584" v="9089"/>
          <ac:spMkLst>
            <pc:docMk/>
            <pc:sldMk cId="3830966858" sldId="297"/>
            <ac:spMk id="18" creationId="{1B11DE07-8BCE-1DC9-86F0-51C96117204D}"/>
          </ac:spMkLst>
        </pc:spChg>
      </pc:sldChg>
      <pc:sldChg chg="add del">
        <pc:chgData name="Maria Kyriakopoulou - Deliorga" userId="20a0909ff1d0134b" providerId="LiveId" clId="{535E7113-E776-4829-90F5-6CA0DE354D55}" dt="2026-02-26T15:23:58.377" v="9152" actId="47"/>
        <pc:sldMkLst>
          <pc:docMk/>
          <pc:sldMk cId="3462902366" sldId="298"/>
        </pc:sldMkLst>
      </pc:sldChg>
      <pc:sldChg chg="modSp add mod">
        <pc:chgData name="Maria Kyriakopoulou - Deliorga" userId="20a0909ff1d0134b" providerId="LiveId" clId="{535E7113-E776-4829-90F5-6CA0DE354D55}" dt="2026-02-26T15:25:09.637" v="9211" actId="113"/>
        <pc:sldMkLst>
          <pc:docMk/>
          <pc:sldMk cId="4096170254" sldId="298"/>
        </pc:sldMkLst>
        <pc:spChg chg="mod">
          <ac:chgData name="Maria Kyriakopoulou - Deliorga" userId="20a0909ff1d0134b" providerId="LiveId" clId="{535E7113-E776-4829-90F5-6CA0DE354D55}" dt="2026-02-26T15:24:14.677" v="9186" actId="20577"/>
          <ac:spMkLst>
            <pc:docMk/>
            <pc:sldMk cId="4096170254" sldId="298"/>
            <ac:spMk id="3" creationId="{3ADE8E4E-0B8D-3F53-40F7-076B1B7C72CB}"/>
          </ac:spMkLst>
        </pc:spChg>
        <pc:spChg chg="mod">
          <ac:chgData name="Maria Kyriakopoulou - Deliorga" userId="20a0909ff1d0134b" providerId="LiveId" clId="{535E7113-E776-4829-90F5-6CA0DE354D55}" dt="2026-02-26T15:25:09.637" v="9211" actId="113"/>
          <ac:spMkLst>
            <pc:docMk/>
            <pc:sldMk cId="4096170254" sldId="298"/>
            <ac:spMk id="18" creationId="{CCEA6206-AEE1-2E1E-E6DC-88C4D840D4B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658F9B-8965-47F6-8AB7-D6351A4A7BA4}" type="datetimeFigureOut">
              <a:rPr lang="el-GR" smtClean="0"/>
              <a:t>2/3/2026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856981-2710-40E0-8427-3CAEEFA6CC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21911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DBDB0-C306-5847-2205-BA35E167CB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l-G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9B3C2-7D33-52B0-D36E-D4195ADECE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CF8BE9-E6E4-89DA-7FCC-B525884DC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9E34A-4D7A-46C1-8C98-95307B2CE9AA}" type="datetimeFigureOut">
              <a:rPr lang="el-GR" smtClean="0"/>
              <a:t>2/3/2026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BCD91-6E15-6257-190B-C6000F8E1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17A00-D1BC-5F3D-9A99-FFE352C64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4543B-F9D2-4919-B502-89F9703851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02933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08A4C-BB29-CBD6-EF25-1C4D3D85B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5B7E29-ABC5-ECE9-8847-3D199CB179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9A1487-34F2-090A-440E-8CEA27F95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9E34A-4D7A-46C1-8C98-95307B2CE9AA}" type="datetimeFigureOut">
              <a:rPr lang="el-GR" smtClean="0"/>
              <a:t>2/3/2026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BB18C9-AC02-AF55-1AD4-E2FA34443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C5677-A0AA-7A69-A54D-A22D8ECF6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4543B-F9D2-4919-B502-89F9703851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55953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44FAD6-263C-3B09-A488-87587DF8FE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AD95AA-6D93-DC86-134A-780936F67B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59F68-BDA0-759C-DBBC-1D4467B2F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9E34A-4D7A-46C1-8C98-95307B2CE9AA}" type="datetimeFigureOut">
              <a:rPr lang="el-GR" smtClean="0"/>
              <a:t>2/3/2026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89AA9B-30D7-CE93-3E50-41EAF7B02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8D51E2-2A7B-7517-4AFE-3E13FFE70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4543B-F9D2-4919-B502-89F9703851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53803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4C30D-FD3D-8B30-730F-70F8B70A1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EE6672-79DA-DDCC-6246-00E1121B92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181DF9-1AA2-C3EF-33F4-3856AF0F1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9E34A-4D7A-46C1-8C98-95307B2CE9AA}" type="datetimeFigureOut">
              <a:rPr lang="el-GR" smtClean="0"/>
              <a:t>2/3/2026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3E925B-958D-D9CC-C4A9-FC18DE901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B98302-205C-9CDF-B4EF-AD6F29427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4543B-F9D2-4919-B502-89F9703851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03925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1DDDC-E10D-8D16-FD3A-E349ECF00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0637A7-92B4-4116-B0BC-B13EBEC77D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6DE62B-9486-DA12-087D-6D1E27A1D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9E34A-4D7A-46C1-8C98-95307B2CE9AA}" type="datetimeFigureOut">
              <a:rPr lang="el-GR" smtClean="0"/>
              <a:t>2/3/2026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DD5362-C04C-03B0-2DEA-24E84D8E4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E9D6E9-E58A-1C0B-D644-2E033CF21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4543B-F9D2-4919-B502-89F9703851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44696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E50B0-0B37-5158-1326-878AE546F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30BB4F-578C-D219-ED83-4168FC5D50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l-G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65745E-9B68-EF10-FC88-BFF5CB9B81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l-G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004747-E873-4CA5-0BDA-B1DE6308E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9E34A-4D7A-46C1-8C98-95307B2CE9AA}" type="datetimeFigureOut">
              <a:rPr lang="el-GR" smtClean="0"/>
              <a:t>2/3/2026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7BE389-951B-4581-CA21-1928FDBF7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5A3FEE-C2BD-B013-D44B-F6A9CDC46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4543B-F9D2-4919-B502-89F9703851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87232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47D6F-FC1A-D436-B19D-247946A18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1BB485-A4E4-D88F-9C6D-4FCE80F3B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C98155-C0D4-1FB2-0E74-71E8C4B35B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l-G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BB7128-089F-2EF5-63D0-E7D821B207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BCDC8D-35D5-FE0F-9D2A-8EF3A753E0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l-G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FA5B73-BE15-EACD-43F8-F9CDF4CC5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9E34A-4D7A-46C1-8C98-95307B2CE9AA}" type="datetimeFigureOut">
              <a:rPr lang="el-GR" smtClean="0"/>
              <a:t>2/3/2026</a:t>
            </a:fld>
            <a:endParaRPr lang="el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C486DB-B335-42CB-ACDD-5357FDD80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2CBA86-058E-867F-9DB8-146E17DE8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4543B-F9D2-4919-B502-89F9703851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93197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CB285-605E-83CD-D1FE-643C50F58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l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CC0F5A-3F22-006A-D94B-58A9A87A5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9E34A-4D7A-46C1-8C98-95307B2CE9AA}" type="datetimeFigureOut">
              <a:rPr lang="el-GR" smtClean="0"/>
              <a:t>2/3/2026</a:t>
            </a:fld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79A67B-45F4-F09E-3BDF-67C17DD57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8FDAC2-3665-7B99-62C8-A0DE58756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4543B-F9D2-4919-B502-89F9703851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20138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1B588B-4F4C-1E5D-01D7-F6B9716FB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9E34A-4D7A-46C1-8C98-95307B2CE9AA}" type="datetimeFigureOut">
              <a:rPr lang="el-GR" smtClean="0"/>
              <a:t>2/3/2026</a:t>
            </a:fld>
            <a:endParaRPr lang="el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20EBC1-E87C-AC5E-6242-963143FCD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5677C9-9AC7-D075-FDB0-5B486B91E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4543B-F9D2-4919-B502-89F9703851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29054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7405F-FD9E-B734-FD94-78D219523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13ABF3-37C6-3ABF-729F-F1FFB05B2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E545E3-3399-3299-6121-C485A591A8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E3CEA1-F477-2D21-D991-4EA80BB76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9E34A-4D7A-46C1-8C98-95307B2CE9AA}" type="datetimeFigureOut">
              <a:rPr lang="el-GR" smtClean="0"/>
              <a:t>2/3/2026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DB278A-764E-F003-0C98-CA7309241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492334-24BE-2D0A-CEE3-5757055AF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4543B-F9D2-4919-B502-89F9703851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61670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96599-929E-FEB9-983A-D725EC309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l-G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289F95-7C18-7124-EC09-15E32FB40F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8DBC0D-9188-645E-F8A0-7F39A95660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2A5A33-A3B9-5B26-5A87-F2BFB0568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9E34A-4D7A-46C1-8C98-95307B2CE9AA}" type="datetimeFigureOut">
              <a:rPr lang="el-GR" smtClean="0"/>
              <a:t>2/3/2026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07F7E5-225B-9F11-EB0F-9ED3BBB99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4234FC-E3D4-9D16-DB6D-FCEC1C13A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4543B-F9D2-4919-B502-89F9703851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4264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847B60-9A01-D500-8306-49BCE6C7E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AADA61-B9C2-D8B5-AF81-7B0DDBEB7C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41922A-3664-1199-17B5-4A64EBA530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69E34A-4D7A-46C1-8C98-95307B2CE9AA}" type="datetimeFigureOut">
              <a:rPr lang="el-GR" smtClean="0"/>
              <a:t>2/3/2026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400721-5DA4-9E9D-48E5-80E686CDEA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837122-478A-56D9-F8D7-31A8FA1E47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94543B-F9D2-4919-B502-89F9703851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46079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10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10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10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10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13.png"/><Relationship Id="rId7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10" Type="http://schemas.openxmlformats.org/officeDocument/2006/relationships/image" Target="../media/image10.svg"/><Relationship Id="rId4" Type="http://schemas.openxmlformats.org/officeDocument/2006/relationships/image" Target="../media/image18.sv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6E7260-51B1-D414-7E66-D776D43E53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Εικόνα 7" descr="Εικόνα που περιέχει κείμενο, γραφιστική, στιγμιότυπο οθόνης, χάρτης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B963166E-A50E-36B8-8E14-EB266F8B291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785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7346C2-3CB2-94A3-FEC7-A062785402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Εικόνα 10" descr="Εικόνα που περιέχει στιγμιότυπο οθόνης, κείμενο, τέχνη, σχεδία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7DC092BE-9335-5BFD-C573-C388384E8508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" y="0"/>
            <a:ext cx="12189630" cy="6858000"/>
          </a:xfrm>
          <a:prstGeom prst="rect">
            <a:avLst/>
          </a:prstGeom>
        </p:spPr>
      </p:pic>
      <p:sp>
        <p:nvSpPr>
          <p:cNvPr id="23" name="Ορθογώνιο 22">
            <a:extLst>
              <a:ext uri="{FF2B5EF4-FFF2-40B4-BE49-F238E27FC236}">
                <a16:creationId xmlns:a16="http://schemas.microsoft.com/office/drawing/2014/main" id="{0055939B-5035-FEC5-F0D8-7C65C2942F5F}"/>
              </a:ext>
            </a:extLst>
          </p:cNvPr>
          <p:cNvSpPr/>
          <p:nvPr/>
        </p:nvSpPr>
        <p:spPr>
          <a:xfrm>
            <a:off x="7513638" y="1959503"/>
            <a:ext cx="4651117" cy="311984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Ορθογώνιο 21">
            <a:extLst>
              <a:ext uri="{FF2B5EF4-FFF2-40B4-BE49-F238E27FC236}">
                <a16:creationId xmlns:a16="http://schemas.microsoft.com/office/drawing/2014/main" id="{61D5F534-E047-63C7-8874-CC8F78ED92A3}"/>
              </a:ext>
            </a:extLst>
          </p:cNvPr>
          <p:cNvSpPr/>
          <p:nvPr/>
        </p:nvSpPr>
        <p:spPr>
          <a:xfrm>
            <a:off x="-1" y="1959503"/>
            <a:ext cx="4885814" cy="311984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Οβάλ 20">
            <a:extLst>
              <a:ext uri="{FF2B5EF4-FFF2-40B4-BE49-F238E27FC236}">
                <a16:creationId xmlns:a16="http://schemas.microsoft.com/office/drawing/2014/main" id="{8B31D8FA-1C14-6CE1-1440-F6D945825C79}"/>
              </a:ext>
            </a:extLst>
          </p:cNvPr>
          <p:cNvSpPr/>
          <p:nvPr/>
        </p:nvSpPr>
        <p:spPr>
          <a:xfrm>
            <a:off x="4933847" y="2204370"/>
            <a:ext cx="2504046" cy="250404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Υπότιτλος 2">
            <a:extLst>
              <a:ext uri="{FF2B5EF4-FFF2-40B4-BE49-F238E27FC236}">
                <a16:creationId xmlns:a16="http://schemas.microsoft.com/office/drawing/2014/main" id="{152DF45B-A63F-CE18-CB7F-23B75C2DD68F}"/>
              </a:ext>
            </a:extLst>
          </p:cNvPr>
          <p:cNvSpPr txBox="1">
            <a:spLocks/>
          </p:cNvSpPr>
          <p:nvPr/>
        </p:nvSpPr>
        <p:spPr>
          <a:xfrm>
            <a:off x="4741" y="1483441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800" b="1" dirty="0">
                <a:solidFill>
                  <a:schemeClr val="accent5">
                    <a:lumMod val="50000"/>
                  </a:schemeClr>
                </a:solidFill>
              </a:rPr>
              <a:t>ΕΠ «Ανάπτυξη Ανθρώπινου Δυναμικού, Εκπαίδευση &amp; Διά Βίου Μάθηση» 2014–2020 &amp; ΠΕΠ «Δυτική Ελλάδα 2014–2020» </a:t>
            </a:r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8FBB137C-5D27-B352-B464-DFA1B74089EF}"/>
              </a:ext>
            </a:extLst>
          </p:cNvPr>
          <p:cNvSpPr/>
          <p:nvPr/>
        </p:nvSpPr>
        <p:spPr>
          <a:xfrm>
            <a:off x="1014984" y="853062"/>
            <a:ext cx="9890760" cy="5342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Υπότιτλος 2">
            <a:extLst>
              <a:ext uri="{FF2B5EF4-FFF2-40B4-BE49-F238E27FC236}">
                <a16:creationId xmlns:a16="http://schemas.microsoft.com/office/drawing/2014/main" id="{F004BF68-4E92-0887-F6ED-47742C72D23D}"/>
              </a:ext>
            </a:extLst>
          </p:cNvPr>
          <p:cNvSpPr txBox="1">
            <a:spLocks/>
          </p:cNvSpPr>
          <p:nvPr/>
        </p:nvSpPr>
        <p:spPr>
          <a:xfrm>
            <a:off x="1164337" y="843918"/>
            <a:ext cx="9524999" cy="5433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800" b="1" dirty="0">
                <a:solidFill>
                  <a:schemeClr val="bg1"/>
                </a:solidFill>
                <a:latin typeface="Callibri"/>
              </a:rPr>
              <a:t>ΑΞΙΟΛΟΓΗΣΗΣ ΔΡΑΣΕΩΝ «ΕΝΑΡΜΟΝΙΣΗΣ ΟΙΚΟΓΕΝΕΙΑΚΗ</a:t>
            </a:r>
            <a:r>
              <a:rPr lang="en-US" sz="1800" b="1" dirty="0">
                <a:solidFill>
                  <a:schemeClr val="bg1"/>
                </a:solidFill>
                <a:latin typeface="Callibri"/>
              </a:rPr>
              <a:t>a</a:t>
            </a:r>
            <a:r>
              <a:rPr lang="el-GR" sz="1800" b="1" dirty="0">
                <a:solidFill>
                  <a:schemeClr val="bg1"/>
                </a:solidFill>
                <a:latin typeface="Callibri"/>
              </a:rPr>
              <a:t>Σ &amp; ΕΠΑΓΓΕΛΜΑΤΙΚΗΣ ΖΩΗΣ» ΣΤΟ ΠΛΑΙΣΙΟ ΤΟΥ ΕΣΠΑ 2014–2020 ΣΕ ΕΘΝΙΚΟ ΚΑΙ ΠΕΡΙΦΕΡΕΙΑΚΟ ΕΠΙΠΕΔΟ</a:t>
            </a:r>
            <a:r>
              <a:rPr lang="en-US" sz="1800" b="1" dirty="0">
                <a:solidFill>
                  <a:schemeClr val="bg1"/>
                </a:solidFill>
                <a:latin typeface="Callibri"/>
              </a:rPr>
              <a:t> (3/8)</a:t>
            </a:r>
            <a:endParaRPr lang="el-GR" sz="1700" b="1" dirty="0">
              <a:solidFill>
                <a:schemeClr val="bg1"/>
              </a:solidFill>
              <a:latin typeface="Callibri"/>
            </a:endParaRPr>
          </a:p>
        </p:txBody>
      </p:sp>
      <p:sp>
        <p:nvSpPr>
          <p:cNvPr id="12" name="Υπότιτλος 2">
            <a:extLst>
              <a:ext uri="{FF2B5EF4-FFF2-40B4-BE49-F238E27FC236}">
                <a16:creationId xmlns:a16="http://schemas.microsoft.com/office/drawing/2014/main" id="{39DD4087-16A2-B6A6-DC52-8F3FBA7EEF62}"/>
              </a:ext>
            </a:extLst>
          </p:cNvPr>
          <p:cNvSpPr txBox="1">
            <a:spLocks/>
          </p:cNvSpPr>
          <p:nvPr/>
        </p:nvSpPr>
        <p:spPr>
          <a:xfrm>
            <a:off x="0" y="235586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Π3.8.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Έρευνα για τη δράση της νέας Εναρμόνισης Οικογενειακής Ζωής στην Περιφέρεια Δυτικής Ελλάδας</a:t>
            </a:r>
          </a:p>
        </p:txBody>
      </p:sp>
      <p:pic>
        <p:nvPicPr>
          <p:cNvPr id="4" name="Γραφικό 3">
            <a:extLst>
              <a:ext uri="{FF2B5EF4-FFF2-40B4-BE49-F238E27FC236}">
                <a16:creationId xmlns:a16="http://schemas.microsoft.com/office/drawing/2014/main" id="{80C01027-A9CE-8729-813F-D8AC36302A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27663" y="1027259"/>
            <a:ext cx="726807" cy="1766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E96A7CF-23AE-9179-7A1A-8A8EE9D107EE}"/>
              </a:ext>
            </a:extLst>
          </p:cNvPr>
          <p:cNvSpPr txBox="1"/>
          <p:nvPr/>
        </p:nvSpPr>
        <p:spPr>
          <a:xfrm>
            <a:off x="3061377" y="5195263"/>
            <a:ext cx="61127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l-GR" b="1" dirty="0">
                <a:solidFill>
                  <a:srgbClr val="0070C0"/>
                </a:solidFill>
              </a:rPr>
              <a:t>Συμπληρωματικότητα</a:t>
            </a:r>
            <a:br>
              <a:rPr lang="el-GR" b="1" dirty="0">
                <a:solidFill>
                  <a:srgbClr val="0070C0"/>
                </a:solidFill>
              </a:rPr>
            </a:br>
            <a:r>
              <a:rPr lang="el-GR" sz="1500" dirty="0"/>
              <a:t>ΠΕΠ → Ευάλωτοι κάτω από το όριο φτώχειας</a:t>
            </a:r>
            <a:br>
              <a:rPr lang="el-GR" sz="1500" dirty="0"/>
            </a:br>
            <a:r>
              <a:rPr lang="el-GR" sz="1500" dirty="0"/>
              <a:t>Τομεακό ΕΠ → Μη οικονομικά ευάλωτοι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5B6FD6-7268-DAFF-1988-492C06BF504A}"/>
              </a:ext>
            </a:extLst>
          </p:cNvPr>
          <p:cNvSpPr txBox="1"/>
          <p:nvPr/>
        </p:nvSpPr>
        <p:spPr>
          <a:xfrm>
            <a:off x="191971" y="2362329"/>
            <a:ext cx="4858566" cy="215443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0070C0"/>
                </a:solidFill>
              </a:rPr>
              <a:t>ΘΣ 8 – Επενδυτική Προτεραιότητα 8iv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/>
              <a:t>Ισότητα φύλων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/>
              <a:t>Συμφιλίωση επαγγελματικού &amp; οικογενειακού βίου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b="1" dirty="0">
                <a:solidFill>
                  <a:srgbClr val="0070C0"/>
                </a:solidFill>
              </a:rPr>
              <a:t>Στόχευση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/>
              <a:t>Στήριξη οικογενειών εκτός φτώχειας αλλά σε κίνδυνο αποκλεισμού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/>
              <a:t>Πρόληψη αποχώρησης γυναικών από την εργασία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604D05-2716-7573-7A5F-96DCE1B69877}"/>
              </a:ext>
            </a:extLst>
          </p:cNvPr>
          <p:cNvSpPr txBox="1"/>
          <p:nvPr/>
        </p:nvSpPr>
        <p:spPr>
          <a:xfrm>
            <a:off x="5044374" y="2762947"/>
            <a:ext cx="228299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b="1" dirty="0">
                <a:solidFill>
                  <a:schemeClr val="bg1"/>
                </a:solidFill>
              </a:rPr>
              <a:t>Σύνδεση με Δράση </a:t>
            </a:r>
            <a:r>
              <a:rPr lang="el-GR" b="1" dirty="0">
                <a:solidFill>
                  <a:schemeClr val="bg1"/>
                </a:solidFill>
                <a:latin typeface="Callibri"/>
              </a:rPr>
              <a:t>«ΕΝΑΡΜΟΝΙΣΗΣ ΟΙΚΟΓΕΝΕΙΑΚΗΣ &amp; ΕΠΑΓΓΕΛΜΑΤΙΚΗΣ ΖΩΗΣ»</a:t>
            </a:r>
            <a:r>
              <a:rPr lang="el-GR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F7C3D5-D494-2E32-C82F-8F1A67D2D821}"/>
              </a:ext>
            </a:extLst>
          </p:cNvPr>
          <p:cNvSpPr txBox="1"/>
          <p:nvPr/>
        </p:nvSpPr>
        <p:spPr>
          <a:xfrm>
            <a:off x="7540884" y="2178172"/>
            <a:ext cx="4681328" cy="264687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l-GR" b="1" dirty="0">
                <a:solidFill>
                  <a:srgbClr val="0070C0"/>
                </a:solidFill>
              </a:rPr>
              <a:t>ΘΣ 9 – Επενδυτική Προτεραιότητα </a:t>
            </a:r>
            <a:endParaRPr lang="en-US" b="1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9i</a:t>
            </a:r>
            <a:r>
              <a:rPr lang="el-GR" sz="1600" dirty="0"/>
              <a:t> (Ενεργός ένταξη ευάλωτων -άνεργοι, μακροχρόνια άνεργοι, φτωχοί εργαζόμενοι-) και 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/>
              <a:t>9iii (Καταπολέμηση διακρίσεων &amp; ένταξη </a:t>
            </a:r>
            <a:r>
              <a:rPr lang="el-GR" sz="1600" dirty="0" err="1"/>
              <a:t>ΑμεΑ</a:t>
            </a:r>
            <a:r>
              <a:rPr lang="el-GR" sz="1600" dirty="0"/>
              <a:t>)</a:t>
            </a:r>
            <a:endParaRPr lang="el-GR" dirty="0"/>
          </a:p>
          <a:p>
            <a:pPr>
              <a:buNone/>
            </a:pPr>
            <a:endParaRPr lang="el-GR" b="1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el-GR" b="1" dirty="0">
                <a:solidFill>
                  <a:srgbClr val="0070C0"/>
                </a:solidFill>
              </a:rPr>
              <a:t>Στόχευση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/>
              <a:t>Στήριξη νοικοκυριών κάτω από το όριο φτώχειας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/>
              <a:t>Διευκόλυνση πρόσβασης στην εργασία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/>
              <a:t>Απελευθέρωση φροντιστών (κυρίως γυναικών) για συμμετοχή στην αγορά εργασίας</a:t>
            </a:r>
          </a:p>
        </p:txBody>
      </p:sp>
      <p:cxnSp>
        <p:nvCxnSpPr>
          <p:cNvPr id="25" name="Ευθεία γραμμή σύνδεσης 24">
            <a:extLst>
              <a:ext uri="{FF2B5EF4-FFF2-40B4-BE49-F238E27FC236}">
                <a16:creationId xmlns:a16="http://schemas.microsoft.com/office/drawing/2014/main" id="{A34A68F6-B219-1299-09B0-E1060DA0378F}"/>
              </a:ext>
            </a:extLst>
          </p:cNvPr>
          <p:cNvCxnSpPr>
            <a:cxnSpLocks/>
          </p:cNvCxnSpPr>
          <p:nvPr/>
        </p:nvCxnSpPr>
        <p:spPr>
          <a:xfrm>
            <a:off x="3768436" y="3429000"/>
            <a:ext cx="1471702" cy="0"/>
          </a:xfrm>
          <a:prstGeom prst="line">
            <a:avLst/>
          </a:prstGeom>
          <a:ln w="34925">
            <a:solidFill>
              <a:srgbClr val="0070C0"/>
            </a:solidFill>
            <a:headEnd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Ευθεία γραμμή σύνδεσης 27">
            <a:extLst>
              <a:ext uri="{FF2B5EF4-FFF2-40B4-BE49-F238E27FC236}">
                <a16:creationId xmlns:a16="http://schemas.microsoft.com/office/drawing/2014/main" id="{3550F58F-85B7-E071-C9DD-187E17B5F558}"/>
              </a:ext>
            </a:extLst>
          </p:cNvPr>
          <p:cNvCxnSpPr>
            <a:cxnSpLocks/>
          </p:cNvCxnSpPr>
          <p:nvPr/>
        </p:nvCxnSpPr>
        <p:spPr>
          <a:xfrm>
            <a:off x="7153563" y="3417455"/>
            <a:ext cx="1471702" cy="0"/>
          </a:xfrm>
          <a:prstGeom prst="line">
            <a:avLst/>
          </a:prstGeom>
          <a:ln w="34925">
            <a:solidFill>
              <a:srgbClr val="0070C0"/>
            </a:solidFill>
            <a:headEnd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008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Εικόνα 10" descr="Εικόνα που περιέχει στιγμιότυπο οθόνης, κείμενο, τέχνη, σχεδία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3E10439D-44BB-D8BC-03BD-824215CA675A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" y="0"/>
            <a:ext cx="12189630" cy="6858000"/>
          </a:xfrm>
          <a:prstGeom prst="rect">
            <a:avLst/>
          </a:prstGeom>
        </p:spPr>
      </p:pic>
      <p:sp>
        <p:nvSpPr>
          <p:cNvPr id="4" name="Υπότιτλος 2">
            <a:extLst>
              <a:ext uri="{FF2B5EF4-FFF2-40B4-BE49-F238E27FC236}">
                <a16:creationId xmlns:a16="http://schemas.microsoft.com/office/drawing/2014/main" id="{94CFE102-AE98-6F17-EED2-750C136EF63E}"/>
              </a:ext>
            </a:extLst>
          </p:cNvPr>
          <p:cNvSpPr txBox="1">
            <a:spLocks/>
          </p:cNvSpPr>
          <p:nvPr/>
        </p:nvSpPr>
        <p:spPr>
          <a:xfrm>
            <a:off x="219457" y="1935830"/>
            <a:ext cx="5726514" cy="11423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200"/>
              </a:spcBef>
            </a:pPr>
            <a:r>
              <a:rPr lang="el-GR" sz="1700" b="1" dirty="0">
                <a:solidFill>
                  <a:srgbClr val="0067A0"/>
                </a:solidFill>
                <a:latin typeface="Callibri"/>
              </a:rPr>
              <a:t>Στόχος (ΕΚΤ)</a:t>
            </a:r>
            <a:br>
              <a:rPr lang="el-GR" sz="1700" b="1" dirty="0">
                <a:solidFill>
                  <a:srgbClr val="0067A0"/>
                </a:solidFill>
                <a:latin typeface="Callibri"/>
              </a:rPr>
            </a:br>
            <a:r>
              <a:rPr lang="el-GR" sz="1600" dirty="0"/>
              <a:t>Στήριξη γονέων (κυρίως γυναικών) για διατήρηση/ ένταξη στην εργασία</a:t>
            </a:r>
            <a:r>
              <a:rPr lang="en-US" sz="1600" dirty="0"/>
              <a:t> </a:t>
            </a:r>
            <a:r>
              <a:rPr lang="el-GR" sz="1600" dirty="0"/>
              <a:t>μέσω δωρεάν θέσεων σε Παιδικούς Σταθμούς, ΚΔΑΠ &amp; ΚΔΑΠ-</a:t>
            </a:r>
            <a:r>
              <a:rPr lang="el-GR" sz="1600" dirty="0" err="1"/>
              <a:t>μεΑ</a:t>
            </a:r>
            <a:r>
              <a:rPr lang="el-GR" sz="1600" dirty="0"/>
              <a:t>.</a:t>
            </a:r>
          </a:p>
        </p:txBody>
      </p:sp>
      <p:sp>
        <p:nvSpPr>
          <p:cNvPr id="5" name="Υπότιτλος 2">
            <a:extLst>
              <a:ext uri="{FF2B5EF4-FFF2-40B4-BE49-F238E27FC236}">
                <a16:creationId xmlns:a16="http://schemas.microsoft.com/office/drawing/2014/main" id="{E17CD9F0-3789-6613-740D-43D18D94F785}"/>
              </a:ext>
            </a:extLst>
          </p:cNvPr>
          <p:cNvSpPr txBox="1">
            <a:spLocks/>
          </p:cNvSpPr>
          <p:nvPr/>
        </p:nvSpPr>
        <p:spPr>
          <a:xfrm>
            <a:off x="4741" y="1483441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800" b="1" dirty="0">
                <a:solidFill>
                  <a:schemeClr val="accent5">
                    <a:lumMod val="50000"/>
                  </a:schemeClr>
                </a:solidFill>
              </a:rPr>
              <a:t>Δράση «Εναρμόνιση» στη Δυτική Ελλάδα (2014–2020) </a:t>
            </a: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0A466614-2E5C-3B06-63D7-0BD85C5FEF7E}"/>
              </a:ext>
            </a:extLst>
          </p:cNvPr>
          <p:cNvSpPr/>
          <p:nvPr/>
        </p:nvSpPr>
        <p:spPr>
          <a:xfrm>
            <a:off x="-1" y="4561614"/>
            <a:ext cx="6093629" cy="1619729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8" name="Ευθεία γραμμή σύνδεσης 7">
            <a:extLst>
              <a:ext uri="{FF2B5EF4-FFF2-40B4-BE49-F238E27FC236}">
                <a16:creationId xmlns:a16="http://schemas.microsoft.com/office/drawing/2014/main" id="{DB4DA89D-6F34-4A70-B10B-805C860762BA}"/>
              </a:ext>
            </a:extLst>
          </p:cNvPr>
          <p:cNvCxnSpPr>
            <a:cxnSpLocks/>
          </p:cNvCxnSpPr>
          <p:nvPr/>
        </p:nvCxnSpPr>
        <p:spPr>
          <a:xfrm flipV="1">
            <a:off x="6093628" y="1844938"/>
            <a:ext cx="0" cy="43364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552FDFA5-E95D-1E57-6583-1D35E166765A}"/>
              </a:ext>
            </a:extLst>
          </p:cNvPr>
          <p:cNvSpPr/>
          <p:nvPr/>
        </p:nvSpPr>
        <p:spPr>
          <a:xfrm>
            <a:off x="1014984" y="853062"/>
            <a:ext cx="9890760" cy="5342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Υπότιτλος 2">
            <a:extLst>
              <a:ext uri="{FF2B5EF4-FFF2-40B4-BE49-F238E27FC236}">
                <a16:creationId xmlns:a16="http://schemas.microsoft.com/office/drawing/2014/main" id="{B594D119-83F7-F591-DCD8-593FB3D17495}"/>
              </a:ext>
            </a:extLst>
          </p:cNvPr>
          <p:cNvSpPr txBox="1">
            <a:spLocks/>
          </p:cNvSpPr>
          <p:nvPr/>
        </p:nvSpPr>
        <p:spPr>
          <a:xfrm>
            <a:off x="1164337" y="843918"/>
            <a:ext cx="9524999" cy="5433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800" b="1" dirty="0">
                <a:solidFill>
                  <a:schemeClr val="bg1"/>
                </a:solidFill>
                <a:latin typeface="Callibri"/>
              </a:rPr>
              <a:t>ΑΞΙΟΛΟΓΗΣΗΣ ΔΡΑΣΕΩΝ «ΕΝΑΡΜΟΝΙΣΗΣ ΟΙΚΟΓΕΝΕΙΑΚΗ</a:t>
            </a:r>
            <a:r>
              <a:rPr lang="en-US" sz="1800" b="1" dirty="0">
                <a:solidFill>
                  <a:schemeClr val="bg1"/>
                </a:solidFill>
                <a:latin typeface="Callibri"/>
              </a:rPr>
              <a:t>a</a:t>
            </a:r>
            <a:r>
              <a:rPr lang="el-GR" sz="1800" b="1" dirty="0">
                <a:solidFill>
                  <a:schemeClr val="bg1"/>
                </a:solidFill>
                <a:latin typeface="Callibri"/>
              </a:rPr>
              <a:t>Σ &amp; ΕΠΑΓΓΕΛΜΑΤΙΚΗΣ ΖΩΗΣ» ΣΤΟ ΠΛΑΙΣΙΟ ΤΟΥ ΕΣΠΑ 2014–2020 ΣΕ ΕΘΝΙΚΟ ΚΑΙ ΠΕΡΙΦΕΡΕΙΑΚΟ ΕΠΙΠΕΔΟ</a:t>
            </a:r>
            <a:r>
              <a:rPr lang="en-US" sz="1800" b="1" dirty="0">
                <a:solidFill>
                  <a:schemeClr val="bg1"/>
                </a:solidFill>
                <a:latin typeface="Callibri"/>
              </a:rPr>
              <a:t> (</a:t>
            </a:r>
            <a:r>
              <a:rPr lang="el-GR" sz="1800" b="1" dirty="0">
                <a:solidFill>
                  <a:schemeClr val="bg1"/>
                </a:solidFill>
                <a:latin typeface="Callibri"/>
              </a:rPr>
              <a:t>4</a:t>
            </a:r>
            <a:r>
              <a:rPr lang="en-US" sz="1800" b="1" dirty="0">
                <a:solidFill>
                  <a:schemeClr val="bg1"/>
                </a:solidFill>
                <a:latin typeface="Callibri"/>
              </a:rPr>
              <a:t>/8)</a:t>
            </a:r>
            <a:endParaRPr lang="el-GR" sz="1700" b="1" dirty="0">
              <a:solidFill>
                <a:schemeClr val="bg1"/>
              </a:solidFill>
              <a:latin typeface="Callibri"/>
            </a:endParaRPr>
          </a:p>
        </p:txBody>
      </p:sp>
      <p:sp>
        <p:nvSpPr>
          <p:cNvPr id="12" name="Υπότιτλος 2">
            <a:extLst>
              <a:ext uri="{FF2B5EF4-FFF2-40B4-BE49-F238E27FC236}">
                <a16:creationId xmlns:a16="http://schemas.microsoft.com/office/drawing/2014/main" id="{DA5161D4-8438-2C67-F9CA-E43AF90C13CC}"/>
              </a:ext>
            </a:extLst>
          </p:cNvPr>
          <p:cNvSpPr txBox="1">
            <a:spLocks/>
          </p:cNvSpPr>
          <p:nvPr/>
        </p:nvSpPr>
        <p:spPr>
          <a:xfrm>
            <a:off x="0" y="235586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Π3.8.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Έρευνα για τη δράση της νέας Εναρμόνισης Οικογενειακής Ζωής στην Περιφέρεια Δυτικής Ελλάδας</a:t>
            </a:r>
          </a:p>
        </p:txBody>
      </p:sp>
      <p:sp>
        <p:nvSpPr>
          <p:cNvPr id="14" name="Υπότιτλος 2">
            <a:extLst>
              <a:ext uri="{FF2B5EF4-FFF2-40B4-BE49-F238E27FC236}">
                <a16:creationId xmlns:a16="http://schemas.microsoft.com/office/drawing/2014/main" id="{81620FAC-B560-E616-BE5E-A424AFD35019}"/>
              </a:ext>
            </a:extLst>
          </p:cNvPr>
          <p:cNvSpPr txBox="1">
            <a:spLocks/>
          </p:cNvSpPr>
          <p:nvPr/>
        </p:nvSpPr>
        <p:spPr>
          <a:xfrm>
            <a:off x="293287" y="3078174"/>
            <a:ext cx="5726514" cy="11423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200"/>
              </a:spcBef>
            </a:pPr>
            <a:r>
              <a:rPr lang="el-GR" sz="1700" b="1" dirty="0">
                <a:solidFill>
                  <a:srgbClr val="0067A0"/>
                </a:solidFill>
                <a:latin typeface="Callibri"/>
              </a:rPr>
              <a:t>Προφίλ Ωφελούμενων</a:t>
            </a:r>
            <a:endParaRPr lang="en-US" sz="1700" b="1" dirty="0">
              <a:solidFill>
                <a:srgbClr val="0067A0"/>
              </a:solidFill>
              <a:latin typeface="Callibri"/>
            </a:endParaRPr>
          </a:p>
          <a:p>
            <a:pPr marL="285750" indent="-285750" algn="l">
              <a:lnSpc>
                <a:spcPct val="100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l-GR" sz="1600" dirty="0"/>
              <a:t>Κυρίως γυναίκες 35–45 ετών</a:t>
            </a:r>
            <a:endParaRPr lang="en-US" sz="1600" dirty="0"/>
          </a:p>
          <a:p>
            <a:pPr marL="285750" indent="-285750" algn="l">
              <a:lnSpc>
                <a:spcPct val="100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l-GR" sz="1600" dirty="0"/>
              <a:t>Συχνά υψηλού μορφωτικού επιπέδου</a:t>
            </a:r>
            <a:endParaRPr lang="en-US" sz="1600" dirty="0"/>
          </a:p>
          <a:p>
            <a:pPr marL="285750" indent="-285750" algn="l">
              <a:lnSpc>
                <a:spcPct val="100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l-GR" sz="1600" dirty="0"/>
              <a:t>Χαμηλό/περιορισμένο εισόδημα</a:t>
            </a:r>
          </a:p>
          <a:p>
            <a:pPr marL="285750" indent="-285750" algn="l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el-GR" sz="1800" dirty="0"/>
          </a:p>
        </p:txBody>
      </p:sp>
      <p:sp>
        <p:nvSpPr>
          <p:cNvPr id="15" name="Υπότιτλος 2">
            <a:extLst>
              <a:ext uri="{FF2B5EF4-FFF2-40B4-BE49-F238E27FC236}">
                <a16:creationId xmlns:a16="http://schemas.microsoft.com/office/drawing/2014/main" id="{7FA4BB88-E8E5-E864-ABA3-30B4F119962B}"/>
              </a:ext>
            </a:extLst>
          </p:cNvPr>
          <p:cNvSpPr txBox="1">
            <a:spLocks/>
          </p:cNvSpPr>
          <p:nvPr/>
        </p:nvSpPr>
        <p:spPr>
          <a:xfrm>
            <a:off x="6280743" y="1909131"/>
            <a:ext cx="5726514" cy="11423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el-GR" sz="1800" b="1" dirty="0">
                <a:solidFill>
                  <a:srgbClr val="0070C0"/>
                </a:solidFill>
              </a:rPr>
              <a:t>Κύρια Συμπεράσματα</a:t>
            </a:r>
            <a:endParaRPr lang="el-GR" sz="1800" dirty="0">
              <a:solidFill>
                <a:srgbClr val="0070C0"/>
              </a:solidFill>
            </a:endParaRPr>
          </a:p>
          <a:p>
            <a:pPr marL="342900" indent="-342900" algn="l">
              <a:lnSpc>
                <a:spcPct val="100000"/>
              </a:lnSpc>
              <a:spcBef>
                <a:spcPts val="200"/>
              </a:spcBef>
              <a:buFont typeface="+mj-lt"/>
              <a:buAutoNum type="arabicPeriod"/>
            </a:pPr>
            <a:r>
              <a:rPr lang="el-GR" sz="1600" dirty="0"/>
              <a:t>Υψηλή συγκέντρωση σε αστικά κέντρα</a:t>
            </a:r>
          </a:p>
          <a:p>
            <a:pPr marL="342900" indent="-342900" algn="l">
              <a:lnSpc>
                <a:spcPct val="100000"/>
              </a:lnSpc>
              <a:spcBef>
                <a:spcPts val="200"/>
              </a:spcBef>
              <a:buFont typeface="+mj-lt"/>
              <a:buAutoNum type="arabicPeriod"/>
            </a:pPr>
            <a:r>
              <a:rPr lang="el-GR" sz="1600" dirty="0"/>
              <a:t>Ελλείψεις σε ορεινές περιοχές</a:t>
            </a:r>
          </a:p>
          <a:p>
            <a:pPr marL="342900" indent="-342900" algn="l">
              <a:lnSpc>
                <a:spcPct val="100000"/>
              </a:lnSpc>
              <a:spcBef>
                <a:spcPts val="200"/>
              </a:spcBef>
              <a:buFont typeface="+mj-lt"/>
              <a:buAutoNum type="arabicPeriod"/>
            </a:pPr>
            <a:r>
              <a:rPr lang="el-GR" sz="1600" dirty="0"/>
              <a:t>Σημαντική συμβολή στην ισότητα φύλων &amp; κοινωνική συνοχή</a:t>
            </a:r>
          </a:p>
          <a:p>
            <a:pPr marL="285750" indent="-285750" algn="l">
              <a:spcBef>
                <a:spcPts val="200"/>
              </a:spcBef>
              <a:buFont typeface="Wingdings" panose="05000000000000000000" pitchFamily="2" charset="2"/>
              <a:buChar char="Ø"/>
            </a:pPr>
            <a:endParaRPr lang="el-GR" sz="1800" dirty="0"/>
          </a:p>
        </p:txBody>
      </p:sp>
      <p:sp>
        <p:nvSpPr>
          <p:cNvPr id="17" name="Υπότιτλος 2">
            <a:extLst>
              <a:ext uri="{FF2B5EF4-FFF2-40B4-BE49-F238E27FC236}">
                <a16:creationId xmlns:a16="http://schemas.microsoft.com/office/drawing/2014/main" id="{70DFC65E-CBA2-7325-1174-5D5E9702BD42}"/>
              </a:ext>
            </a:extLst>
          </p:cNvPr>
          <p:cNvSpPr txBox="1">
            <a:spLocks/>
          </p:cNvSpPr>
          <p:nvPr/>
        </p:nvSpPr>
        <p:spPr>
          <a:xfrm>
            <a:off x="6246030" y="3747154"/>
            <a:ext cx="5726514" cy="11423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l-GR" sz="1800" b="1" dirty="0">
                <a:solidFill>
                  <a:srgbClr val="0070C0"/>
                </a:solidFill>
              </a:rPr>
              <a:t>Αδυναμίες</a:t>
            </a:r>
          </a:p>
          <a:p>
            <a:pPr marL="342900" indent="-342900" algn="l">
              <a:buFont typeface="+mj-lt"/>
              <a:buAutoNum type="arabicPeriod"/>
            </a:pPr>
            <a:r>
              <a:rPr lang="el-GR" sz="1600" dirty="0"/>
              <a:t>Χωρικές ανισότητες (ορεινές/αγροτικές περιοχές)</a:t>
            </a:r>
          </a:p>
          <a:p>
            <a:pPr marL="342900" indent="-342900" algn="l">
              <a:buFont typeface="+mj-lt"/>
              <a:buAutoNum type="arabicPeriod"/>
            </a:pPr>
            <a:r>
              <a:rPr lang="el-GR" sz="1600" dirty="0"/>
              <a:t>Περιορισμένες θέσεις σε κορεσμένους δήμους</a:t>
            </a:r>
          </a:p>
          <a:p>
            <a:pPr marL="342900" indent="-342900" algn="l">
              <a:buFont typeface="+mj-lt"/>
              <a:buAutoNum type="arabicPeriod"/>
            </a:pPr>
            <a:r>
              <a:rPr lang="el-GR" sz="1600" dirty="0"/>
              <a:t>Ανάγκη ενίσχυσης προσωπικού &amp; ωραρίων</a:t>
            </a:r>
          </a:p>
        </p:txBody>
      </p:sp>
      <p:graphicFrame>
        <p:nvGraphicFramePr>
          <p:cNvPr id="20" name="Table 1">
            <a:extLst>
              <a:ext uri="{FF2B5EF4-FFF2-40B4-BE49-F238E27FC236}">
                <a16:creationId xmlns:a16="http://schemas.microsoft.com/office/drawing/2014/main" id="{329144CE-CFE4-3D61-1524-DEDDCC8989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1635633"/>
              </p:ext>
            </p:extLst>
          </p:nvPr>
        </p:nvGraphicFramePr>
        <p:xfrm>
          <a:off x="293287" y="4955011"/>
          <a:ext cx="5237748" cy="10590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43149">
                  <a:extLst>
                    <a:ext uri="{9D8B030D-6E8A-4147-A177-3AD203B41FA5}">
                      <a16:colId xmlns:a16="http://schemas.microsoft.com/office/drawing/2014/main" val="1792049115"/>
                    </a:ext>
                  </a:extLst>
                </a:gridCol>
                <a:gridCol w="2894599">
                  <a:extLst>
                    <a:ext uri="{9D8B030D-6E8A-4147-A177-3AD203B41FA5}">
                      <a16:colId xmlns:a16="http://schemas.microsoft.com/office/drawing/2014/main" val="1112812960"/>
                    </a:ext>
                  </a:extLst>
                </a:gridCol>
              </a:tblGrid>
              <a:tr h="241214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300" kern="100" dirty="0">
                          <a:effectLst/>
                        </a:rPr>
                        <a:t>Περιφερειακή Ενότητα</a:t>
                      </a:r>
                      <a:endParaRPr lang="el-GR" sz="13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300" kern="100" dirty="0">
                          <a:effectLst/>
                        </a:rPr>
                        <a:t>Αριθμός ωφελούμενων</a:t>
                      </a:r>
                      <a:endParaRPr lang="el-GR" sz="13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79088360"/>
                  </a:ext>
                </a:extLst>
              </a:tr>
              <a:tr h="272619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300" kern="100" dirty="0">
                          <a:effectLst/>
                        </a:rPr>
                        <a:t>Αχαΐα</a:t>
                      </a:r>
                      <a:endParaRPr lang="el-GR" sz="13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300" kern="100" dirty="0">
                          <a:effectLst/>
                        </a:rPr>
                        <a:t>~6.500</a:t>
                      </a:r>
                      <a:endParaRPr lang="el-GR" sz="13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47512685"/>
                  </a:ext>
                </a:extLst>
              </a:tr>
              <a:tr h="272619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300" kern="100">
                          <a:effectLst/>
                        </a:rPr>
                        <a:t>Αιτωλοακαρνανία</a:t>
                      </a:r>
                      <a:endParaRPr lang="el-GR" sz="13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300" kern="100" dirty="0">
                          <a:effectLst/>
                        </a:rPr>
                        <a:t>~4.200</a:t>
                      </a:r>
                      <a:endParaRPr lang="el-GR" sz="13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97187346"/>
                  </a:ext>
                </a:extLst>
              </a:tr>
              <a:tr h="272619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300" kern="100">
                          <a:effectLst/>
                        </a:rPr>
                        <a:t>Ηλεία</a:t>
                      </a:r>
                      <a:endParaRPr lang="el-GR" sz="13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300" kern="100" dirty="0">
                          <a:effectLst/>
                        </a:rPr>
                        <a:t>~3.800</a:t>
                      </a:r>
                      <a:endParaRPr lang="el-GR" sz="13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96221817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91DC443D-AE4F-350C-9266-BF59545CEC1A}"/>
              </a:ext>
            </a:extLst>
          </p:cNvPr>
          <p:cNvSpPr txBox="1"/>
          <p:nvPr/>
        </p:nvSpPr>
        <p:spPr>
          <a:xfrm>
            <a:off x="1430255" y="4604425"/>
            <a:ext cx="30850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1200" i="1" dirty="0"/>
              <a:t>Συμμετοχή Ωφελούμενων (εκτίμηση)</a:t>
            </a:r>
          </a:p>
        </p:txBody>
      </p:sp>
      <p:pic>
        <p:nvPicPr>
          <p:cNvPr id="22" name="Γραφικό 21">
            <a:extLst>
              <a:ext uri="{FF2B5EF4-FFF2-40B4-BE49-F238E27FC236}">
                <a16:creationId xmlns:a16="http://schemas.microsoft.com/office/drawing/2014/main" id="{641F8FF4-F9D9-6E35-FEF3-25A8C9FD31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27663" y="1027259"/>
            <a:ext cx="726807" cy="17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7895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D929CC-3905-65E7-B4EE-A49EFCD1CF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Εικόνα 10" descr="Εικόνα που περιέχει στιγμιότυπο οθόνης, κείμενο, τέχνη, σχεδία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257B2A3D-92B2-1957-E659-8DD6BD3608D4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" y="0"/>
            <a:ext cx="12189630" cy="6858000"/>
          </a:xfrm>
          <a:prstGeom prst="rect">
            <a:avLst/>
          </a:prstGeom>
        </p:spPr>
      </p:pic>
      <p:sp>
        <p:nvSpPr>
          <p:cNvPr id="5" name="Υπότιτλος 2">
            <a:extLst>
              <a:ext uri="{FF2B5EF4-FFF2-40B4-BE49-F238E27FC236}">
                <a16:creationId xmlns:a16="http://schemas.microsoft.com/office/drawing/2014/main" id="{BEB3FDE2-A11B-466E-A49F-FE61779AC82B}"/>
              </a:ext>
            </a:extLst>
          </p:cNvPr>
          <p:cNvSpPr txBox="1">
            <a:spLocks/>
          </p:cNvSpPr>
          <p:nvPr/>
        </p:nvSpPr>
        <p:spPr>
          <a:xfrm>
            <a:off x="4741" y="1483441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800" b="1" dirty="0">
                <a:solidFill>
                  <a:schemeClr val="accent5">
                    <a:lumMod val="50000"/>
                  </a:schemeClr>
                </a:solidFill>
              </a:rPr>
              <a:t>Αξιολόγηση Δράσης «Εναρμόνιση» στη Δυτική Ελλάδα (2014–2020) </a:t>
            </a:r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6EB65505-E3FA-01AF-03AC-C324F8BA7F60}"/>
              </a:ext>
            </a:extLst>
          </p:cNvPr>
          <p:cNvSpPr/>
          <p:nvPr/>
        </p:nvSpPr>
        <p:spPr>
          <a:xfrm>
            <a:off x="1014984" y="853062"/>
            <a:ext cx="9890760" cy="5342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Υπότιτλος 2">
            <a:extLst>
              <a:ext uri="{FF2B5EF4-FFF2-40B4-BE49-F238E27FC236}">
                <a16:creationId xmlns:a16="http://schemas.microsoft.com/office/drawing/2014/main" id="{C2D73E6F-25FA-F706-F2AD-268E9B2173D4}"/>
              </a:ext>
            </a:extLst>
          </p:cNvPr>
          <p:cNvSpPr txBox="1">
            <a:spLocks/>
          </p:cNvSpPr>
          <p:nvPr/>
        </p:nvSpPr>
        <p:spPr>
          <a:xfrm>
            <a:off x="1164337" y="843918"/>
            <a:ext cx="9524999" cy="5433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800" b="1" dirty="0">
                <a:solidFill>
                  <a:schemeClr val="bg1"/>
                </a:solidFill>
                <a:latin typeface="Callibri"/>
              </a:rPr>
              <a:t>ΑΞΙΟΛΟΓΗΣΗΣ ΔΡΑΣΕΩΝ «ΕΝΑΡΜΟΝΙΣΗΣ ΟΙΚΟΓΕΝΕΙΑΚΗ</a:t>
            </a:r>
            <a:r>
              <a:rPr lang="en-US" sz="1800" b="1" dirty="0">
                <a:solidFill>
                  <a:schemeClr val="bg1"/>
                </a:solidFill>
                <a:latin typeface="Callibri"/>
              </a:rPr>
              <a:t>a</a:t>
            </a:r>
            <a:r>
              <a:rPr lang="el-GR" sz="1800" b="1" dirty="0">
                <a:solidFill>
                  <a:schemeClr val="bg1"/>
                </a:solidFill>
                <a:latin typeface="Callibri"/>
              </a:rPr>
              <a:t>Σ &amp; ΕΠΑΓΓΕΛΜΑΤΙΚΗΣ ΖΩΗΣ» ΣΤΟ ΠΛΑΙΣΙΟ ΤΟΥ ΕΣΠΑ 2014–2020 ΣΕ ΕΘΝΙΚΟ ΚΑΙ ΠΕΡΙΦΕΡΕΙΑΚΟ ΕΠΙΠΕΔΟ</a:t>
            </a:r>
            <a:r>
              <a:rPr lang="en-US" sz="1800" b="1" dirty="0">
                <a:solidFill>
                  <a:schemeClr val="bg1"/>
                </a:solidFill>
                <a:latin typeface="Callibri"/>
              </a:rPr>
              <a:t> (</a:t>
            </a:r>
            <a:r>
              <a:rPr lang="el-GR" sz="1800" b="1" dirty="0">
                <a:solidFill>
                  <a:schemeClr val="bg1"/>
                </a:solidFill>
                <a:latin typeface="Callibri"/>
              </a:rPr>
              <a:t>5</a:t>
            </a:r>
            <a:r>
              <a:rPr lang="en-US" sz="1800" b="1" dirty="0">
                <a:solidFill>
                  <a:schemeClr val="bg1"/>
                </a:solidFill>
                <a:latin typeface="Callibri"/>
              </a:rPr>
              <a:t>/8)</a:t>
            </a:r>
            <a:endParaRPr lang="el-GR" sz="1700" b="1" dirty="0">
              <a:solidFill>
                <a:schemeClr val="bg1"/>
              </a:solidFill>
              <a:latin typeface="Callibri"/>
            </a:endParaRPr>
          </a:p>
        </p:txBody>
      </p:sp>
      <p:sp>
        <p:nvSpPr>
          <p:cNvPr id="12" name="Υπότιτλος 2">
            <a:extLst>
              <a:ext uri="{FF2B5EF4-FFF2-40B4-BE49-F238E27FC236}">
                <a16:creationId xmlns:a16="http://schemas.microsoft.com/office/drawing/2014/main" id="{07F9944D-B459-A07F-CF73-633EB07AE9DF}"/>
              </a:ext>
            </a:extLst>
          </p:cNvPr>
          <p:cNvSpPr txBox="1">
            <a:spLocks/>
          </p:cNvSpPr>
          <p:nvPr/>
        </p:nvSpPr>
        <p:spPr>
          <a:xfrm>
            <a:off x="0" y="235586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Π3.8.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Έρευνα για τη δράση της νέας Εναρμόνισης Οικογενειακής Ζωής στην Περιφέρεια Δυτικής Ελλάδας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C55E2B7C-13EA-450C-18AE-21B898616164}"/>
              </a:ext>
            </a:extLst>
          </p:cNvPr>
          <p:cNvSpPr txBox="1">
            <a:spLocks/>
          </p:cNvSpPr>
          <p:nvPr/>
        </p:nvSpPr>
        <p:spPr>
          <a:xfrm>
            <a:off x="1164337" y="2014238"/>
            <a:ext cx="5033263" cy="42546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spcBef>
                <a:spcPts val="200"/>
              </a:spcBef>
            </a:pPr>
            <a:r>
              <a:rPr lang="el-GR" sz="1800" b="1" dirty="0">
                <a:solidFill>
                  <a:srgbClr val="0070C0"/>
                </a:solidFill>
              </a:rPr>
              <a:t>Πλαίσιο Αξιολόγησης (2014–2017)</a:t>
            </a:r>
          </a:p>
          <a:p>
            <a:pPr marL="342900" indent="-342900" algn="l">
              <a:lnSpc>
                <a:spcPct val="2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l-GR" sz="1600" dirty="0"/>
              <a:t>54 Πράξεις – 158.808 ωφελούμενοι (εθνικά)</a:t>
            </a:r>
          </a:p>
          <a:p>
            <a:pPr marL="342900" indent="-342900" algn="l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l-GR" sz="1600" dirty="0"/>
              <a:t>Μετάβαση από «Σύζευξη» σε </a:t>
            </a:r>
            <a:r>
              <a:rPr lang="el-GR" sz="1600" dirty="0" err="1"/>
              <a:t>Voucher</a:t>
            </a:r>
            <a:endParaRPr lang="el-GR" sz="1600" dirty="0"/>
          </a:p>
          <a:p>
            <a:pPr marL="342900" indent="-342900" algn="l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l-GR" sz="1600" b="1" dirty="0"/>
              <a:t>Διαχωρισμός χρηματοδότησης:</a:t>
            </a:r>
            <a:br>
              <a:rPr lang="el-GR" sz="1600" dirty="0"/>
            </a:br>
            <a:r>
              <a:rPr lang="el-GR" sz="1600" dirty="0">
                <a:solidFill>
                  <a:srgbClr val="0070C0"/>
                </a:solidFill>
              </a:rPr>
              <a:t>Άνω ορίου φτώχειας </a:t>
            </a:r>
            <a:r>
              <a:rPr lang="en-US" sz="1600" dirty="0">
                <a:solidFill>
                  <a:srgbClr val="0070C0"/>
                </a:solidFill>
              </a:rPr>
              <a:t>                  </a:t>
            </a:r>
            <a:r>
              <a:rPr lang="el-GR" sz="1600" dirty="0"/>
              <a:t>Τομεακό ΕΠ</a:t>
            </a:r>
            <a:br>
              <a:rPr lang="el-GR" sz="1600" dirty="0"/>
            </a:br>
            <a:r>
              <a:rPr lang="el-GR" sz="1600" dirty="0">
                <a:solidFill>
                  <a:srgbClr val="0070C0"/>
                </a:solidFill>
              </a:rPr>
              <a:t>Κάτω ορίου φτώχειας </a:t>
            </a:r>
            <a:r>
              <a:rPr lang="en-US" sz="1600" dirty="0">
                <a:solidFill>
                  <a:srgbClr val="0070C0"/>
                </a:solidFill>
              </a:rPr>
              <a:t>                </a:t>
            </a:r>
            <a:r>
              <a:rPr lang="el-GR" sz="1600" dirty="0"/>
              <a:t>13 ΠΕΠ</a:t>
            </a:r>
          </a:p>
        </p:txBody>
      </p:sp>
      <p:pic>
        <p:nvPicPr>
          <p:cNvPr id="4" name="Γραφικό 3">
            <a:extLst>
              <a:ext uri="{FF2B5EF4-FFF2-40B4-BE49-F238E27FC236}">
                <a16:creationId xmlns:a16="http://schemas.microsoft.com/office/drawing/2014/main" id="{64C75834-F13B-9339-6FF8-32B482C454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27663" y="1027259"/>
            <a:ext cx="726807" cy="176686"/>
          </a:xfrm>
          <a:prstGeom prst="rect">
            <a:avLst/>
          </a:prstGeom>
        </p:spPr>
      </p:pic>
      <p:cxnSp>
        <p:nvCxnSpPr>
          <p:cNvPr id="2" name="Ευθεία γραμμή σύνδεσης 1">
            <a:extLst>
              <a:ext uri="{FF2B5EF4-FFF2-40B4-BE49-F238E27FC236}">
                <a16:creationId xmlns:a16="http://schemas.microsoft.com/office/drawing/2014/main" id="{DCA2DED1-0DBD-13A4-A5BE-7C6F2CA6331E}"/>
              </a:ext>
            </a:extLst>
          </p:cNvPr>
          <p:cNvCxnSpPr>
            <a:cxnSpLocks/>
          </p:cNvCxnSpPr>
          <p:nvPr/>
        </p:nvCxnSpPr>
        <p:spPr>
          <a:xfrm flipV="1">
            <a:off x="6093628" y="1844938"/>
            <a:ext cx="0" cy="43364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Υπότιτλος 2">
            <a:extLst>
              <a:ext uri="{FF2B5EF4-FFF2-40B4-BE49-F238E27FC236}">
                <a16:creationId xmlns:a16="http://schemas.microsoft.com/office/drawing/2014/main" id="{9F4FA2EB-E22D-BB92-7EDE-D7497B979826}"/>
              </a:ext>
            </a:extLst>
          </p:cNvPr>
          <p:cNvSpPr txBox="1">
            <a:spLocks/>
          </p:cNvSpPr>
          <p:nvPr/>
        </p:nvSpPr>
        <p:spPr>
          <a:xfrm>
            <a:off x="6812372" y="2058148"/>
            <a:ext cx="5287259" cy="42546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sz="1800" b="1" dirty="0">
                <a:solidFill>
                  <a:srgbClr val="0070C0"/>
                </a:solidFill>
              </a:rPr>
              <a:t>Εθνικά Ευρήματα</a:t>
            </a:r>
            <a:br>
              <a:rPr lang="el-GR" sz="1800" dirty="0"/>
            </a:br>
            <a:r>
              <a:rPr lang="el-GR" sz="1600" dirty="0"/>
              <a:t>✔ 98,2% ικανοποίηση </a:t>
            </a:r>
            <a:r>
              <a:rPr lang="el-GR" sz="1600" dirty="0" err="1"/>
              <a:t>ωφελουμένων</a:t>
            </a:r>
            <a:br>
              <a:rPr lang="el-GR" sz="1600" dirty="0"/>
            </a:br>
            <a:r>
              <a:rPr lang="el-GR" sz="1600" dirty="0"/>
              <a:t>✔ 90,9% διατήρηση θέσης εργασίας (3ος κύκλος)</a:t>
            </a:r>
            <a:br>
              <a:rPr lang="el-GR" sz="1600" dirty="0"/>
            </a:br>
            <a:r>
              <a:rPr lang="el-GR" sz="1600" dirty="0"/>
              <a:t>✔ 71–76% των ανέργων βρήκαν εργασία χάρη στη δράση</a:t>
            </a:r>
            <a:br>
              <a:rPr lang="el-GR" sz="1600" dirty="0"/>
            </a:br>
            <a:r>
              <a:rPr lang="el-GR" sz="1600" dirty="0"/>
              <a:t>✔ 89,7% βιωσιμότητα δομών</a:t>
            </a:r>
          </a:p>
          <a:p>
            <a:pPr algn="l"/>
            <a:endParaRPr lang="el-GR" sz="1800" dirty="0"/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l-GR" sz="1800" b="1" dirty="0">
                <a:solidFill>
                  <a:srgbClr val="0070C0"/>
                </a:solidFill>
              </a:rPr>
              <a:t>Αδυναμίες</a:t>
            </a:r>
          </a:p>
          <a:p>
            <a:pPr marL="342900" indent="-342900" algn="l">
              <a:buFont typeface="+mj-lt"/>
              <a:buAutoNum type="arabicPeriod"/>
            </a:pPr>
            <a:r>
              <a:rPr lang="el-GR" sz="1600" dirty="0"/>
              <a:t>8,3% ανενεργά </a:t>
            </a:r>
            <a:r>
              <a:rPr lang="el-GR" sz="1600" dirty="0" err="1"/>
              <a:t>voucher</a:t>
            </a:r>
            <a:r>
              <a:rPr lang="el-GR" sz="1600" dirty="0"/>
              <a:t> (24,1% στα βρέφη)</a:t>
            </a:r>
          </a:p>
          <a:p>
            <a:pPr marL="342900" indent="-342900" algn="l">
              <a:buFont typeface="+mj-lt"/>
              <a:buAutoNum type="arabicPeriod"/>
            </a:pPr>
            <a:r>
              <a:rPr lang="el-GR" sz="1600" dirty="0"/>
              <a:t>Γραφειοκρατία &amp; καθυστερήσεις πληρωμών</a:t>
            </a:r>
          </a:p>
          <a:p>
            <a:pPr marL="342900" indent="-342900" algn="l">
              <a:buFont typeface="+mj-lt"/>
              <a:buAutoNum type="arabicPeriod"/>
            </a:pPr>
            <a:r>
              <a:rPr lang="el-GR" sz="1600" dirty="0" err="1"/>
              <a:t>Υποκοστολόγηση</a:t>
            </a:r>
            <a:r>
              <a:rPr lang="el-GR" sz="1600" dirty="0"/>
              <a:t> υπηρεσιών</a:t>
            </a:r>
          </a:p>
        </p:txBody>
      </p:sp>
      <p:pic>
        <p:nvPicPr>
          <p:cNvPr id="14" name="Γραφικό 13">
            <a:extLst>
              <a:ext uri="{FF2B5EF4-FFF2-40B4-BE49-F238E27FC236}">
                <a16:creationId xmlns:a16="http://schemas.microsoft.com/office/drawing/2014/main" id="{AB7543F9-A733-3902-EC3B-68B12F6A24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05350" y="4276436"/>
            <a:ext cx="445504" cy="435408"/>
          </a:xfrm>
          <a:prstGeom prst="rect">
            <a:avLst/>
          </a:prstGeom>
        </p:spPr>
      </p:pic>
      <p:pic>
        <p:nvPicPr>
          <p:cNvPr id="15" name="Γραφικό 14">
            <a:extLst>
              <a:ext uri="{FF2B5EF4-FFF2-40B4-BE49-F238E27FC236}">
                <a16:creationId xmlns:a16="http://schemas.microsoft.com/office/drawing/2014/main" id="{CB1692B0-B432-62F2-E4D4-373C4C7B5F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05350" y="4846781"/>
            <a:ext cx="445504" cy="435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290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27121F-2CD1-A523-9D58-9251D02B2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Εικόνα 10" descr="Εικόνα που περιέχει στιγμιότυπο οθόνης, κείμενο, τέχνη, σχεδία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4E1CE525-AA12-911F-C499-E3E084C584DA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" y="0"/>
            <a:ext cx="12189630" cy="6858000"/>
          </a:xfrm>
          <a:prstGeom prst="rect">
            <a:avLst/>
          </a:prstGeom>
        </p:spPr>
      </p:pic>
      <p:sp>
        <p:nvSpPr>
          <p:cNvPr id="5" name="Υπότιτλος 2">
            <a:extLst>
              <a:ext uri="{FF2B5EF4-FFF2-40B4-BE49-F238E27FC236}">
                <a16:creationId xmlns:a16="http://schemas.microsoft.com/office/drawing/2014/main" id="{5CB2CCC8-42A2-E6A4-D9B3-C1787A501F9C}"/>
              </a:ext>
            </a:extLst>
          </p:cNvPr>
          <p:cNvSpPr txBox="1">
            <a:spLocks/>
          </p:cNvSpPr>
          <p:nvPr/>
        </p:nvSpPr>
        <p:spPr>
          <a:xfrm>
            <a:off x="4741" y="1483441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800" b="1" dirty="0">
                <a:solidFill>
                  <a:schemeClr val="accent5">
                    <a:lumMod val="50000"/>
                  </a:schemeClr>
                </a:solidFill>
              </a:rPr>
              <a:t>Απόδοση Δράσης «Εναρμόνιση» στη Δυτική Ελλάδα (2014–2020) </a:t>
            </a:r>
          </a:p>
        </p:txBody>
      </p:sp>
      <p:cxnSp>
        <p:nvCxnSpPr>
          <p:cNvPr id="8" name="Ευθεία γραμμή σύνδεσης 7">
            <a:extLst>
              <a:ext uri="{FF2B5EF4-FFF2-40B4-BE49-F238E27FC236}">
                <a16:creationId xmlns:a16="http://schemas.microsoft.com/office/drawing/2014/main" id="{8FE82730-069E-CA3E-35F9-FCE2CA7C8C4E}"/>
              </a:ext>
            </a:extLst>
          </p:cNvPr>
          <p:cNvCxnSpPr>
            <a:cxnSpLocks/>
          </p:cNvCxnSpPr>
          <p:nvPr/>
        </p:nvCxnSpPr>
        <p:spPr>
          <a:xfrm flipV="1">
            <a:off x="6093628" y="1844938"/>
            <a:ext cx="0" cy="43364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8D4A4A41-13D9-58AA-7E70-EB879195201E}"/>
              </a:ext>
            </a:extLst>
          </p:cNvPr>
          <p:cNvSpPr/>
          <p:nvPr/>
        </p:nvSpPr>
        <p:spPr>
          <a:xfrm>
            <a:off x="1014984" y="853062"/>
            <a:ext cx="9890760" cy="5342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Υπότιτλος 2">
            <a:extLst>
              <a:ext uri="{FF2B5EF4-FFF2-40B4-BE49-F238E27FC236}">
                <a16:creationId xmlns:a16="http://schemas.microsoft.com/office/drawing/2014/main" id="{68BF6D54-111E-595F-3639-92A504EB80FE}"/>
              </a:ext>
            </a:extLst>
          </p:cNvPr>
          <p:cNvSpPr txBox="1">
            <a:spLocks/>
          </p:cNvSpPr>
          <p:nvPr/>
        </p:nvSpPr>
        <p:spPr>
          <a:xfrm>
            <a:off x="1164337" y="843918"/>
            <a:ext cx="9524999" cy="5433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800" b="1" dirty="0">
                <a:solidFill>
                  <a:schemeClr val="bg1"/>
                </a:solidFill>
                <a:latin typeface="Callibri"/>
              </a:rPr>
              <a:t>ΑΞΙΟΛΟΓΗΣΗΣ ΔΡΑΣΕΩΝ «ΕΝΑΡΜΟΝΙΣΗΣ ΟΙΚΟΓΕΝΕΙΑΚΗ</a:t>
            </a:r>
            <a:r>
              <a:rPr lang="en-US" sz="1800" b="1" dirty="0">
                <a:solidFill>
                  <a:schemeClr val="bg1"/>
                </a:solidFill>
                <a:latin typeface="Callibri"/>
              </a:rPr>
              <a:t>a</a:t>
            </a:r>
            <a:r>
              <a:rPr lang="el-GR" sz="1800" b="1" dirty="0">
                <a:solidFill>
                  <a:schemeClr val="bg1"/>
                </a:solidFill>
                <a:latin typeface="Callibri"/>
              </a:rPr>
              <a:t>Σ &amp; ΕΠΑΓΓΕΛΜΑΤΙΚΗΣ ΖΩΗΣ» ΣΤΟ ΠΛΑΙΣΙΟ ΤΟΥ ΕΣΠΑ 2014–2020 ΣΕ ΕΘΝΙΚΟ ΚΑΙ ΠΕΡΙΦΕΡΕΙΑΚΟ ΕΠΙΠΕΔΟ</a:t>
            </a:r>
            <a:r>
              <a:rPr lang="en-US" sz="1800" b="1" dirty="0">
                <a:solidFill>
                  <a:schemeClr val="bg1"/>
                </a:solidFill>
                <a:latin typeface="Callibri"/>
              </a:rPr>
              <a:t> (</a:t>
            </a:r>
            <a:r>
              <a:rPr lang="el-GR" sz="1800" b="1" dirty="0">
                <a:solidFill>
                  <a:schemeClr val="bg1"/>
                </a:solidFill>
                <a:latin typeface="Callibri"/>
              </a:rPr>
              <a:t>6</a:t>
            </a:r>
            <a:r>
              <a:rPr lang="en-US" sz="1800" b="1" dirty="0">
                <a:solidFill>
                  <a:schemeClr val="bg1"/>
                </a:solidFill>
                <a:latin typeface="Callibri"/>
              </a:rPr>
              <a:t>/8)</a:t>
            </a:r>
            <a:endParaRPr lang="el-GR" sz="1700" b="1" dirty="0">
              <a:solidFill>
                <a:schemeClr val="bg1"/>
              </a:solidFill>
              <a:latin typeface="Callibri"/>
            </a:endParaRPr>
          </a:p>
        </p:txBody>
      </p:sp>
      <p:sp>
        <p:nvSpPr>
          <p:cNvPr id="12" name="Υπότιτλος 2">
            <a:extLst>
              <a:ext uri="{FF2B5EF4-FFF2-40B4-BE49-F238E27FC236}">
                <a16:creationId xmlns:a16="http://schemas.microsoft.com/office/drawing/2014/main" id="{C1751858-6C08-C566-C764-5E17E436946B}"/>
              </a:ext>
            </a:extLst>
          </p:cNvPr>
          <p:cNvSpPr txBox="1">
            <a:spLocks/>
          </p:cNvSpPr>
          <p:nvPr/>
        </p:nvSpPr>
        <p:spPr>
          <a:xfrm>
            <a:off x="0" y="235586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Π3.8.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Έρευνα για τη δράση της νέας Εναρμόνισης Οικογενειακής Ζωής στην Περιφέρεια Δυτικής Ελλάδας</a:t>
            </a:r>
          </a:p>
        </p:txBody>
      </p:sp>
      <p:sp>
        <p:nvSpPr>
          <p:cNvPr id="17" name="Υπότιτλος 2">
            <a:extLst>
              <a:ext uri="{FF2B5EF4-FFF2-40B4-BE49-F238E27FC236}">
                <a16:creationId xmlns:a16="http://schemas.microsoft.com/office/drawing/2014/main" id="{DB32100D-083A-52F8-099B-1863DBA8662C}"/>
              </a:ext>
            </a:extLst>
          </p:cNvPr>
          <p:cNvSpPr txBox="1">
            <a:spLocks/>
          </p:cNvSpPr>
          <p:nvPr/>
        </p:nvSpPr>
        <p:spPr>
          <a:xfrm>
            <a:off x="6327648" y="3536547"/>
            <a:ext cx="5726514" cy="28060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800" b="1" dirty="0">
                <a:solidFill>
                  <a:srgbClr val="0070C0"/>
                </a:solidFill>
              </a:rPr>
              <a:t>Δείκτες ΠΕΠ Δυτικής Ελλάδας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 sz="1600" b="1" dirty="0"/>
              <a:t>ΕΠ 9i: </a:t>
            </a:r>
            <a:r>
              <a:rPr lang="el-GR" sz="1600" dirty="0"/>
              <a:t>93% επίτευξη αποτελέσματος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 sz="1600" b="1" dirty="0"/>
              <a:t>ΕΠ 9iii: </a:t>
            </a:r>
            <a:r>
              <a:rPr lang="el-GR" sz="1600" dirty="0"/>
              <a:t>175% υπερκάλυψη στόχου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 sz="1600" dirty="0"/>
              <a:t>Αναλογία ενεργοποίησης (2016–2017): </a:t>
            </a:r>
            <a:r>
              <a:rPr lang="el-GR" sz="1600" b="1" dirty="0"/>
              <a:t>37,4%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 sz="1600" b="1" dirty="0"/>
              <a:t>ΕΠ 9iii: </a:t>
            </a:r>
            <a:r>
              <a:rPr lang="el-GR" sz="1600" dirty="0"/>
              <a:t>396,4% υπερκάλυψη δείκτη (2η θέση πανελλαδικά)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EF48BC90-C166-0598-77C8-FB5ECC4FB500}"/>
              </a:ext>
            </a:extLst>
          </p:cNvPr>
          <p:cNvSpPr txBox="1">
            <a:spLocks/>
          </p:cNvSpPr>
          <p:nvPr/>
        </p:nvSpPr>
        <p:spPr>
          <a:xfrm>
            <a:off x="236221" y="2176130"/>
            <a:ext cx="5726514" cy="32101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1800" b="1" dirty="0">
                <a:solidFill>
                  <a:srgbClr val="0070C0"/>
                </a:solidFill>
              </a:rPr>
              <a:t>Κάλυψη &amp; Προσφορά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l-GR" sz="1600" b="1" dirty="0"/>
              <a:t>76,5% </a:t>
            </a:r>
            <a:r>
              <a:rPr lang="el-GR" sz="1600" dirty="0"/>
              <a:t>κάλυψη αιτήσεων (2014–2015)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l-GR" sz="1600" b="1" dirty="0"/>
              <a:t>12,3% </a:t>
            </a:r>
            <a:r>
              <a:rPr lang="el-GR" sz="1600" dirty="0"/>
              <a:t>ανενεργά </a:t>
            </a:r>
            <a:r>
              <a:rPr lang="el-GR" sz="1600" dirty="0" err="1"/>
              <a:t>voucher</a:t>
            </a:r>
            <a:r>
              <a:rPr lang="el-GR" sz="1600" dirty="0"/>
              <a:t> (υψηλότερο από εθνικό Μ.Ο.)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l-GR" sz="1600" dirty="0"/>
              <a:t>Ελλείψεις κυρίως σε βρεφικούς σταθμούς</a:t>
            </a:r>
            <a:endParaRPr lang="el-GR" sz="1800" dirty="0"/>
          </a:p>
          <a:p>
            <a:pPr algn="l">
              <a:lnSpc>
                <a:spcPct val="150000"/>
              </a:lnSpc>
            </a:pPr>
            <a:r>
              <a:rPr lang="el-GR" sz="1800" b="1" dirty="0">
                <a:solidFill>
                  <a:srgbClr val="0070C0"/>
                </a:solidFill>
              </a:rPr>
              <a:t>Απασχόληση (ΠΔΕ)</a:t>
            </a:r>
            <a:br>
              <a:rPr lang="el-GR" sz="1800" dirty="0"/>
            </a:br>
            <a:r>
              <a:rPr lang="el-GR" sz="1600" dirty="0"/>
              <a:t>✔</a:t>
            </a:r>
            <a:r>
              <a:rPr lang="el-GR" sz="1600" b="1" dirty="0"/>
              <a:t> 23,6% </a:t>
            </a:r>
            <a:r>
              <a:rPr lang="el-GR" sz="1600" dirty="0"/>
              <a:t>ανέργων βρήκαν εργασία (</a:t>
            </a:r>
            <a:r>
              <a:rPr lang="el-GR" sz="1600" dirty="0" err="1"/>
              <a:t>vs</a:t>
            </a:r>
            <a:r>
              <a:rPr lang="el-GR" sz="1600" dirty="0"/>
              <a:t> 19,5% εθνικά)</a:t>
            </a:r>
            <a:br>
              <a:rPr lang="el-GR" sz="1600" dirty="0"/>
            </a:br>
            <a:r>
              <a:rPr lang="el-GR" sz="1600" dirty="0"/>
              <a:t>✔ </a:t>
            </a:r>
            <a:r>
              <a:rPr lang="el-GR" sz="1600" b="1" dirty="0"/>
              <a:t>90,9% </a:t>
            </a:r>
            <a:r>
              <a:rPr lang="el-GR" sz="1600" dirty="0"/>
              <a:t>διατήρηση απασχόλησης (2016–2017)</a:t>
            </a:r>
            <a:br>
              <a:rPr lang="el-GR" sz="1600" dirty="0"/>
            </a:br>
            <a:r>
              <a:rPr lang="el-GR" sz="1600" dirty="0"/>
              <a:t>✔</a:t>
            </a:r>
            <a:r>
              <a:rPr lang="el-GR" sz="1600" b="1" dirty="0"/>
              <a:t> 76,9% </a:t>
            </a:r>
            <a:r>
              <a:rPr lang="el-GR" sz="1600" dirty="0"/>
              <a:t>ανέργων δήλωσαν καθοριστική συμβολή της δράσης</a:t>
            </a:r>
          </a:p>
        </p:txBody>
      </p:sp>
      <p:sp>
        <p:nvSpPr>
          <p:cNvPr id="13" name="Ορθογώνιο 12">
            <a:extLst>
              <a:ext uri="{FF2B5EF4-FFF2-40B4-BE49-F238E27FC236}">
                <a16:creationId xmlns:a16="http://schemas.microsoft.com/office/drawing/2014/main" id="{86913286-F3BA-F856-5028-D2C243FB4E6B}"/>
              </a:ext>
            </a:extLst>
          </p:cNvPr>
          <p:cNvSpPr/>
          <p:nvPr/>
        </p:nvSpPr>
        <p:spPr>
          <a:xfrm>
            <a:off x="9898" y="5442210"/>
            <a:ext cx="12189630" cy="7401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6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6" name="Γραφικό 15">
            <a:extLst>
              <a:ext uri="{FF2B5EF4-FFF2-40B4-BE49-F238E27FC236}">
                <a16:creationId xmlns:a16="http://schemas.microsoft.com/office/drawing/2014/main" id="{2F6E205C-04E0-B09E-8039-0269CFD8DB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27663" y="1027259"/>
            <a:ext cx="726807" cy="1766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CD65DFD-A24B-85B1-9752-AECD1052ED0E}"/>
              </a:ext>
            </a:extLst>
          </p:cNvPr>
          <p:cNvSpPr txBox="1"/>
          <p:nvPr/>
        </p:nvSpPr>
        <p:spPr>
          <a:xfrm>
            <a:off x="-26004" y="5510696"/>
            <a:ext cx="1218963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l-GR" b="1" dirty="0">
                <a:solidFill>
                  <a:srgbClr val="0070C0"/>
                </a:solidFill>
              </a:rPr>
              <a:t>Συμπέρασμα</a:t>
            </a:r>
            <a:br>
              <a:rPr lang="el-GR" b="1" dirty="0">
                <a:solidFill>
                  <a:srgbClr val="0070C0"/>
                </a:solidFill>
              </a:rPr>
            </a:br>
            <a:r>
              <a:rPr lang="el-GR" sz="1600" dirty="0"/>
              <a:t>Η ΠΔΕ συνδυάζει υψηλή διατήρηση γυναικείας απασχόλησης με</a:t>
            </a:r>
            <a:r>
              <a:rPr lang="en-US" sz="1600" dirty="0"/>
              <a:t> </a:t>
            </a:r>
            <a:r>
              <a:rPr lang="el-GR" sz="1600" dirty="0"/>
              <a:t>ισχυρή κοινωνική στόχευση, παρά τις δομικές ελλείψεις υποδομών</a:t>
            </a:r>
            <a:endParaRPr lang="el-GR" sz="1500" dirty="0"/>
          </a:p>
        </p:txBody>
      </p:sp>
      <p:pic>
        <p:nvPicPr>
          <p:cNvPr id="22" name="Γραφικό 21">
            <a:extLst>
              <a:ext uri="{FF2B5EF4-FFF2-40B4-BE49-F238E27FC236}">
                <a16:creationId xmlns:a16="http://schemas.microsoft.com/office/drawing/2014/main" id="{EA9284AA-27DF-40D2-2434-BC538478E6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668475" y="2058148"/>
            <a:ext cx="1044859" cy="140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862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A3AD99-6912-E038-BCA8-5519512B94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Εικόνα 10" descr="Εικόνα που περιέχει στιγμιότυπο οθόνης, κείμενο, τέχνη, σχεδία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37BEF558-A967-A97A-8082-45369CA22E88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" y="0"/>
            <a:ext cx="12189630" cy="6858000"/>
          </a:xfrm>
          <a:prstGeom prst="rect">
            <a:avLst/>
          </a:prstGeom>
        </p:spPr>
      </p:pic>
      <p:sp>
        <p:nvSpPr>
          <p:cNvPr id="22" name="Ορθογώνιο 21">
            <a:extLst>
              <a:ext uri="{FF2B5EF4-FFF2-40B4-BE49-F238E27FC236}">
                <a16:creationId xmlns:a16="http://schemas.microsoft.com/office/drawing/2014/main" id="{E59B90FF-C8D9-2F81-A63C-3B4D8B971AE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2014238"/>
            <a:ext cx="12192000" cy="399984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Υπότιτλος 2">
            <a:extLst>
              <a:ext uri="{FF2B5EF4-FFF2-40B4-BE49-F238E27FC236}">
                <a16:creationId xmlns:a16="http://schemas.microsoft.com/office/drawing/2014/main" id="{EBB6DB6A-CB51-57F8-7357-DAC20A06EA86}"/>
              </a:ext>
            </a:extLst>
          </p:cNvPr>
          <p:cNvSpPr txBox="1">
            <a:spLocks/>
          </p:cNvSpPr>
          <p:nvPr/>
        </p:nvSpPr>
        <p:spPr>
          <a:xfrm>
            <a:off x="4741" y="1483441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accent5">
                    <a:lumMod val="50000"/>
                  </a:schemeClr>
                </a:solidFill>
              </a:rPr>
              <a:t>SWOT </a:t>
            </a:r>
            <a:r>
              <a:rPr lang="el-GR" sz="1800" b="1" dirty="0">
                <a:solidFill>
                  <a:schemeClr val="accent5">
                    <a:lumMod val="50000"/>
                  </a:schemeClr>
                </a:solidFill>
              </a:rPr>
              <a:t>Ανάλυση Δράσης «Εναρμόνιση» στη Δυτική Ελλάδα (2014–2020) </a:t>
            </a:r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931D3073-E57E-9C4B-C267-BC94B93EF4D9}"/>
              </a:ext>
            </a:extLst>
          </p:cNvPr>
          <p:cNvSpPr/>
          <p:nvPr/>
        </p:nvSpPr>
        <p:spPr>
          <a:xfrm>
            <a:off x="1014984" y="853062"/>
            <a:ext cx="9890760" cy="5342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Υπότιτλος 2">
            <a:extLst>
              <a:ext uri="{FF2B5EF4-FFF2-40B4-BE49-F238E27FC236}">
                <a16:creationId xmlns:a16="http://schemas.microsoft.com/office/drawing/2014/main" id="{9051FA41-4100-9FE9-DD89-2F098199CEE7}"/>
              </a:ext>
            </a:extLst>
          </p:cNvPr>
          <p:cNvSpPr txBox="1">
            <a:spLocks/>
          </p:cNvSpPr>
          <p:nvPr/>
        </p:nvSpPr>
        <p:spPr>
          <a:xfrm>
            <a:off x="1164337" y="843918"/>
            <a:ext cx="9524999" cy="5433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800" b="1" dirty="0">
                <a:solidFill>
                  <a:schemeClr val="bg1"/>
                </a:solidFill>
                <a:latin typeface="Callibri"/>
              </a:rPr>
              <a:t>ΑΞΙΟΛΟΓΗΣΗΣ ΔΡΑΣΕΩΝ «ΕΝΑΡΜΟΝΙΣΗΣ ΟΙΚΟΓΕΝΕΙΑΚΗ</a:t>
            </a:r>
            <a:r>
              <a:rPr lang="en-US" sz="1800" b="1" dirty="0">
                <a:solidFill>
                  <a:schemeClr val="bg1"/>
                </a:solidFill>
                <a:latin typeface="Callibri"/>
              </a:rPr>
              <a:t>a</a:t>
            </a:r>
            <a:r>
              <a:rPr lang="el-GR" sz="1800" b="1" dirty="0">
                <a:solidFill>
                  <a:schemeClr val="bg1"/>
                </a:solidFill>
                <a:latin typeface="Callibri"/>
              </a:rPr>
              <a:t>Σ &amp; ΕΠΑΓΓΕΛΜΑΤΙΚΗΣ ΖΩΗΣ» ΣΤΟ ΠΛΑΙΣΙΟ ΤΟΥ ΕΣΠΑ 2014–2020 ΣΕ ΕΘΝΙΚΟ ΚΑΙ ΠΕΡΙΦΕΡΕΙΑΚΟ ΕΠΙΠΕΔΟ</a:t>
            </a:r>
            <a:r>
              <a:rPr lang="en-US" sz="1800" b="1" dirty="0">
                <a:solidFill>
                  <a:schemeClr val="bg1"/>
                </a:solidFill>
                <a:latin typeface="Callibri"/>
              </a:rPr>
              <a:t> (7/8)</a:t>
            </a:r>
            <a:endParaRPr lang="el-GR" sz="1700" b="1" dirty="0">
              <a:solidFill>
                <a:schemeClr val="bg1"/>
              </a:solidFill>
              <a:latin typeface="Callibri"/>
            </a:endParaRPr>
          </a:p>
        </p:txBody>
      </p:sp>
      <p:sp>
        <p:nvSpPr>
          <p:cNvPr id="12" name="Υπότιτλος 2">
            <a:extLst>
              <a:ext uri="{FF2B5EF4-FFF2-40B4-BE49-F238E27FC236}">
                <a16:creationId xmlns:a16="http://schemas.microsoft.com/office/drawing/2014/main" id="{36EB12CF-C4A9-8141-8376-502E8FE520FC}"/>
              </a:ext>
            </a:extLst>
          </p:cNvPr>
          <p:cNvSpPr txBox="1">
            <a:spLocks/>
          </p:cNvSpPr>
          <p:nvPr/>
        </p:nvSpPr>
        <p:spPr>
          <a:xfrm>
            <a:off x="0" y="235586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Π3.8.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Έρευνα για τη δράση της νέας Εναρμόνισης Οικογενειακής Ζωής στην Περιφέρεια Δυτικής Ελλάδας</a:t>
            </a:r>
          </a:p>
        </p:txBody>
      </p:sp>
      <p:pic>
        <p:nvPicPr>
          <p:cNvPr id="4" name="Γραφικό 3">
            <a:extLst>
              <a:ext uri="{FF2B5EF4-FFF2-40B4-BE49-F238E27FC236}">
                <a16:creationId xmlns:a16="http://schemas.microsoft.com/office/drawing/2014/main" id="{15AAF1D4-397B-8B00-C9C8-B870CC0EDB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27663" y="1027259"/>
            <a:ext cx="726807" cy="176686"/>
          </a:xfrm>
          <a:prstGeom prst="rect">
            <a:avLst/>
          </a:prstGeom>
        </p:spPr>
      </p:pic>
      <p:graphicFrame>
        <p:nvGraphicFramePr>
          <p:cNvPr id="29" name="Table 1">
            <a:extLst>
              <a:ext uri="{FF2B5EF4-FFF2-40B4-BE49-F238E27FC236}">
                <a16:creationId xmlns:a16="http://schemas.microsoft.com/office/drawing/2014/main" id="{2CD0ABB5-7944-2B2E-78DE-BBDE37BF35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4384081"/>
              </p:ext>
            </p:extLst>
          </p:nvPr>
        </p:nvGraphicFramePr>
        <p:xfrm>
          <a:off x="436309" y="2466085"/>
          <a:ext cx="11318161" cy="29599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95786">
                  <a:extLst>
                    <a:ext uri="{9D8B030D-6E8A-4147-A177-3AD203B41FA5}">
                      <a16:colId xmlns:a16="http://schemas.microsoft.com/office/drawing/2014/main" val="3022610726"/>
                    </a:ext>
                  </a:extLst>
                </a:gridCol>
                <a:gridCol w="5722375">
                  <a:extLst>
                    <a:ext uri="{9D8B030D-6E8A-4147-A177-3AD203B41FA5}">
                      <a16:colId xmlns:a16="http://schemas.microsoft.com/office/drawing/2014/main" val="3441705817"/>
                    </a:ext>
                  </a:extLst>
                </a:gridCol>
              </a:tblGrid>
              <a:tr h="22588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100" dirty="0">
                          <a:effectLst/>
                        </a:rPr>
                        <a:t>ΔΥΝΑΤΑ ΣΗΜΕΙΑ </a:t>
                      </a:r>
                      <a:r>
                        <a:rPr lang="el-GR" sz="1400" b="0" kern="100" dirty="0">
                          <a:effectLst/>
                        </a:rPr>
                        <a:t>(</a:t>
                      </a:r>
                      <a:r>
                        <a:rPr lang="el-GR" sz="1400" b="0" kern="100" dirty="0" err="1">
                          <a:effectLst/>
                        </a:rPr>
                        <a:t>Strengths</a:t>
                      </a:r>
                      <a:r>
                        <a:rPr lang="el-GR" sz="1400" b="0" kern="100" dirty="0">
                          <a:effectLst/>
                        </a:rPr>
                        <a:t>)</a:t>
                      </a:r>
                      <a:endParaRPr lang="el-GR" sz="1400" b="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289" marR="202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kern="100" dirty="0">
                          <a:effectLst/>
                        </a:rPr>
                        <a:t>ΑΔΥΝΑΜΙΕΣ </a:t>
                      </a:r>
                      <a:r>
                        <a:rPr lang="el-GR" sz="1400" b="0" kern="100" dirty="0">
                          <a:effectLst/>
                        </a:rPr>
                        <a:t>(</a:t>
                      </a:r>
                      <a:r>
                        <a:rPr lang="el-GR" sz="1400" b="0" kern="100" dirty="0" err="1">
                          <a:effectLst/>
                        </a:rPr>
                        <a:t>Weaknesses</a:t>
                      </a:r>
                      <a:r>
                        <a:rPr lang="el-GR" sz="1400" b="0" kern="100" dirty="0">
                          <a:effectLst/>
                        </a:rPr>
                        <a:t>)</a:t>
                      </a:r>
                      <a:endParaRPr lang="el-GR" sz="1400" b="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289" marR="20289" marT="0" marB="0"/>
                </a:tc>
                <a:extLst>
                  <a:ext uri="{0D108BD9-81ED-4DB2-BD59-A6C34878D82A}">
                    <a16:rowId xmlns:a16="http://schemas.microsoft.com/office/drawing/2014/main" val="948101577"/>
                  </a:ext>
                </a:extLst>
              </a:tr>
              <a:tr h="1235882"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el-GR" sz="1400" b="0" kern="100" dirty="0">
                          <a:solidFill>
                            <a:schemeClr val="tx1"/>
                          </a:solidFill>
                          <a:effectLst/>
                        </a:rPr>
                        <a:t>Πολύ υψηλή κοινωνική αποδοχή (98,2% ικανοποίηση)</a:t>
                      </a:r>
                    </a:p>
                    <a:p>
                      <a:pPr marL="342900" indent="-342900" algn="l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el-GR" sz="1400" b="0" kern="100" dirty="0">
                          <a:solidFill>
                            <a:schemeClr val="tx1"/>
                          </a:solidFill>
                          <a:effectLst/>
                        </a:rPr>
                        <a:t>Διατήρηση απασχόλησης γυναικών (90%)</a:t>
                      </a:r>
                    </a:p>
                    <a:p>
                      <a:pPr marL="342900" indent="-342900" algn="l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el-GR" sz="1400" b="0" kern="100" dirty="0" err="1">
                          <a:solidFill>
                            <a:schemeClr val="tx1"/>
                          </a:solidFill>
                          <a:effectLst/>
                        </a:rPr>
                        <a:t>Υπερ</a:t>
                      </a:r>
                      <a:r>
                        <a:rPr lang="el-GR" sz="1400" b="0" kern="100" dirty="0">
                          <a:solidFill>
                            <a:schemeClr val="tx1"/>
                          </a:solidFill>
                          <a:effectLst/>
                        </a:rPr>
                        <a:t>-επίδοση στα ΚΔΑΠ-</a:t>
                      </a:r>
                      <a:r>
                        <a:rPr lang="el-GR" sz="1400" b="0" kern="100" dirty="0" err="1">
                          <a:solidFill>
                            <a:schemeClr val="tx1"/>
                          </a:solidFill>
                          <a:effectLst/>
                        </a:rPr>
                        <a:t>μεΑ</a:t>
                      </a:r>
                      <a:endParaRPr lang="el-GR" sz="1400" b="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indent="-342900" algn="l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el-GR" sz="1400" b="0" kern="100" dirty="0">
                          <a:solidFill>
                            <a:schemeClr val="tx1"/>
                          </a:solidFill>
                          <a:effectLst/>
                        </a:rPr>
                        <a:t>Διασφάλιση βιωσιμότητας δομών (89,7%) </a:t>
                      </a:r>
                      <a:endParaRPr lang="en-US" sz="1400" b="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indent="-342900" algn="l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endParaRPr lang="el-GR" sz="1400" b="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289" marR="20289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el-GR" sz="1400" b="0" kern="100" dirty="0">
                          <a:solidFill>
                            <a:schemeClr val="tx1"/>
                          </a:solidFill>
                          <a:effectLst/>
                        </a:rPr>
                        <a:t>Έλλειψη θέσεων για βρέφη (0–2,5 ετών)</a:t>
                      </a:r>
                    </a:p>
                    <a:p>
                      <a:pPr marL="342900" indent="-342900" algn="l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el-GR" sz="1400" b="0" kern="100" dirty="0">
                          <a:solidFill>
                            <a:schemeClr val="tx1"/>
                          </a:solidFill>
                          <a:effectLst/>
                        </a:rPr>
                        <a:t>Υψηλό ποσοστό ανενεργών </a:t>
                      </a:r>
                      <a:r>
                        <a:rPr lang="el-GR" sz="1400" b="0" kern="100" dirty="0" err="1">
                          <a:solidFill>
                            <a:schemeClr val="tx1"/>
                          </a:solidFill>
                          <a:effectLst/>
                        </a:rPr>
                        <a:t>voucher</a:t>
                      </a:r>
                      <a:r>
                        <a:rPr lang="el-GR" sz="1400" b="0" kern="100" dirty="0">
                          <a:solidFill>
                            <a:schemeClr val="tx1"/>
                          </a:solidFill>
                          <a:effectLst/>
                        </a:rPr>
                        <a:t> (12,3%)</a:t>
                      </a:r>
                    </a:p>
                    <a:p>
                      <a:pPr marL="342900" indent="-342900" algn="l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el-GR" sz="1400" b="0" kern="100" dirty="0">
                          <a:solidFill>
                            <a:schemeClr val="tx1"/>
                          </a:solidFill>
                          <a:effectLst/>
                        </a:rPr>
                        <a:t>Χωρικές ανισότητες (ορεινές περιοχές)</a:t>
                      </a:r>
                    </a:p>
                    <a:p>
                      <a:pPr marL="342900" indent="-342900" algn="l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el-GR" sz="1400" b="0" kern="100" dirty="0">
                          <a:solidFill>
                            <a:schemeClr val="tx1"/>
                          </a:solidFill>
                          <a:effectLst/>
                        </a:rPr>
                        <a:t>Μη συμβατό ωράριο με ιδιωτικό τομέα </a:t>
                      </a:r>
                      <a:endParaRPr lang="en-US" sz="1400" b="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indent="-342900" algn="l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endParaRPr lang="el-GR" sz="1400" b="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289" marR="20289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4479201"/>
                  </a:ext>
                </a:extLst>
              </a:tr>
              <a:tr h="22588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b="1" kern="100" dirty="0">
                          <a:solidFill>
                            <a:schemeClr val="bg1"/>
                          </a:solidFill>
                          <a:effectLst/>
                        </a:rPr>
                        <a:t>ΕΥΚΑΙΡΙΕΣ </a:t>
                      </a:r>
                      <a:r>
                        <a:rPr lang="el-GR" sz="1400" b="0" kern="100" dirty="0">
                          <a:solidFill>
                            <a:schemeClr val="bg1"/>
                          </a:solidFill>
                          <a:effectLst/>
                        </a:rPr>
                        <a:t>(</a:t>
                      </a:r>
                      <a:r>
                        <a:rPr lang="el-GR" sz="1400" b="0" kern="100" dirty="0" err="1">
                          <a:solidFill>
                            <a:schemeClr val="bg1"/>
                          </a:solidFill>
                          <a:effectLst/>
                        </a:rPr>
                        <a:t>Opportunities</a:t>
                      </a:r>
                      <a:r>
                        <a:rPr lang="el-GR" sz="1400" b="0" kern="100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l-GR" sz="1400" b="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289" marR="20289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l-GR" sz="1400" b="1" kern="100" dirty="0">
                          <a:solidFill>
                            <a:schemeClr val="bg1"/>
                          </a:solidFill>
                          <a:effectLst/>
                        </a:rPr>
                        <a:t>ΑΠΕΙΛΕΣ </a:t>
                      </a:r>
                      <a:r>
                        <a:rPr lang="el-GR" sz="1400" b="0" kern="100" dirty="0">
                          <a:solidFill>
                            <a:schemeClr val="bg1"/>
                          </a:solidFill>
                          <a:effectLst/>
                        </a:rPr>
                        <a:t>(</a:t>
                      </a:r>
                      <a:r>
                        <a:rPr lang="el-GR" sz="1400" b="0" kern="100" dirty="0" err="1">
                          <a:solidFill>
                            <a:schemeClr val="bg1"/>
                          </a:solidFill>
                          <a:effectLst/>
                        </a:rPr>
                        <a:t>Threats</a:t>
                      </a:r>
                      <a:r>
                        <a:rPr lang="el-GR" sz="1400" b="0" kern="100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l-GR" sz="1400" b="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289" marR="20289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4031278"/>
                  </a:ext>
                </a:extLst>
              </a:tr>
              <a:tr h="1035031"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el-GR" sz="1400" b="0" kern="100" dirty="0">
                          <a:solidFill>
                            <a:schemeClr val="tx1"/>
                          </a:solidFill>
                          <a:effectLst/>
                        </a:rPr>
                        <a:t>Νέοι πόροι (Ταμείο Ανάκαμψης / νέο ΕΣΠΑ) για βρεφικούς σταθμούς</a:t>
                      </a:r>
                    </a:p>
                    <a:p>
                      <a:pPr marL="342900" indent="-342900" algn="l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el-GR" sz="1400" b="0" kern="100" dirty="0">
                          <a:solidFill>
                            <a:schemeClr val="tx1"/>
                          </a:solidFill>
                          <a:effectLst/>
                        </a:rPr>
                        <a:t>Ψηφιακή πλατφόρμα διαθεσιμότητας θέσεων</a:t>
                      </a:r>
                    </a:p>
                    <a:p>
                      <a:pPr marL="342900" indent="-342900" algn="l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el-GR" sz="1400" b="0" kern="100" dirty="0">
                          <a:solidFill>
                            <a:schemeClr val="tx1"/>
                          </a:solidFill>
                          <a:effectLst/>
                        </a:rPr>
                        <a:t>Πιλοτικό διευρυμένο ωράριο λειτουργίας</a:t>
                      </a:r>
                      <a:endParaRPr lang="el-GR" sz="1400" b="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289" marR="20289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el-GR" sz="1400" b="0" kern="100" dirty="0">
                          <a:solidFill>
                            <a:schemeClr val="tx1"/>
                          </a:solidFill>
                          <a:effectLst/>
                        </a:rPr>
                        <a:t>Δημογραφική γήρανση &amp; υπογεννητικότητα</a:t>
                      </a:r>
                    </a:p>
                    <a:p>
                      <a:pPr marL="342900" indent="-342900" algn="l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el-GR" sz="1400" b="0" kern="100" dirty="0" err="1">
                          <a:solidFill>
                            <a:schemeClr val="tx1"/>
                          </a:solidFill>
                          <a:effectLst/>
                        </a:rPr>
                        <a:t>Υπερεξάρτηση</a:t>
                      </a:r>
                      <a:r>
                        <a:rPr lang="el-GR" sz="1400" b="0" kern="100" dirty="0">
                          <a:solidFill>
                            <a:schemeClr val="tx1"/>
                          </a:solidFill>
                          <a:effectLst/>
                        </a:rPr>
                        <a:t> από το </a:t>
                      </a:r>
                      <a:r>
                        <a:rPr lang="el-GR" sz="1400" b="0" kern="100" dirty="0" err="1">
                          <a:solidFill>
                            <a:schemeClr val="tx1"/>
                          </a:solidFill>
                          <a:effectLst/>
                        </a:rPr>
                        <a:t>voucher</a:t>
                      </a:r>
                      <a:endParaRPr lang="el-GR" sz="1400" b="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indent="-342900" algn="l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el-GR" sz="1400" b="0" kern="100" dirty="0">
                          <a:solidFill>
                            <a:schemeClr val="tx1"/>
                          </a:solidFill>
                          <a:effectLst/>
                        </a:rPr>
                        <a:t>Πληθωρισμός &amp; αυξημένο λειτουργικό κόστος </a:t>
                      </a:r>
                      <a:endParaRPr lang="el-GR" sz="1400" b="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289" marR="20289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99682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13072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96915A-D6B5-AE3B-6BA1-5273DC0D2D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Εικόνα 10" descr="Εικόνα που περιέχει στιγμιότυπο οθόνης, κείμενο, τέχνη, σχεδία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AC5FBBD1-0545-A7F2-13F6-FA2FF62D64C2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" y="0"/>
            <a:ext cx="12189630" cy="6858000"/>
          </a:xfrm>
          <a:prstGeom prst="rect">
            <a:avLst/>
          </a:prstGeom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1CE918FE-AACF-A195-9866-3E06C428FBCB}"/>
              </a:ext>
            </a:extLst>
          </p:cNvPr>
          <p:cNvSpPr/>
          <p:nvPr/>
        </p:nvSpPr>
        <p:spPr>
          <a:xfrm>
            <a:off x="5781964" y="2014238"/>
            <a:ext cx="6410036" cy="399984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Υπότιτλος 2">
            <a:extLst>
              <a:ext uri="{FF2B5EF4-FFF2-40B4-BE49-F238E27FC236}">
                <a16:creationId xmlns:a16="http://schemas.microsoft.com/office/drawing/2014/main" id="{E608C6B1-6791-4DEE-7BF6-4A46263F6019}"/>
              </a:ext>
            </a:extLst>
          </p:cNvPr>
          <p:cNvSpPr txBox="1">
            <a:spLocks/>
          </p:cNvSpPr>
          <p:nvPr/>
        </p:nvSpPr>
        <p:spPr>
          <a:xfrm>
            <a:off x="690511" y="2118302"/>
            <a:ext cx="5726514" cy="40691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200"/>
              </a:spcBef>
            </a:pPr>
            <a:r>
              <a:rPr lang="el-GR" sz="1800" b="1" dirty="0">
                <a:solidFill>
                  <a:srgbClr val="0070C0"/>
                </a:solidFill>
              </a:rPr>
              <a:t>Αποτίμηση 2014–2020</a:t>
            </a:r>
          </a:p>
          <a:p>
            <a:pPr algn="l">
              <a:lnSpc>
                <a:spcPct val="150000"/>
              </a:lnSpc>
              <a:spcBef>
                <a:spcPts val="200"/>
              </a:spcBef>
            </a:pPr>
            <a:r>
              <a:rPr lang="el-GR" sz="1800" dirty="0"/>
              <a:t>✔ </a:t>
            </a:r>
            <a:r>
              <a:rPr lang="el-GR" sz="1600" dirty="0"/>
              <a:t>Υψηλή απορρόφηση πόρων</a:t>
            </a:r>
            <a:br>
              <a:rPr lang="el-GR" sz="1600" dirty="0"/>
            </a:br>
            <a:r>
              <a:rPr lang="el-GR" sz="1600" dirty="0"/>
              <a:t>✔ Καθοριστική στήριξη γυναικείας απασχόλησης</a:t>
            </a:r>
            <a:br>
              <a:rPr lang="el-GR" sz="1600" dirty="0"/>
            </a:br>
            <a:r>
              <a:rPr lang="el-GR" sz="1600" dirty="0"/>
              <a:t>✔ Ισχυρή κάλυψη αναγκών οικογενειών με </a:t>
            </a:r>
            <a:r>
              <a:rPr lang="el-GR" sz="1600" dirty="0" err="1"/>
              <a:t>ΑμεΑ</a:t>
            </a:r>
            <a:endParaRPr lang="el-GR" sz="1600" dirty="0"/>
          </a:p>
          <a:p>
            <a:pPr algn="l">
              <a:lnSpc>
                <a:spcPct val="100000"/>
              </a:lnSpc>
              <a:spcBef>
                <a:spcPts val="200"/>
              </a:spcBef>
            </a:pPr>
            <a:endParaRPr lang="en-US" sz="1600" dirty="0">
              <a:solidFill>
                <a:srgbClr val="0070C0"/>
              </a:solidFill>
            </a:endParaRPr>
          </a:p>
          <a:p>
            <a:pPr algn="l">
              <a:lnSpc>
                <a:spcPct val="100000"/>
              </a:lnSpc>
              <a:spcBef>
                <a:spcPts val="200"/>
              </a:spcBef>
            </a:pPr>
            <a:endParaRPr lang="el-GR" sz="1600" dirty="0">
              <a:solidFill>
                <a:srgbClr val="0070C0"/>
              </a:solidFill>
            </a:endParaRPr>
          </a:p>
          <a:p>
            <a:pPr algn="l">
              <a:lnSpc>
                <a:spcPct val="150000"/>
              </a:lnSpc>
              <a:spcBef>
                <a:spcPts val="200"/>
              </a:spcBef>
            </a:pPr>
            <a:r>
              <a:rPr lang="el-GR" sz="1800" b="1" dirty="0">
                <a:solidFill>
                  <a:srgbClr val="0070C0"/>
                </a:solidFill>
              </a:rPr>
              <a:t>Κενά σε:</a:t>
            </a:r>
          </a:p>
          <a:p>
            <a:pPr marL="285750" indent="-285750" algn="l">
              <a:lnSpc>
                <a:spcPct val="150000"/>
              </a:lnSpc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el-GR" sz="1600" dirty="0"/>
              <a:t>Θέσεις βρεφών (0–2,5 ετών)</a:t>
            </a:r>
          </a:p>
          <a:p>
            <a:pPr marL="285750" indent="-285750" algn="l">
              <a:lnSpc>
                <a:spcPct val="150000"/>
              </a:lnSpc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el-GR" sz="1600" dirty="0"/>
              <a:t>Ορεινές &amp; απομακρυσμένες περιοχές</a:t>
            </a:r>
          </a:p>
          <a:p>
            <a:pPr marL="285750" indent="-285750" algn="l">
              <a:lnSpc>
                <a:spcPct val="150000"/>
              </a:lnSpc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el-GR" sz="1600" dirty="0"/>
              <a:t>Υψηλό ποσοστό ανενεργών </a:t>
            </a:r>
            <a:r>
              <a:rPr lang="el-GR" sz="1600" dirty="0" err="1"/>
              <a:t>voucher</a:t>
            </a:r>
            <a:endParaRPr lang="el-GR" sz="1600" dirty="0"/>
          </a:p>
          <a:p>
            <a:pPr algn="l">
              <a:lnSpc>
                <a:spcPct val="100000"/>
              </a:lnSpc>
              <a:spcBef>
                <a:spcPts val="200"/>
              </a:spcBef>
            </a:pPr>
            <a:br>
              <a:rPr lang="el-GR" sz="1800" dirty="0"/>
            </a:br>
            <a:endParaRPr lang="el-GR" sz="1800" dirty="0"/>
          </a:p>
        </p:txBody>
      </p:sp>
      <p:sp>
        <p:nvSpPr>
          <p:cNvPr id="5" name="Υπότιτλος 2">
            <a:extLst>
              <a:ext uri="{FF2B5EF4-FFF2-40B4-BE49-F238E27FC236}">
                <a16:creationId xmlns:a16="http://schemas.microsoft.com/office/drawing/2014/main" id="{6B7D4CAF-699F-BB5F-929F-AFFB97965EE4}"/>
              </a:ext>
            </a:extLst>
          </p:cNvPr>
          <p:cNvSpPr txBox="1">
            <a:spLocks/>
          </p:cNvSpPr>
          <p:nvPr/>
        </p:nvSpPr>
        <p:spPr>
          <a:xfrm>
            <a:off x="4741" y="1483441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800" b="1" dirty="0">
                <a:solidFill>
                  <a:schemeClr val="accent5">
                    <a:lumMod val="50000"/>
                  </a:schemeClr>
                </a:solidFill>
              </a:rPr>
              <a:t>Συμπεράσματα &amp; Τομείς Εστίασης στη Δυτική Ελλάδα (2021–2027) </a:t>
            </a:r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618CC46D-FA01-8C83-39FB-7D25BF361D44}"/>
              </a:ext>
            </a:extLst>
          </p:cNvPr>
          <p:cNvSpPr/>
          <p:nvPr/>
        </p:nvSpPr>
        <p:spPr>
          <a:xfrm>
            <a:off x="1014984" y="853062"/>
            <a:ext cx="9890760" cy="5342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Υπότιτλος 2">
            <a:extLst>
              <a:ext uri="{FF2B5EF4-FFF2-40B4-BE49-F238E27FC236}">
                <a16:creationId xmlns:a16="http://schemas.microsoft.com/office/drawing/2014/main" id="{063C68F4-5079-9F4C-60DB-E93B408287E6}"/>
              </a:ext>
            </a:extLst>
          </p:cNvPr>
          <p:cNvSpPr txBox="1">
            <a:spLocks/>
          </p:cNvSpPr>
          <p:nvPr/>
        </p:nvSpPr>
        <p:spPr>
          <a:xfrm>
            <a:off x="1164337" y="843918"/>
            <a:ext cx="9524999" cy="5433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800" b="1" dirty="0">
                <a:solidFill>
                  <a:schemeClr val="bg1"/>
                </a:solidFill>
                <a:latin typeface="Callibri"/>
              </a:rPr>
              <a:t>ΑΞΙΟΛΟΓΗΣΗΣ ΔΡΑΣΕΩΝ «ΕΝΑΡΜΟΝΙΣΗΣ ΟΙΚΟΓΕΝΕΙΑΚΗ</a:t>
            </a:r>
            <a:r>
              <a:rPr lang="en-US" sz="1800" b="1" dirty="0">
                <a:solidFill>
                  <a:schemeClr val="bg1"/>
                </a:solidFill>
                <a:latin typeface="Callibri"/>
              </a:rPr>
              <a:t>a</a:t>
            </a:r>
            <a:r>
              <a:rPr lang="el-GR" sz="1800" b="1" dirty="0">
                <a:solidFill>
                  <a:schemeClr val="bg1"/>
                </a:solidFill>
                <a:latin typeface="Callibri"/>
              </a:rPr>
              <a:t>Σ &amp; ΕΠΑΓΓΕΛΜΑΤΙΚΗΣ ΖΩΗΣ» ΣΤΟ ΠΛΑΙΣΙΟ ΤΟΥ ΕΣΠΑ 2014–2020 ΣΕ ΕΘΝΙΚΟ ΚΑΙ ΠΕΡΙΦΕΡΕΙΑΚΟ ΕΠΙΠΕΔΟ</a:t>
            </a:r>
            <a:r>
              <a:rPr lang="en-US" sz="1800" b="1" dirty="0">
                <a:solidFill>
                  <a:schemeClr val="bg1"/>
                </a:solidFill>
                <a:latin typeface="Callibri"/>
              </a:rPr>
              <a:t> (8/8)</a:t>
            </a:r>
            <a:endParaRPr lang="el-GR" sz="1700" b="1" dirty="0">
              <a:solidFill>
                <a:schemeClr val="bg1"/>
              </a:solidFill>
              <a:latin typeface="Callibri"/>
            </a:endParaRPr>
          </a:p>
        </p:txBody>
      </p:sp>
      <p:sp>
        <p:nvSpPr>
          <p:cNvPr id="12" name="Υπότιτλος 2">
            <a:extLst>
              <a:ext uri="{FF2B5EF4-FFF2-40B4-BE49-F238E27FC236}">
                <a16:creationId xmlns:a16="http://schemas.microsoft.com/office/drawing/2014/main" id="{186486FF-84A7-F7A5-B4D2-AA2615A43715}"/>
              </a:ext>
            </a:extLst>
          </p:cNvPr>
          <p:cNvSpPr txBox="1">
            <a:spLocks/>
          </p:cNvSpPr>
          <p:nvPr/>
        </p:nvSpPr>
        <p:spPr>
          <a:xfrm>
            <a:off x="0" y="235586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Π3.8.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Έρευνα για τη δράση της νέας Εναρμόνισης Οικογενειακής Ζωής στην Περιφέρεια Δυτικής Ελλάδας</a:t>
            </a:r>
          </a:p>
        </p:txBody>
      </p:sp>
      <p:sp>
        <p:nvSpPr>
          <p:cNvPr id="15" name="Υπότιτλος 2">
            <a:extLst>
              <a:ext uri="{FF2B5EF4-FFF2-40B4-BE49-F238E27FC236}">
                <a16:creationId xmlns:a16="http://schemas.microsoft.com/office/drawing/2014/main" id="{AF07BD9F-A445-BD54-B96F-1D1E6289D2E4}"/>
              </a:ext>
            </a:extLst>
          </p:cNvPr>
          <p:cNvSpPr txBox="1">
            <a:spLocks/>
          </p:cNvSpPr>
          <p:nvPr/>
        </p:nvSpPr>
        <p:spPr>
          <a:xfrm>
            <a:off x="5945971" y="2156589"/>
            <a:ext cx="6319920" cy="3571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800" b="1" dirty="0">
                <a:solidFill>
                  <a:schemeClr val="accent5">
                    <a:lumMod val="50000"/>
                  </a:schemeClr>
                </a:solidFill>
              </a:rPr>
              <a:t>Στρατηγικοί Τομείς Εστίασης (2021–2027)</a:t>
            </a:r>
          </a:p>
          <a:p>
            <a:pPr marL="342900" indent="-342900" algn="l">
              <a:buAutoNum type="arabicPeriod"/>
            </a:pPr>
            <a:r>
              <a:rPr lang="el-GR" sz="1800" b="1" dirty="0">
                <a:solidFill>
                  <a:srgbClr val="0070C0"/>
                </a:solidFill>
              </a:rPr>
              <a:t>Επένδυση στη Βρεφική Ηλικία</a:t>
            </a:r>
            <a:br>
              <a:rPr lang="el-GR" sz="1800" dirty="0"/>
            </a:br>
            <a:r>
              <a:rPr lang="el-GR" sz="1800" dirty="0"/>
              <a:t>Ίδρυση νέων βρεφικών τμημάτων &amp; μετατροπή υφιστάμενων δομών.</a:t>
            </a:r>
            <a:endParaRPr lang="en-US" sz="1800" dirty="0"/>
          </a:p>
          <a:p>
            <a:pPr marL="342900" indent="-342900" algn="l">
              <a:buAutoNum type="arabicPeriod"/>
            </a:pPr>
            <a:endParaRPr lang="el-GR" sz="1800" dirty="0"/>
          </a:p>
          <a:p>
            <a:pPr algn="l"/>
            <a:r>
              <a:rPr lang="el-GR" sz="1800" b="1" dirty="0">
                <a:solidFill>
                  <a:srgbClr val="0070C0"/>
                </a:solidFill>
              </a:rPr>
              <a:t>2.</a:t>
            </a:r>
            <a:r>
              <a:rPr lang="en-US" sz="1800" b="1" dirty="0">
                <a:solidFill>
                  <a:srgbClr val="0070C0"/>
                </a:solidFill>
              </a:rPr>
              <a:t> </a:t>
            </a:r>
            <a:r>
              <a:rPr lang="el-GR" sz="1800" b="1" dirty="0">
                <a:solidFill>
                  <a:srgbClr val="0070C0"/>
                </a:solidFill>
              </a:rPr>
              <a:t>Άρση Χωρικού Αποκλεισμού</a:t>
            </a:r>
            <a:br>
              <a:rPr lang="el-GR" sz="1800" dirty="0"/>
            </a:br>
            <a:r>
              <a:rPr lang="el-GR" sz="1800" dirty="0"/>
              <a:t>Κίνητρα για δομές σε «λευκές» περιοχές</a:t>
            </a:r>
            <a:br>
              <a:rPr lang="en-US" sz="1800" dirty="0"/>
            </a:br>
            <a:r>
              <a:rPr lang="el-GR" sz="1800" dirty="0"/>
              <a:t>(ορεινή Αχαΐα, Ηλεία, Αιτωλοακαρνανία).</a:t>
            </a:r>
            <a:endParaRPr lang="en-US" sz="1800" dirty="0"/>
          </a:p>
          <a:p>
            <a:pPr algn="l"/>
            <a:endParaRPr lang="el-GR" sz="1800" dirty="0"/>
          </a:p>
          <a:p>
            <a:pPr algn="l"/>
            <a:r>
              <a:rPr lang="el-GR" sz="1800" b="1" dirty="0">
                <a:solidFill>
                  <a:srgbClr val="0070C0"/>
                </a:solidFill>
              </a:rPr>
              <a:t>3.</a:t>
            </a:r>
            <a:r>
              <a:rPr lang="en-US" sz="1800" b="1" dirty="0">
                <a:solidFill>
                  <a:srgbClr val="0070C0"/>
                </a:solidFill>
              </a:rPr>
              <a:t> </a:t>
            </a:r>
            <a:r>
              <a:rPr lang="el-GR" sz="1800" b="1" dirty="0">
                <a:solidFill>
                  <a:srgbClr val="0070C0"/>
                </a:solidFill>
              </a:rPr>
              <a:t>Ευελιξία &amp; Σύνδεση με Απασχόληση</a:t>
            </a:r>
            <a:br>
              <a:rPr lang="el-GR" sz="1800" dirty="0"/>
            </a:br>
            <a:r>
              <a:rPr lang="el-GR" sz="1800" dirty="0"/>
              <a:t>Διευρυμένο ωράριο + σύνδεση </a:t>
            </a:r>
            <a:r>
              <a:rPr lang="el-GR" sz="1800" dirty="0" err="1"/>
              <a:t>voucher</a:t>
            </a:r>
            <a:r>
              <a:rPr lang="el-GR" sz="1800" dirty="0"/>
              <a:t> με συμβουλευτική &amp; κατάρτιση (ΔΥΠΑ).</a:t>
            </a:r>
          </a:p>
        </p:txBody>
      </p:sp>
      <p:pic>
        <p:nvPicPr>
          <p:cNvPr id="22" name="Γραφικό 21">
            <a:extLst>
              <a:ext uri="{FF2B5EF4-FFF2-40B4-BE49-F238E27FC236}">
                <a16:creationId xmlns:a16="http://schemas.microsoft.com/office/drawing/2014/main" id="{F08D122D-5B75-AEF6-5769-728D80443A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27663" y="1027259"/>
            <a:ext cx="726807" cy="17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9288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3BC35D-117D-7204-187E-E2B4486B1A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στιγμιότυπο οθόνης, κείμενο, τέχνη, σχεδία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0BBACD2E-19CF-BB4C-F12D-90EAA267E4B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" y="0"/>
            <a:ext cx="12189630" cy="6858000"/>
          </a:xfrm>
          <a:prstGeom prst="rect">
            <a:avLst/>
          </a:prstGeom>
        </p:spPr>
      </p:pic>
      <p:sp>
        <p:nvSpPr>
          <p:cNvPr id="6" name="Υπότιτλος 2">
            <a:extLst>
              <a:ext uri="{FF2B5EF4-FFF2-40B4-BE49-F238E27FC236}">
                <a16:creationId xmlns:a16="http://schemas.microsoft.com/office/drawing/2014/main" id="{04945376-0BC2-F6AC-3D36-64899C80EBD3}"/>
              </a:ext>
            </a:extLst>
          </p:cNvPr>
          <p:cNvSpPr txBox="1">
            <a:spLocks/>
          </p:cNvSpPr>
          <p:nvPr/>
        </p:nvSpPr>
        <p:spPr>
          <a:xfrm>
            <a:off x="0" y="235586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Π3.8.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Έρευνα για τη δράση της νέας Εναρμόνισης Οικογενειακής Ζωής στην Περιφέρεια Δυτικής Ελλάδας</a:t>
            </a:r>
          </a:p>
        </p:txBody>
      </p:sp>
      <p:sp>
        <p:nvSpPr>
          <p:cNvPr id="7" name="Υπότιτλος 2">
            <a:extLst>
              <a:ext uri="{FF2B5EF4-FFF2-40B4-BE49-F238E27FC236}">
                <a16:creationId xmlns:a16="http://schemas.microsoft.com/office/drawing/2014/main" id="{4D9DF57A-73C1-E6D2-CE3F-C5091779C7EE}"/>
              </a:ext>
            </a:extLst>
          </p:cNvPr>
          <p:cNvSpPr txBox="1">
            <a:spLocks/>
          </p:cNvSpPr>
          <p:nvPr/>
        </p:nvSpPr>
        <p:spPr>
          <a:xfrm>
            <a:off x="804672" y="766383"/>
            <a:ext cx="11000232" cy="47692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l-GR" sz="1800" b="1" dirty="0">
                <a:solidFill>
                  <a:schemeClr val="accent5">
                    <a:lumMod val="50000"/>
                  </a:schemeClr>
                </a:solidFill>
                <a:latin typeface="Callibri"/>
              </a:rPr>
              <a:t>ΣΥΜΠΕΡΑΣΜΑΤΑ ΚΑΙ ΚΑΤΕΥΘΥΝΣΕΙΣ ΠΟΛΙΤΙΚΗΣ 2021–2027</a:t>
            </a:r>
            <a:r>
              <a:rPr lang="en-US" sz="1800" b="1" dirty="0">
                <a:solidFill>
                  <a:schemeClr val="accent5">
                    <a:lumMod val="50000"/>
                  </a:schemeClr>
                </a:solidFill>
                <a:latin typeface="Callibri"/>
              </a:rPr>
              <a:t> (1/2)</a:t>
            </a:r>
          </a:p>
          <a:p>
            <a:r>
              <a:rPr lang="el-GR" sz="1800" b="1" dirty="0">
                <a:solidFill>
                  <a:srgbClr val="0070C0"/>
                </a:solidFill>
              </a:rPr>
              <a:t>Συμπεράσματα Έρευνας</a:t>
            </a:r>
            <a:endParaRPr lang="en-US" sz="1800" b="1" dirty="0">
              <a:solidFill>
                <a:srgbClr val="0070C0"/>
              </a:solidFill>
            </a:endParaRPr>
          </a:p>
          <a:p>
            <a:endParaRPr lang="el-GR" sz="1800" b="1" dirty="0">
              <a:solidFill>
                <a:srgbClr val="0070C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l-GR" sz="1600" dirty="0"/>
              <a:t>Η δράση αποτελεί κρίσιμη κοινωνική υποδομή για απασχόληση, ισότητα φύλων &amp; πρόληψη φτώχειας.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l-GR" sz="1600" dirty="0"/>
              <a:t>Ισχυρή επίδραση στη διατήρηση &amp; επανένταξη γυναικών στην εργασία (άνω εθνικού Μ.Ο.).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l-GR" sz="1600" dirty="0"/>
              <a:t>Υπερκάλυψη στόχων σε </a:t>
            </a:r>
            <a:r>
              <a:rPr lang="el-GR" sz="1600" dirty="0" err="1"/>
              <a:t>ΑμεΑ</a:t>
            </a:r>
            <a:r>
              <a:rPr lang="el-GR" sz="1600" dirty="0"/>
              <a:t> (ΕΠ 9iii).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l-GR" sz="1600" dirty="0"/>
              <a:t>Χωρικές ανισότητες &amp; έλλειμμα βρεφικών θέσεων.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l-GR" sz="1600" dirty="0"/>
              <a:t>Υψηλά ανενεργά </a:t>
            </a:r>
            <a:r>
              <a:rPr lang="el-GR" sz="1600" dirty="0" err="1"/>
              <a:t>voucher</a:t>
            </a:r>
            <a:r>
              <a:rPr lang="el-GR" sz="1600" dirty="0"/>
              <a:t> &amp; περιορισμένη ευελιξία ωραρίων</a:t>
            </a:r>
            <a:endParaRPr lang="el-GR" sz="1600" dirty="0">
              <a:latin typeface="Callibri"/>
            </a:endParaRPr>
          </a:p>
        </p:txBody>
      </p:sp>
      <p:sp>
        <p:nvSpPr>
          <p:cNvPr id="10" name="Υπότιτλος 2">
            <a:extLst>
              <a:ext uri="{FF2B5EF4-FFF2-40B4-BE49-F238E27FC236}">
                <a16:creationId xmlns:a16="http://schemas.microsoft.com/office/drawing/2014/main" id="{3A4B3802-23CF-93BF-53CF-428BDECEC238}"/>
              </a:ext>
            </a:extLst>
          </p:cNvPr>
          <p:cNvSpPr txBox="1">
            <a:spLocks/>
          </p:cNvSpPr>
          <p:nvPr/>
        </p:nvSpPr>
        <p:spPr>
          <a:xfrm>
            <a:off x="1164337" y="843918"/>
            <a:ext cx="9524999" cy="5433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l-GR" sz="1700" b="1" dirty="0">
              <a:solidFill>
                <a:schemeClr val="bg1"/>
              </a:solidFill>
              <a:latin typeface="Callibri"/>
            </a:endParaRPr>
          </a:p>
        </p:txBody>
      </p:sp>
      <p:sp>
        <p:nvSpPr>
          <p:cNvPr id="12" name="Υπότιτλος 2">
            <a:extLst>
              <a:ext uri="{FF2B5EF4-FFF2-40B4-BE49-F238E27FC236}">
                <a16:creationId xmlns:a16="http://schemas.microsoft.com/office/drawing/2014/main" id="{B3AAD50C-3C35-5F65-A439-73574E5DC805}"/>
              </a:ext>
            </a:extLst>
          </p:cNvPr>
          <p:cNvSpPr txBox="1">
            <a:spLocks/>
          </p:cNvSpPr>
          <p:nvPr/>
        </p:nvSpPr>
        <p:spPr>
          <a:xfrm>
            <a:off x="0" y="235586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Π3.8.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Έρευνα για τη δράση της νέας Εναρμόνισης Οικογενειακής Ζωής στην Περιφέρεια Δυτικής Ελλάδας</a:t>
            </a:r>
          </a:p>
        </p:txBody>
      </p:sp>
      <p:pic>
        <p:nvPicPr>
          <p:cNvPr id="22" name="Γραφικό 21">
            <a:extLst>
              <a:ext uri="{FF2B5EF4-FFF2-40B4-BE49-F238E27FC236}">
                <a16:creationId xmlns:a16="http://schemas.microsoft.com/office/drawing/2014/main" id="{DD91FB08-902E-C61C-3AB1-16819B1C18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56558" y="973265"/>
            <a:ext cx="726807" cy="176686"/>
          </a:xfrm>
          <a:prstGeom prst="rect">
            <a:avLst/>
          </a:prstGeom>
        </p:spPr>
      </p:pic>
      <p:pic>
        <p:nvPicPr>
          <p:cNvPr id="8" name="Γραφικό 7">
            <a:extLst>
              <a:ext uri="{FF2B5EF4-FFF2-40B4-BE49-F238E27FC236}">
                <a16:creationId xmlns:a16="http://schemas.microsoft.com/office/drawing/2014/main" id="{6B2D8CE4-4E42-D28A-782C-ED17B604A2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25789" y="3593625"/>
            <a:ext cx="3861539" cy="2026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722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003A12-8DE5-1740-C3A5-8A500EA9E5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στιγμιότυπο οθόνης, κείμενο, τέχνη, σχεδία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78369AB3-A671-F74A-0BAD-001CE508E9EF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" y="0"/>
            <a:ext cx="12189630" cy="6858000"/>
          </a:xfrm>
          <a:prstGeom prst="rect">
            <a:avLst/>
          </a:prstGeom>
        </p:spPr>
      </p:pic>
      <p:sp>
        <p:nvSpPr>
          <p:cNvPr id="6" name="Υπότιτλος 2">
            <a:extLst>
              <a:ext uri="{FF2B5EF4-FFF2-40B4-BE49-F238E27FC236}">
                <a16:creationId xmlns:a16="http://schemas.microsoft.com/office/drawing/2014/main" id="{2CBC2025-6DFF-A010-0177-8F53A13CA4C6}"/>
              </a:ext>
            </a:extLst>
          </p:cNvPr>
          <p:cNvSpPr txBox="1">
            <a:spLocks/>
          </p:cNvSpPr>
          <p:nvPr/>
        </p:nvSpPr>
        <p:spPr>
          <a:xfrm>
            <a:off x="0" y="235586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Π3.8.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Έρευνα για τη δράση της νέας Εναρμόνισης Οικογενειακής Ζωής στην Περιφέρεια Δυτικής Ελλάδας</a:t>
            </a:r>
          </a:p>
        </p:txBody>
      </p:sp>
      <p:sp>
        <p:nvSpPr>
          <p:cNvPr id="7" name="Υπότιτλος 2">
            <a:extLst>
              <a:ext uri="{FF2B5EF4-FFF2-40B4-BE49-F238E27FC236}">
                <a16:creationId xmlns:a16="http://schemas.microsoft.com/office/drawing/2014/main" id="{A0707D8F-5282-32B7-5F02-93919D263B73}"/>
              </a:ext>
            </a:extLst>
          </p:cNvPr>
          <p:cNvSpPr txBox="1">
            <a:spLocks/>
          </p:cNvSpPr>
          <p:nvPr/>
        </p:nvSpPr>
        <p:spPr>
          <a:xfrm>
            <a:off x="767727" y="843918"/>
            <a:ext cx="11000232" cy="47692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l-GR" sz="1800" b="1" dirty="0">
                <a:solidFill>
                  <a:schemeClr val="accent5">
                    <a:lumMod val="50000"/>
                  </a:schemeClr>
                </a:solidFill>
                <a:latin typeface="Callibri"/>
              </a:rPr>
              <a:t>ΣΥΜΠΕΡΑΣΜΑΤΑ ΚΑΙ ΚΑΤΕΥΘΥΝΣΕΙΣ ΠΟΛΙΤΙΚΗΣ 2021–2027</a:t>
            </a:r>
            <a:r>
              <a:rPr lang="en-US" sz="1800" b="1" dirty="0">
                <a:solidFill>
                  <a:schemeClr val="accent5">
                    <a:lumMod val="50000"/>
                  </a:schemeClr>
                </a:solidFill>
                <a:latin typeface="Callibri"/>
              </a:rPr>
              <a:t> (2/2)</a:t>
            </a:r>
          </a:p>
          <a:p>
            <a:pPr>
              <a:lnSpc>
                <a:spcPct val="100000"/>
              </a:lnSpc>
            </a:pPr>
            <a:r>
              <a:rPr lang="el-GR" sz="1800" b="1" dirty="0">
                <a:solidFill>
                  <a:srgbClr val="0070C0"/>
                </a:solidFill>
              </a:rPr>
              <a:t>Κατευθύνσεις Πολιτικής 2021-2027</a:t>
            </a:r>
          </a:p>
          <a:p>
            <a:pPr algn="just">
              <a:lnSpc>
                <a:spcPct val="100000"/>
              </a:lnSpc>
              <a:spcBef>
                <a:spcPts val="200"/>
              </a:spcBef>
            </a:pPr>
            <a:r>
              <a:rPr lang="el-GR" sz="1800" b="1" dirty="0">
                <a:solidFill>
                  <a:srgbClr val="0070C0"/>
                </a:solidFill>
              </a:rPr>
              <a:t>Βραχυπρόθεσμα</a:t>
            </a:r>
          </a:p>
          <a:p>
            <a:pPr marL="342900" indent="-342900" algn="just">
              <a:lnSpc>
                <a:spcPct val="100000"/>
              </a:lnSpc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el-GR" sz="1600" dirty="0"/>
              <a:t>Μηχανισμός ενεργοποίησης ανενεργών </a:t>
            </a:r>
            <a:r>
              <a:rPr lang="el-GR" sz="1600" dirty="0" err="1"/>
              <a:t>voucher</a:t>
            </a:r>
            <a:endParaRPr lang="el-GR" sz="1600" dirty="0"/>
          </a:p>
          <a:p>
            <a:pPr marL="342900" indent="-342900" algn="just">
              <a:lnSpc>
                <a:spcPct val="100000"/>
              </a:lnSpc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el-GR" sz="1600" dirty="0" err="1"/>
              <a:t>Στοχευμένη</a:t>
            </a:r>
            <a:r>
              <a:rPr lang="el-GR" sz="1600" dirty="0"/>
              <a:t> ενημέρωση σε ευάλωτες &amp; αγροτικές περιοχές</a:t>
            </a:r>
          </a:p>
          <a:p>
            <a:pPr marL="342900" indent="-342900" algn="just">
              <a:lnSpc>
                <a:spcPct val="100000"/>
              </a:lnSpc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el-GR" sz="1600" dirty="0"/>
              <a:t>Κίνητρα/επιδότηση μετακίνησης όπου δεν υπάρχουν δομές</a:t>
            </a:r>
          </a:p>
          <a:p>
            <a:pPr algn="just">
              <a:lnSpc>
                <a:spcPct val="100000"/>
              </a:lnSpc>
              <a:spcBef>
                <a:spcPts val="200"/>
              </a:spcBef>
            </a:pPr>
            <a:endParaRPr lang="el-GR" sz="1600" dirty="0"/>
          </a:p>
          <a:p>
            <a:pPr algn="just">
              <a:lnSpc>
                <a:spcPct val="100000"/>
              </a:lnSpc>
              <a:spcBef>
                <a:spcPts val="200"/>
              </a:spcBef>
            </a:pPr>
            <a:r>
              <a:rPr lang="el-GR" sz="1800" b="1" dirty="0">
                <a:solidFill>
                  <a:srgbClr val="0070C0"/>
                </a:solidFill>
              </a:rPr>
              <a:t>Μεσοπρόθεσμα</a:t>
            </a:r>
          </a:p>
          <a:p>
            <a:pPr marL="342900" indent="-342900" algn="just">
              <a:lnSpc>
                <a:spcPct val="100000"/>
              </a:lnSpc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el-GR" sz="1600" dirty="0"/>
              <a:t>Ίδρυση νέων βρεφικών τμημάτων (0–2,5 ετών)</a:t>
            </a:r>
          </a:p>
          <a:p>
            <a:pPr marL="342900" indent="-342900" algn="just">
              <a:lnSpc>
                <a:spcPct val="100000"/>
              </a:lnSpc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el-GR" sz="1600" dirty="0"/>
              <a:t>Κίνητρα για ορεινούς/μειονεκτικούς Δήμους</a:t>
            </a:r>
          </a:p>
          <a:p>
            <a:pPr marL="342900" indent="-342900" algn="just">
              <a:lnSpc>
                <a:spcPct val="100000"/>
              </a:lnSpc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el-GR" sz="1600" dirty="0"/>
              <a:t>Πιλοτικό διευρυμένο ωράριο</a:t>
            </a:r>
          </a:p>
          <a:p>
            <a:pPr algn="just">
              <a:lnSpc>
                <a:spcPct val="100000"/>
              </a:lnSpc>
            </a:pPr>
            <a:endParaRPr lang="el-GR" sz="1600" dirty="0"/>
          </a:p>
          <a:p>
            <a:pPr algn="just">
              <a:lnSpc>
                <a:spcPct val="100000"/>
              </a:lnSpc>
              <a:spcBef>
                <a:spcPts val="200"/>
              </a:spcBef>
            </a:pPr>
            <a:r>
              <a:rPr lang="el-GR" sz="1800" b="1" dirty="0">
                <a:solidFill>
                  <a:srgbClr val="0070C0"/>
                </a:solidFill>
              </a:rPr>
              <a:t>Μακροπρόθεσμα</a:t>
            </a:r>
          </a:p>
          <a:p>
            <a:pPr marL="342900" indent="-342900" algn="just">
              <a:lnSpc>
                <a:spcPct val="100000"/>
              </a:lnSpc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el-GR" sz="1600" dirty="0"/>
              <a:t>Σύνδεση </a:t>
            </a:r>
            <a:r>
              <a:rPr lang="el-GR" sz="1600" dirty="0" err="1"/>
              <a:t>voucher</a:t>
            </a:r>
            <a:r>
              <a:rPr lang="el-GR" sz="1600" dirty="0"/>
              <a:t> με κατάρτιση &amp; ΔΥΠΑ</a:t>
            </a:r>
          </a:p>
          <a:p>
            <a:pPr marL="342900" indent="-342900" algn="just">
              <a:lnSpc>
                <a:spcPct val="100000"/>
              </a:lnSpc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el-GR" sz="1600" dirty="0"/>
              <a:t>Ποιοτική αναβάθμιση δομών (εξειδικευμένο προσωπικό)</a:t>
            </a:r>
          </a:p>
          <a:p>
            <a:pPr marL="342900" indent="-342900" algn="just">
              <a:lnSpc>
                <a:spcPct val="100000"/>
              </a:lnSpc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el-GR" sz="1600" dirty="0"/>
              <a:t>Θεσμική ενσωμάτωση στο μόνιμο κοινωνικό σχεδιασμό (ΠΕΣΚΕ)</a:t>
            </a:r>
          </a:p>
          <a:p>
            <a:pPr marL="342900" indent="-342900" algn="just">
              <a:lnSpc>
                <a:spcPct val="100000"/>
              </a:lnSpc>
              <a:buFont typeface="+mj-lt"/>
              <a:buAutoNum type="arabicPeriod"/>
            </a:pPr>
            <a:endParaRPr lang="el-GR" sz="1600" dirty="0">
              <a:latin typeface="Callibri"/>
            </a:endParaRPr>
          </a:p>
        </p:txBody>
      </p:sp>
      <p:sp>
        <p:nvSpPr>
          <p:cNvPr id="10" name="Υπότιτλος 2">
            <a:extLst>
              <a:ext uri="{FF2B5EF4-FFF2-40B4-BE49-F238E27FC236}">
                <a16:creationId xmlns:a16="http://schemas.microsoft.com/office/drawing/2014/main" id="{1E764B9A-F7D1-958E-83C8-D9CA57EF7FC3}"/>
              </a:ext>
            </a:extLst>
          </p:cNvPr>
          <p:cNvSpPr txBox="1">
            <a:spLocks/>
          </p:cNvSpPr>
          <p:nvPr/>
        </p:nvSpPr>
        <p:spPr>
          <a:xfrm>
            <a:off x="1164337" y="843918"/>
            <a:ext cx="9524999" cy="5433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l-GR" sz="1700" b="1" dirty="0">
              <a:solidFill>
                <a:schemeClr val="bg1"/>
              </a:solidFill>
              <a:latin typeface="Callibri"/>
            </a:endParaRPr>
          </a:p>
        </p:txBody>
      </p:sp>
      <p:sp>
        <p:nvSpPr>
          <p:cNvPr id="12" name="Υπότιτλος 2">
            <a:extLst>
              <a:ext uri="{FF2B5EF4-FFF2-40B4-BE49-F238E27FC236}">
                <a16:creationId xmlns:a16="http://schemas.microsoft.com/office/drawing/2014/main" id="{A5843ABE-7E97-A923-0882-0A9C8233D9B3}"/>
              </a:ext>
            </a:extLst>
          </p:cNvPr>
          <p:cNvSpPr txBox="1">
            <a:spLocks/>
          </p:cNvSpPr>
          <p:nvPr/>
        </p:nvSpPr>
        <p:spPr>
          <a:xfrm>
            <a:off x="0" y="235586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Π3.8.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Έρευνα για τη δράση της νέας Εναρμόνισης Οικογενειακής Ζωής στην Περιφέρεια Δυτικής Ελλάδας</a:t>
            </a:r>
          </a:p>
        </p:txBody>
      </p:sp>
      <p:pic>
        <p:nvPicPr>
          <p:cNvPr id="22" name="Γραφικό 21">
            <a:extLst>
              <a:ext uri="{FF2B5EF4-FFF2-40B4-BE49-F238E27FC236}">
                <a16:creationId xmlns:a16="http://schemas.microsoft.com/office/drawing/2014/main" id="{6BF2EE69-4CD4-E987-311F-72945F9192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53117" y="938916"/>
            <a:ext cx="726807" cy="176686"/>
          </a:xfrm>
          <a:prstGeom prst="rect">
            <a:avLst/>
          </a:prstGeom>
        </p:spPr>
      </p:pic>
      <p:pic>
        <p:nvPicPr>
          <p:cNvPr id="14" name="Γραφικό 13">
            <a:extLst>
              <a:ext uri="{FF2B5EF4-FFF2-40B4-BE49-F238E27FC236}">
                <a16:creationId xmlns:a16="http://schemas.microsoft.com/office/drawing/2014/main" id="{646467C2-C2DA-37D9-1F9C-62CD5DA340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51470" y="3129683"/>
            <a:ext cx="2603327" cy="239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8483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 descr="Εικόνα που περιέχει κείμενο, κύκλος, στιγμιότυπο οθόνης, σχεδία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D964283C-6F1F-7554-7700-53E84605F97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107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010AD5-4413-FCF5-53C1-0F7264DDFF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Εικόνα 8" descr="Εικόνα που περιέχει στιγμιότυπο οθόνης, κείμενο, τέχνη, σχεδία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B83F1352-78C4-3AD6-ED23-7023AC291E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" y="0"/>
            <a:ext cx="12189630" cy="6858000"/>
          </a:xfrm>
          <a:prstGeom prst="rect">
            <a:avLst/>
          </a:prstGeom>
        </p:spPr>
      </p:pic>
      <p:sp>
        <p:nvSpPr>
          <p:cNvPr id="10" name="Υπότιτλος 2">
            <a:extLst>
              <a:ext uri="{FF2B5EF4-FFF2-40B4-BE49-F238E27FC236}">
                <a16:creationId xmlns:a16="http://schemas.microsoft.com/office/drawing/2014/main" id="{B1CB6BC2-2085-DA86-CE13-87100EB559B6}"/>
              </a:ext>
            </a:extLst>
          </p:cNvPr>
          <p:cNvSpPr txBox="1">
            <a:spLocks/>
          </p:cNvSpPr>
          <p:nvPr/>
        </p:nvSpPr>
        <p:spPr>
          <a:xfrm>
            <a:off x="0" y="235586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Π3.8.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Έρευνα για τη δράση της νέας Εναρμόνισης Οικογενειακής Ζωής στην Περιφέρεια Δυτικής Ελλάδας</a:t>
            </a:r>
          </a:p>
        </p:txBody>
      </p:sp>
      <p:cxnSp>
        <p:nvCxnSpPr>
          <p:cNvPr id="17" name="Ευθεία γραμμή σύνδεσης 16">
            <a:extLst>
              <a:ext uri="{FF2B5EF4-FFF2-40B4-BE49-F238E27FC236}">
                <a16:creationId xmlns:a16="http://schemas.microsoft.com/office/drawing/2014/main" id="{5CE817A5-5A47-EDD6-1983-4B4847AA35FD}"/>
              </a:ext>
            </a:extLst>
          </p:cNvPr>
          <p:cNvCxnSpPr>
            <a:cxnSpLocks/>
          </p:cNvCxnSpPr>
          <p:nvPr/>
        </p:nvCxnSpPr>
        <p:spPr>
          <a:xfrm>
            <a:off x="774192" y="3566160"/>
            <a:ext cx="1064361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Υπότιτλος 2">
            <a:extLst>
              <a:ext uri="{FF2B5EF4-FFF2-40B4-BE49-F238E27FC236}">
                <a16:creationId xmlns:a16="http://schemas.microsoft.com/office/drawing/2014/main" id="{C3A752D1-0E07-56FD-5F9E-D8A64C7A4E25}"/>
              </a:ext>
            </a:extLst>
          </p:cNvPr>
          <p:cNvSpPr txBox="1">
            <a:spLocks/>
          </p:cNvSpPr>
          <p:nvPr/>
        </p:nvSpPr>
        <p:spPr>
          <a:xfrm>
            <a:off x="868680" y="3811272"/>
            <a:ext cx="9994392" cy="30888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1700" b="1" dirty="0">
                <a:solidFill>
                  <a:schemeClr val="accent5">
                    <a:lumMod val="50000"/>
                  </a:schemeClr>
                </a:solidFill>
                <a:latin typeface="Callibri"/>
              </a:rPr>
              <a:t>ΘΕΣΜΙΚΟ ΠΛΑΙΣΙΟ ΚΑΙ ΡΟΛΟΣ ΠΕΡΙΦΕΡΕΙΑΚΟΥ ΠΑΡΑΤΗΡΗΤΗΡΙΟΥ ΚΟΙΝΩΝΙΚΗΣ ΕΝΤΑΞΗΣ</a:t>
            </a:r>
          </a:p>
          <a:p>
            <a:pPr marL="285750" lvl="0" indent="-28575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1600" dirty="0">
                <a:latin typeface="Callibri"/>
              </a:rPr>
              <a:t>Χρηματοδότηση από το ΕΠ «Δυτική Ελλάδα 2021–2027» και το ΕΚΤ+</a:t>
            </a:r>
          </a:p>
          <a:p>
            <a:pPr marL="285750" lvl="0" indent="-285750" algn="l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l-GR" sz="1600" dirty="0">
                <a:latin typeface="Callibri"/>
              </a:rPr>
              <a:t>Υλοποίηση στο πλαίσιο του «Μηχανισμού Συντονισμού</a:t>
            </a:r>
            <a:br>
              <a:rPr lang="en-US" sz="1600" dirty="0">
                <a:latin typeface="Callibri"/>
              </a:rPr>
            </a:br>
            <a:r>
              <a:rPr lang="el-GR" sz="1600" dirty="0">
                <a:latin typeface="Callibri"/>
              </a:rPr>
              <a:t>Κοινωνικής Πολιτικής και Κοινωνικής Καινοτομίας»</a:t>
            </a:r>
          </a:p>
          <a:p>
            <a:pPr marL="285750" lvl="0" indent="-28575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1600" dirty="0">
                <a:latin typeface="Callibri"/>
              </a:rPr>
              <a:t>Παρακολούθηση και καταγραφή κοινωνικών φαινομένων και ευάλωτων ομάδων</a:t>
            </a:r>
          </a:p>
          <a:p>
            <a:pPr marL="285750" lvl="0" indent="-28575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1600" dirty="0">
                <a:latin typeface="Callibri"/>
              </a:rPr>
              <a:t>Χαρτογράφηση φτώχειας και κοινωνικού αποκλεισμού</a:t>
            </a:r>
          </a:p>
          <a:p>
            <a:pPr marL="285750" indent="-285750" algn="l">
              <a:lnSpc>
                <a:spcPct val="200000"/>
              </a:lnSpc>
              <a:buFont typeface="Wingdings" panose="05000000000000000000" pitchFamily="2" charset="2"/>
              <a:buChar char="Ø"/>
            </a:pPr>
            <a:endParaRPr lang="el-GR" sz="1600" b="1" dirty="0">
              <a:solidFill>
                <a:srgbClr val="156082"/>
              </a:solidFill>
              <a:latin typeface="Callibri"/>
            </a:endParaRPr>
          </a:p>
        </p:txBody>
      </p:sp>
      <p:pic>
        <p:nvPicPr>
          <p:cNvPr id="19" name="Γραφικό 18">
            <a:extLst>
              <a:ext uri="{FF2B5EF4-FFF2-40B4-BE49-F238E27FC236}">
                <a16:creationId xmlns:a16="http://schemas.microsoft.com/office/drawing/2014/main" id="{E69DD37A-338D-E475-E0C8-24C97F0F92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93551" y="3811272"/>
            <a:ext cx="3553905" cy="2277132"/>
          </a:xfrm>
          <a:prstGeom prst="rect">
            <a:avLst/>
          </a:prstGeom>
        </p:spPr>
      </p:pic>
      <p:sp>
        <p:nvSpPr>
          <p:cNvPr id="20" name="Υπότιτλος 2">
            <a:extLst>
              <a:ext uri="{FF2B5EF4-FFF2-40B4-BE49-F238E27FC236}">
                <a16:creationId xmlns:a16="http://schemas.microsoft.com/office/drawing/2014/main" id="{CAE8CD9B-676F-9DFE-BD2F-256301D40138}"/>
              </a:ext>
            </a:extLst>
          </p:cNvPr>
          <p:cNvSpPr txBox="1">
            <a:spLocks/>
          </p:cNvSpPr>
          <p:nvPr/>
        </p:nvSpPr>
        <p:spPr>
          <a:xfrm>
            <a:off x="868680" y="596223"/>
            <a:ext cx="9994392" cy="27870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200000"/>
              </a:lnSpc>
            </a:pPr>
            <a:r>
              <a:rPr lang="el-GR" sz="1700" b="1" dirty="0">
                <a:solidFill>
                  <a:schemeClr val="accent5">
                    <a:lumMod val="50000"/>
                  </a:schemeClr>
                </a:solidFill>
                <a:latin typeface="Callibri"/>
              </a:rPr>
              <a:t>ΣΚΟΠΟΣ</a:t>
            </a:r>
            <a:endParaRPr lang="el-GR" sz="1700" dirty="0">
              <a:solidFill>
                <a:schemeClr val="accent5">
                  <a:lumMod val="50000"/>
                </a:schemeClr>
              </a:solidFill>
              <a:latin typeface="Callibri"/>
            </a:endParaRPr>
          </a:p>
          <a:p>
            <a:pPr marL="285750" lvl="0" indent="-285750" algn="just" eaLnBrk="0" fontAlgn="base" hangingPunct="0">
              <a:lnSpc>
                <a:spcPct val="80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l-GR" altLang="el-GR" sz="1600" dirty="0">
                <a:latin typeface="Callibri"/>
              </a:rPr>
              <a:t>Συστηματική και τεκμηριωμένη αξιολόγηση της Δράσης «Εναρμόνιση Οικογενειακής και Επαγγελματικής Ζωής» για την περίοδο 2021–2027</a:t>
            </a:r>
          </a:p>
          <a:p>
            <a:pPr marL="285750" lvl="0" indent="-285750" algn="just" eaLnBrk="0" fontAlgn="base" hangingPunct="0">
              <a:lnSpc>
                <a:spcPct val="80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l-GR" altLang="el-GR" sz="1600" dirty="0">
                <a:latin typeface="Callibri"/>
              </a:rPr>
              <a:t>Αποτύπωση του κοινωνικού και αναπτυξιακού της αποτυπώματος στην Περιφέρεια Δυτικής Ελλάδας</a:t>
            </a:r>
          </a:p>
          <a:p>
            <a:pPr marL="285750" lvl="0" indent="-285750" algn="just" eaLnBrk="0" fontAlgn="base" hangingPunct="0">
              <a:lnSpc>
                <a:spcPct val="80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l-GR" altLang="el-GR" sz="1600" dirty="0">
                <a:latin typeface="Callibri"/>
              </a:rPr>
              <a:t>Διερεύνηση της συμβολής της στην απασχόληση των γυναικών, στη μείωση των ανισοτήτων και στην ενίσχυση της κοινωνικής συνοχής</a:t>
            </a:r>
          </a:p>
          <a:p>
            <a:pPr marL="285750" lvl="0" indent="-285750" algn="just" eaLnBrk="0" fontAlgn="base" hangingPunct="0">
              <a:lnSpc>
                <a:spcPct val="80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l-GR" altLang="el-GR" sz="1600" dirty="0">
                <a:latin typeface="Callibri"/>
              </a:rPr>
              <a:t>Εντοπισμός δομικών και γεωγραφικών αδυναμιών του συστήματος</a:t>
            </a:r>
          </a:p>
          <a:p>
            <a:pPr marL="285750" lvl="0" indent="-285750" algn="just" eaLnBrk="0" fontAlgn="base" hangingPunct="0">
              <a:lnSpc>
                <a:spcPct val="80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l-GR" altLang="el-GR" sz="1600" dirty="0">
                <a:latin typeface="Callibri"/>
              </a:rPr>
              <a:t>Διαμόρφωση τεκμηριωμένων κατευθύνσεων πολιτικής για τη βελτιστοποίηση της Δράσης στο πλαίσιο του ΕΚΤ+ και του Στόχου</a:t>
            </a:r>
            <a:r>
              <a:rPr lang="en-US" altLang="el-GR" sz="1600" dirty="0">
                <a:latin typeface="Callibri"/>
              </a:rPr>
              <a:t> </a:t>
            </a:r>
            <a:r>
              <a:rPr lang="el-GR" altLang="el-GR" sz="1600" dirty="0">
                <a:latin typeface="Callibri"/>
              </a:rPr>
              <a:t>Πολιτικής 4 «Μια πιο Κοινωνική Ευρώπη»</a:t>
            </a:r>
          </a:p>
          <a:p>
            <a:pPr marL="285750" indent="-285750" algn="l">
              <a:lnSpc>
                <a:spcPct val="200000"/>
              </a:lnSpc>
              <a:buFont typeface="Wingdings" panose="05000000000000000000" pitchFamily="2" charset="2"/>
              <a:buChar char="Ø"/>
            </a:pPr>
            <a:endParaRPr lang="el-GR" sz="1600" b="1" dirty="0">
              <a:solidFill>
                <a:srgbClr val="156082"/>
              </a:solidFill>
              <a:latin typeface="Callibri"/>
            </a:endParaRPr>
          </a:p>
        </p:txBody>
      </p:sp>
    </p:spTree>
    <p:extLst>
      <p:ext uri="{BB962C8B-B14F-4D97-AF65-F5344CB8AC3E}">
        <p14:creationId xmlns:p14="http://schemas.microsoft.com/office/powerpoint/2010/main" val="2138133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A54B2C-4487-504D-2682-C79730F249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στιγμιότυπο οθόνης, κείμενο, τέχνη, σχεδία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F8F450BF-1995-93A4-6EE9-75D9EB2FB691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" y="0"/>
            <a:ext cx="12189630" cy="6858000"/>
          </a:xfrm>
          <a:prstGeom prst="rect">
            <a:avLst/>
          </a:prstGeom>
        </p:spPr>
      </p:pic>
      <p:sp>
        <p:nvSpPr>
          <p:cNvPr id="2" name="Υπότιτλος 2">
            <a:extLst>
              <a:ext uri="{FF2B5EF4-FFF2-40B4-BE49-F238E27FC236}">
                <a16:creationId xmlns:a16="http://schemas.microsoft.com/office/drawing/2014/main" id="{FD4D4549-ED1E-C623-4DC9-DA095D604876}"/>
              </a:ext>
            </a:extLst>
          </p:cNvPr>
          <p:cNvSpPr txBox="1">
            <a:spLocks/>
          </p:cNvSpPr>
          <p:nvPr/>
        </p:nvSpPr>
        <p:spPr>
          <a:xfrm>
            <a:off x="0" y="235586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Π3.8.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Έρευνα για τη δράση της νέας Εναρμόνισης Οικογενειακής Ζωής στην Περιφέρεια Δυτικής Ελλάδας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1B4BE55B-C9BF-7815-C66B-D983904D143F}"/>
              </a:ext>
            </a:extLst>
          </p:cNvPr>
          <p:cNvSpPr txBox="1">
            <a:spLocks/>
          </p:cNvSpPr>
          <p:nvPr/>
        </p:nvSpPr>
        <p:spPr>
          <a:xfrm>
            <a:off x="804672" y="1055498"/>
            <a:ext cx="11000232" cy="47692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l-GR" sz="1700" b="1" dirty="0">
                <a:solidFill>
                  <a:schemeClr val="accent5">
                    <a:lumMod val="50000"/>
                  </a:schemeClr>
                </a:solidFill>
                <a:latin typeface="Callibri"/>
              </a:rPr>
              <a:t>ΑΝΑΓΚΑΙΟΤΗΤΑ ΚΑΙ ΕΠΙΔΙΩΞΕΙΣ ΜΕΛΕΤΗΣ</a:t>
            </a:r>
          </a:p>
          <a:p>
            <a:pPr algn="l">
              <a:lnSpc>
                <a:spcPct val="150000"/>
              </a:lnSpc>
            </a:pPr>
            <a:r>
              <a:rPr lang="el-GR" sz="1700" b="1" dirty="0">
                <a:solidFill>
                  <a:srgbClr val="0067A0"/>
                </a:solidFill>
                <a:latin typeface="Callibri"/>
              </a:rPr>
              <a:t>ΑΝΑΓΚΑΙΟΤΗΤΑ</a:t>
            </a:r>
          </a:p>
          <a:p>
            <a:pPr marL="285750" indent="-285750" algn="l" fontAlgn="base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sz="1600" dirty="0">
                <a:latin typeface="Callibri"/>
              </a:rPr>
              <a:t>Οι κοινωνικοοικονομικές πιέσεις εντείνουν τις ανισότητες και επηρεάζουν</a:t>
            </a:r>
            <a:br>
              <a:rPr lang="el-GR" sz="1600" dirty="0">
                <a:latin typeface="Callibri"/>
              </a:rPr>
            </a:br>
            <a:r>
              <a:rPr lang="el-GR" sz="1600" dirty="0">
                <a:latin typeface="Callibri"/>
              </a:rPr>
              <a:t>δυσανάλογα τις ευάλωτες οικογένειες στην Περιφέρεια</a:t>
            </a:r>
          </a:p>
          <a:p>
            <a:pPr marL="285750" indent="-285750" algn="l" fontAlgn="base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sz="1600" dirty="0">
                <a:latin typeface="Callibri"/>
              </a:rPr>
              <a:t>Οι ωφελούμενοι του ΣΠ4 αντιμετωπίζουν αυξημένο κίνδυνο αποκλεισμού</a:t>
            </a:r>
            <a:br>
              <a:rPr lang="el-GR" sz="1600" dirty="0">
                <a:latin typeface="Callibri"/>
              </a:rPr>
            </a:br>
            <a:r>
              <a:rPr lang="el-GR" sz="1600" dirty="0">
                <a:latin typeface="Callibri"/>
              </a:rPr>
              <a:t>από την αγορά εργασίας και τις υπηρεσίες φροντίδας</a:t>
            </a:r>
          </a:p>
          <a:p>
            <a:pPr marL="285750" indent="-285750" algn="l" fontAlgn="base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altLang="el-GR" sz="1600" dirty="0">
                <a:latin typeface="Callibri"/>
              </a:rPr>
              <a:t>Αναγκαία η τεκμηριωμένη αποτύπωση της δράσης για τη διαμόρφωση αποτελεσματικών, </a:t>
            </a:r>
            <a:r>
              <a:rPr lang="el-GR" altLang="el-GR" sz="1600" dirty="0" err="1">
                <a:latin typeface="Callibri"/>
              </a:rPr>
              <a:t>στοχευμένων</a:t>
            </a:r>
            <a:r>
              <a:rPr lang="el-GR" altLang="el-GR" sz="1600" dirty="0">
                <a:latin typeface="Callibri"/>
              </a:rPr>
              <a:t> και δίκαιων πολιτικών κοινωνικής συνοχής</a:t>
            </a:r>
          </a:p>
          <a:p>
            <a:pPr algn="l">
              <a:lnSpc>
                <a:spcPct val="150000"/>
              </a:lnSpc>
            </a:pPr>
            <a:r>
              <a:rPr lang="el-GR" sz="1700" b="1" dirty="0">
                <a:solidFill>
                  <a:srgbClr val="0067A0"/>
                </a:solidFill>
                <a:latin typeface="Callibri"/>
              </a:rPr>
              <a:t>ΕΠΙΔΙΩΞΕΙΣ</a:t>
            </a:r>
          </a:p>
          <a:p>
            <a:pPr marL="342900" indent="-342900" algn="just" eaLnBrk="0" fontAlgn="base" hangingPunct="0">
              <a:lnSpc>
                <a:spcPct val="80000"/>
              </a:lnSpc>
              <a:spcAft>
                <a:spcPct val="0"/>
              </a:spcAft>
              <a:buFont typeface="+mj-lt"/>
              <a:buAutoNum type="arabicPeriod"/>
            </a:pPr>
            <a:r>
              <a:rPr lang="el-G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Μέτρηση της έκτασης και της έντασης των κοινωνικών και εργασιακών αναγκών των ωφελούμενων οικογενειών στην Περιφέρεια Δυτικής Ελλάδας</a:t>
            </a:r>
          </a:p>
          <a:p>
            <a:pPr marL="342900" indent="-342900" algn="just" eaLnBrk="0" fontAlgn="base" hangingPunct="0">
              <a:lnSpc>
                <a:spcPct val="80000"/>
              </a:lnSpc>
              <a:spcAft>
                <a:spcPct val="0"/>
              </a:spcAft>
              <a:buFont typeface="+mj-lt"/>
              <a:buAutoNum type="arabicPeriod"/>
            </a:pPr>
            <a:r>
              <a:rPr lang="el-G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Συγκριτική αξιολόγηση της κατάστασης των ωφελούμενων της δράσης σε σχέση με τον γενικό πληθυσμό</a:t>
            </a:r>
          </a:p>
          <a:p>
            <a:pPr marL="342900" indent="-342900" algn="just" eaLnBrk="0" fontAlgn="base" hangingPunct="0">
              <a:lnSpc>
                <a:spcPct val="80000"/>
              </a:lnSpc>
              <a:spcAft>
                <a:spcPct val="0"/>
              </a:spcAft>
              <a:buFont typeface="+mj-lt"/>
              <a:buAutoNum type="arabicPeriod"/>
            </a:pPr>
            <a:r>
              <a:rPr lang="el-G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Παραγωγή αξιόπιστης τεκμηρίωσης για τον σχεδιασμό </a:t>
            </a:r>
            <a:r>
              <a:rPr lang="el-G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στοχευμένων</a:t>
            </a:r>
            <a:r>
              <a:rPr lang="el-G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και αποτελεσματικών πολιτικών στήριξης οικογένειας και γυναικείας απασχόλησης</a:t>
            </a:r>
            <a:endParaRPr lang="el-GR" altLang="el-GR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Ευθεία γραμμή σύνδεσης 23">
            <a:extLst>
              <a:ext uri="{FF2B5EF4-FFF2-40B4-BE49-F238E27FC236}">
                <a16:creationId xmlns:a16="http://schemas.microsoft.com/office/drawing/2014/main" id="{16A4D3FB-94B6-CEBF-4F18-6B31D9C037D2}"/>
              </a:ext>
            </a:extLst>
          </p:cNvPr>
          <p:cNvCxnSpPr>
            <a:cxnSpLocks/>
          </p:cNvCxnSpPr>
          <p:nvPr/>
        </p:nvCxnSpPr>
        <p:spPr>
          <a:xfrm>
            <a:off x="886968" y="3896852"/>
            <a:ext cx="1064361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Γραφικό 3">
            <a:extLst>
              <a:ext uri="{FF2B5EF4-FFF2-40B4-BE49-F238E27FC236}">
                <a16:creationId xmlns:a16="http://schemas.microsoft.com/office/drawing/2014/main" id="{A1441645-6F20-E850-B64E-8C9A98DEC0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08280" y="850392"/>
            <a:ext cx="3179048" cy="2250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786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 descr="Εικόνα που περιέχει στιγμιότυπο οθόνης, κείμενο, τέχνη, σχεδία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07572E48-FBA7-28E8-3080-79129448B568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" y="0"/>
            <a:ext cx="12189630" cy="6858000"/>
          </a:xfrm>
          <a:prstGeom prst="rect">
            <a:avLst/>
          </a:prstGeom>
        </p:spPr>
      </p:pic>
      <p:sp>
        <p:nvSpPr>
          <p:cNvPr id="5" name="Υπότιτλος 2">
            <a:extLst>
              <a:ext uri="{FF2B5EF4-FFF2-40B4-BE49-F238E27FC236}">
                <a16:creationId xmlns:a16="http://schemas.microsoft.com/office/drawing/2014/main" id="{298E7DAD-2F9D-1721-5D7A-971BC81F3B83}"/>
              </a:ext>
            </a:extLst>
          </p:cNvPr>
          <p:cNvSpPr txBox="1">
            <a:spLocks/>
          </p:cNvSpPr>
          <p:nvPr/>
        </p:nvSpPr>
        <p:spPr>
          <a:xfrm>
            <a:off x="0" y="235586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Π3.8.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Έρευνα για τη δράση της νέας Εναρμόνισης Οικογενειακής Ζωής στην Περιφέρεια Δυτικής Ελλάδας</a:t>
            </a:r>
          </a:p>
        </p:txBody>
      </p:sp>
      <p:sp>
        <p:nvSpPr>
          <p:cNvPr id="6" name="Υπότιτλος 2">
            <a:extLst>
              <a:ext uri="{FF2B5EF4-FFF2-40B4-BE49-F238E27FC236}">
                <a16:creationId xmlns:a16="http://schemas.microsoft.com/office/drawing/2014/main" id="{B9D6DB1A-B06B-2E06-3DF9-B035FF7885A7}"/>
              </a:ext>
            </a:extLst>
          </p:cNvPr>
          <p:cNvSpPr txBox="1">
            <a:spLocks/>
          </p:cNvSpPr>
          <p:nvPr/>
        </p:nvSpPr>
        <p:spPr>
          <a:xfrm>
            <a:off x="932688" y="766383"/>
            <a:ext cx="8144386" cy="45563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l-GR" sz="1700" b="1" dirty="0">
                <a:solidFill>
                  <a:schemeClr val="accent5">
                    <a:lumMod val="50000"/>
                  </a:schemeClr>
                </a:solidFill>
                <a:latin typeface="Callibri"/>
              </a:rPr>
              <a:t>ΧΑΡΑΚΤΗΡΙΣΤΙΚΑ ΠΛΗΘΥΣΜΟΥ ΠΔΕ</a:t>
            </a:r>
            <a:r>
              <a:rPr lang="en-US" sz="1700" b="1" dirty="0">
                <a:solidFill>
                  <a:schemeClr val="accent5">
                    <a:lumMod val="50000"/>
                  </a:schemeClr>
                </a:solidFill>
                <a:latin typeface="Callibri"/>
              </a:rPr>
              <a:t> (1/2)</a:t>
            </a:r>
            <a:endParaRPr lang="el-GR" sz="1700" b="1" dirty="0">
              <a:solidFill>
                <a:schemeClr val="accent5">
                  <a:lumMod val="50000"/>
                </a:schemeClr>
              </a:solidFill>
              <a:latin typeface="Callibri"/>
            </a:endParaRPr>
          </a:p>
          <a:p>
            <a:pPr algn="l">
              <a:lnSpc>
                <a:spcPct val="150000"/>
              </a:lnSpc>
            </a:pPr>
            <a:r>
              <a:rPr lang="el-GR" sz="1700" b="1" dirty="0">
                <a:solidFill>
                  <a:srgbClr val="0067A0"/>
                </a:solidFill>
                <a:latin typeface="Callibri"/>
              </a:rPr>
              <a:t>Δημογραφική &amp; Κοινωνική Δομή της Περιφέρειας</a:t>
            </a:r>
          </a:p>
          <a:p>
            <a:pPr algn="l">
              <a:lnSpc>
                <a:spcPct val="150000"/>
              </a:lnSpc>
            </a:pPr>
            <a:endParaRPr lang="el-GR" sz="1700" b="1" dirty="0">
              <a:solidFill>
                <a:srgbClr val="0067A0"/>
              </a:solidFill>
              <a:latin typeface="Callibri"/>
            </a:endParaRPr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l-GR" altLang="el-GR" sz="1600" b="1" dirty="0"/>
              <a:t>1.</a:t>
            </a:r>
            <a:r>
              <a:rPr lang="en-US" altLang="el-GR" sz="1600" b="1" dirty="0"/>
              <a:t> </a:t>
            </a:r>
            <a:r>
              <a:rPr lang="el-GR" altLang="el-GR" sz="1600" b="1" dirty="0"/>
              <a:t>Πληθυσμός: </a:t>
            </a:r>
            <a:r>
              <a:rPr lang="el-GR" altLang="el-GR" sz="1600" dirty="0"/>
              <a:t>648.220 κάτοικοι (Απογραφή 2021) – μείωση 4,6% από το 2011, έντονη δημογραφική γήρανση και χαμηλή γονιμότητα (TFR 1,3–1,4 περίπου)</a:t>
            </a:r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l-GR" altLang="el-GR" sz="1600" dirty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l-GR" altLang="el-GR" sz="1600" b="1" dirty="0"/>
              <a:t>2. Δείκτης γήρανσης:</a:t>
            </a:r>
            <a:r>
              <a:rPr lang="el-GR" altLang="el-GR" sz="1600" dirty="0"/>
              <a:t> 238 άτομα 70+ ανά 100 παιδιά (0–9 ετών)</a:t>
            </a:r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l-GR" altLang="el-GR" sz="1600" dirty="0"/>
          </a:p>
          <a:p>
            <a:pPr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l-GR" altLang="el-GR" sz="1600" b="1" dirty="0"/>
              <a:t>3.</a:t>
            </a:r>
            <a:r>
              <a:rPr lang="en-US" altLang="el-GR" sz="1600" b="1" dirty="0"/>
              <a:t> </a:t>
            </a:r>
            <a:r>
              <a:rPr lang="el-GR" altLang="el-GR" sz="1600" b="1" dirty="0"/>
              <a:t>Κοινωνική επισφάλεια:</a:t>
            </a:r>
            <a:r>
              <a:rPr lang="el-GR" altLang="el-GR" sz="1600" dirty="0"/>
              <a:t> αυξημένος κίνδυνος φτώχειας και αποκλεισμού</a:t>
            </a:r>
          </a:p>
          <a:p>
            <a:pPr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l-GR" altLang="el-GR" sz="1600" dirty="0"/>
          </a:p>
          <a:p>
            <a:pPr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l-GR" altLang="el-GR" sz="1600" b="1" dirty="0"/>
              <a:t>4.</a:t>
            </a:r>
            <a:r>
              <a:rPr lang="en-US" altLang="el-GR" sz="1600" b="1" dirty="0"/>
              <a:t> </a:t>
            </a:r>
            <a:r>
              <a:rPr lang="el-GR" altLang="el-GR" sz="1600" b="1" dirty="0"/>
              <a:t>Κοινωνική τρωτότητα (AROPE):</a:t>
            </a:r>
            <a:r>
              <a:rPr lang="el-GR" altLang="el-GR" sz="1600" dirty="0"/>
              <a:t> 35,2% (2023) – από τα υψηλότερα ποσοστά στην Ελλάδα, σημαντικά πάνω από τον μέσο όρο της ΕΕ-27</a:t>
            </a:r>
          </a:p>
          <a:p>
            <a:pPr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l-GR" altLang="el-GR" sz="1600" dirty="0"/>
          </a:p>
          <a:p>
            <a:pPr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l-GR" altLang="el-GR" sz="1600" b="1" dirty="0"/>
              <a:t>5.</a:t>
            </a:r>
            <a:r>
              <a:rPr lang="en-US" altLang="el-GR" sz="1600" b="1" dirty="0"/>
              <a:t> </a:t>
            </a:r>
            <a:r>
              <a:rPr lang="el-GR" altLang="el-GR" sz="1600" b="1" dirty="0"/>
              <a:t>Δημογραφική πίεση:</a:t>
            </a:r>
            <a:r>
              <a:rPr lang="el-GR" altLang="el-GR" sz="1600" dirty="0"/>
              <a:t> συνεχιζόμενη πτώση γεννήσεων (71.455 στην Ελλάδα το 2023) και φυσική μείωση πληθυσμού</a:t>
            </a:r>
          </a:p>
          <a:p>
            <a:pPr algn="l">
              <a:lnSpc>
                <a:spcPct val="150000"/>
              </a:lnSpc>
            </a:pPr>
            <a:endParaRPr lang="el-GR" sz="1600" b="1" dirty="0">
              <a:solidFill>
                <a:srgbClr val="156082"/>
              </a:solidFill>
              <a:latin typeface="Callibri"/>
            </a:endParaRPr>
          </a:p>
        </p:txBody>
      </p:sp>
      <p:pic>
        <p:nvPicPr>
          <p:cNvPr id="7" name="Γραφικό 6">
            <a:extLst>
              <a:ext uri="{FF2B5EF4-FFF2-40B4-BE49-F238E27FC236}">
                <a16:creationId xmlns:a16="http://schemas.microsoft.com/office/drawing/2014/main" id="{97017204-DA8D-DA72-CBB2-0BBD8ED7B6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68188" y="2478023"/>
            <a:ext cx="2647857" cy="2642617"/>
          </a:xfrm>
          <a:prstGeom prst="rect">
            <a:avLst/>
          </a:prstGeom>
        </p:spPr>
      </p:pic>
      <p:pic>
        <p:nvPicPr>
          <p:cNvPr id="3" name="Γραφικό 2">
            <a:extLst>
              <a:ext uri="{FF2B5EF4-FFF2-40B4-BE49-F238E27FC236}">
                <a16:creationId xmlns:a16="http://schemas.microsoft.com/office/drawing/2014/main" id="{A00B4F0C-8B3F-C8DE-33B2-BA3B1C0C6C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27867" y="937709"/>
            <a:ext cx="726807" cy="17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20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24F5D2-2AEC-A71B-67C6-795E178115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 descr="Εικόνα που περιέχει στιγμιότυπο οθόνης, κείμενο, τέχνη, σχεδία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69B1A79C-7A4B-A9FE-9F05-2714D7796244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630" cy="6858000"/>
          </a:xfrm>
          <a:prstGeom prst="rect">
            <a:avLst/>
          </a:prstGeom>
        </p:spPr>
      </p:pic>
      <p:sp>
        <p:nvSpPr>
          <p:cNvPr id="5" name="Υπότιτλος 2">
            <a:extLst>
              <a:ext uri="{FF2B5EF4-FFF2-40B4-BE49-F238E27FC236}">
                <a16:creationId xmlns:a16="http://schemas.microsoft.com/office/drawing/2014/main" id="{BA8383E6-EA05-F8EE-611C-AFD999678D0C}"/>
              </a:ext>
            </a:extLst>
          </p:cNvPr>
          <p:cNvSpPr txBox="1">
            <a:spLocks/>
          </p:cNvSpPr>
          <p:nvPr/>
        </p:nvSpPr>
        <p:spPr>
          <a:xfrm>
            <a:off x="0" y="235586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Π3.8.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Έρευνα για τη δράση της νέας Εναρμόνισης Οικογενειακής Ζωής στην Περιφέρεια Δυτικής Ελλάδας</a:t>
            </a:r>
          </a:p>
        </p:txBody>
      </p:sp>
      <p:sp>
        <p:nvSpPr>
          <p:cNvPr id="6" name="Υπότιτλος 2">
            <a:extLst>
              <a:ext uri="{FF2B5EF4-FFF2-40B4-BE49-F238E27FC236}">
                <a16:creationId xmlns:a16="http://schemas.microsoft.com/office/drawing/2014/main" id="{0BC2DA8C-3F66-AC4C-023B-205B598190DF}"/>
              </a:ext>
            </a:extLst>
          </p:cNvPr>
          <p:cNvSpPr txBox="1">
            <a:spLocks/>
          </p:cNvSpPr>
          <p:nvPr/>
        </p:nvSpPr>
        <p:spPr>
          <a:xfrm>
            <a:off x="932688" y="766383"/>
            <a:ext cx="7935500" cy="45563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1700" b="1" dirty="0">
                <a:solidFill>
                  <a:schemeClr val="accent5">
                    <a:lumMod val="50000"/>
                  </a:schemeClr>
                </a:solidFill>
                <a:latin typeface="Callibri"/>
              </a:rPr>
              <a:t>                  </a:t>
            </a:r>
            <a:r>
              <a:rPr lang="el-GR" sz="1700" b="1" dirty="0">
                <a:solidFill>
                  <a:schemeClr val="accent5">
                    <a:lumMod val="50000"/>
                  </a:schemeClr>
                </a:solidFill>
                <a:latin typeface="Callibri"/>
              </a:rPr>
              <a:t>ΧΑΡΑΚΤΗΡΙΣΤΙΚΑ ΠΛΗΘΥΣΜΟΥ ΠΔΕ</a:t>
            </a:r>
            <a:r>
              <a:rPr lang="en-US" sz="1700" b="1" dirty="0">
                <a:solidFill>
                  <a:schemeClr val="accent5">
                    <a:lumMod val="50000"/>
                  </a:schemeClr>
                </a:solidFill>
                <a:latin typeface="Callibri"/>
              </a:rPr>
              <a:t> (2/2)</a:t>
            </a:r>
            <a:endParaRPr lang="el-GR" sz="1700" b="1" dirty="0">
              <a:solidFill>
                <a:schemeClr val="accent5">
                  <a:lumMod val="50000"/>
                </a:schemeClr>
              </a:solidFill>
              <a:latin typeface="Callibri"/>
            </a:endParaRPr>
          </a:p>
          <a:p>
            <a:pPr algn="l">
              <a:lnSpc>
                <a:spcPct val="150000"/>
              </a:lnSpc>
            </a:pPr>
            <a:r>
              <a:rPr lang="el-GR" sz="1700" b="1" dirty="0">
                <a:solidFill>
                  <a:srgbClr val="0067A0"/>
                </a:solidFill>
                <a:latin typeface="Callibri"/>
              </a:rPr>
              <a:t>Αγορά Εργασίας, Κοινωνικές Ανισότητες &amp; Υποδομές Φροντίδας</a:t>
            </a:r>
            <a:endParaRPr lang="en-US" sz="1700" b="1" dirty="0">
              <a:solidFill>
                <a:srgbClr val="0067A0"/>
              </a:solidFill>
              <a:latin typeface="Callibri"/>
            </a:endParaRPr>
          </a:p>
          <a:p>
            <a:pPr algn="l">
              <a:lnSpc>
                <a:spcPct val="150000"/>
              </a:lnSpc>
            </a:pPr>
            <a:endParaRPr lang="el-GR" sz="1700" b="1" dirty="0">
              <a:solidFill>
                <a:srgbClr val="0067A0"/>
              </a:solidFill>
              <a:latin typeface="Callibri"/>
            </a:endParaRPr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l-GR" altLang="el-GR" sz="1600" b="1" dirty="0"/>
              <a:t>6.</a:t>
            </a:r>
            <a:r>
              <a:rPr lang="en-US" altLang="el-GR" sz="1600" b="1" dirty="0"/>
              <a:t> </a:t>
            </a:r>
            <a:r>
              <a:rPr lang="el-GR" altLang="el-GR" sz="1600" b="1" dirty="0"/>
              <a:t>Οικονομικά ενεργοί:</a:t>
            </a:r>
            <a:r>
              <a:rPr lang="el-GR" altLang="el-GR" sz="1600" dirty="0"/>
              <a:t> 266.912 – ενδοπεριφερειακές ανισότητες στην αγορά εργασίας, υψηλότερη ανεργία σε Ηλεία και Αιτωλοακαρνανία</a:t>
            </a:r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l-GR" altLang="el-GR" sz="1600" dirty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l-GR" altLang="el-GR" sz="1600" b="1" dirty="0"/>
              <a:t>7.</a:t>
            </a:r>
            <a:r>
              <a:rPr lang="en-US" altLang="el-GR" sz="1600" b="1" dirty="0"/>
              <a:t> </a:t>
            </a:r>
            <a:r>
              <a:rPr lang="el-GR" altLang="el-GR" sz="1600" b="1" dirty="0"/>
              <a:t>Ετερογένεια οικονομικού δυναμικού</a:t>
            </a:r>
            <a:r>
              <a:rPr lang="el-GR" altLang="el-GR" sz="1600" dirty="0"/>
              <a:t> μεταξύ των Περιφερειακών Ενοτήτων</a:t>
            </a:r>
          </a:p>
          <a:p>
            <a:pPr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l-GR" altLang="el-GR" sz="1600" dirty="0"/>
          </a:p>
          <a:p>
            <a:pPr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l-GR" altLang="el-GR" sz="1600" b="1" dirty="0"/>
              <a:t>8.</a:t>
            </a:r>
            <a:r>
              <a:rPr lang="en-US" altLang="el-GR" sz="1600" b="1" dirty="0"/>
              <a:t> </a:t>
            </a:r>
            <a:r>
              <a:rPr lang="el-GR" altLang="el-GR" sz="1600" b="1" dirty="0"/>
              <a:t>Αγορά εργασίας &amp; φύλο:</a:t>
            </a:r>
            <a:r>
              <a:rPr lang="el-GR" altLang="el-GR" sz="1600" dirty="0"/>
              <a:t> υστέρηση απασχόλησης και έντονο «χάσμα φροντίδας» που επιβαρύνει κυρίως τις γυναίκες/ μητέρες</a:t>
            </a:r>
          </a:p>
          <a:p>
            <a:pPr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l-GR" altLang="el-GR" sz="1600" dirty="0"/>
          </a:p>
          <a:p>
            <a:pPr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l-GR" altLang="el-GR" sz="1600" b="1" dirty="0"/>
              <a:t>9.</a:t>
            </a:r>
            <a:r>
              <a:rPr lang="en-US" altLang="el-GR" sz="1600" b="1" dirty="0"/>
              <a:t> </a:t>
            </a:r>
            <a:r>
              <a:rPr lang="el-GR" altLang="el-GR" sz="1600" b="1" dirty="0"/>
              <a:t>Υπηρεσίες φροντίδας:</a:t>
            </a:r>
            <a:r>
              <a:rPr lang="el-GR" altLang="el-GR" sz="1600" dirty="0"/>
              <a:t> 135 παιδικοί σταθμοί, 142 ΚΔΑΠ, 18 ΚΔΑΠ–</a:t>
            </a:r>
            <a:r>
              <a:rPr lang="el-GR" altLang="el-GR" sz="1600" dirty="0" err="1"/>
              <a:t>ΑμεΑ</a:t>
            </a:r>
            <a:r>
              <a:rPr lang="el-GR" altLang="el-GR" sz="1600" dirty="0"/>
              <a:t> – χωρικές ελλείψεις σε αγροτικές και ορεινές περιοχές</a:t>
            </a:r>
          </a:p>
          <a:p>
            <a:pPr algn="l">
              <a:lnSpc>
                <a:spcPct val="150000"/>
              </a:lnSpc>
            </a:pPr>
            <a:endParaRPr lang="el-GR" sz="1600" b="1" dirty="0">
              <a:solidFill>
                <a:srgbClr val="156082"/>
              </a:solidFill>
              <a:latin typeface="Callibri"/>
            </a:endParaRPr>
          </a:p>
        </p:txBody>
      </p:sp>
      <p:pic>
        <p:nvPicPr>
          <p:cNvPr id="3" name="Γραφικό 2">
            <a:extLst>
              <a:ext uri="{FF2B5EF4-FFF2-40B4-BE49-F238E27FC236}">
                <a16:creationId xmlns:a16="http://schemas.microsoft.com/office/drawing/2014/main" id="{DC5C082F-A094-71C2-5620-85F11A0EEC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54616" y="2139696"/>
            <a:ext cx="3019508" cy="2359152"/>
          </a:xfrm>
          <a:prstGeom prst="rect">
            <a:avLst/>
          </a:prstGeom>
        </p:spPr>
      </p:pic>
      <p:pic>
        <p:nvPicPr>
          <p:cNvPr id="7" name="Γραφικό 6">
            <a:extLst>
              <a:ext uri="{FF2B5EF4-FFF2-40B4-BE49-F238E27FC236}">
                <a16:creationId xmlns:a16="http://schemas.microsoft.com/office/drawing/2014/main" id="{3A5563CA-8A94-07A4-4DED-F5144D4DF4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2281" y="965325"/>
            <a:ext cx="726807" cy="17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438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Εικόνα που περιέχει στιγμιότυπο οθόνης, κείμενο, τέχνη, σχεδία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B093F925-95AF-5708-383E-A011EE0A0AEF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" y="0"/>
            <a:ext cx="12189630" cy="6858000"/>
          </a:xfrm>
          <a:prstGeom prst="rect">
            <a:avLst/>
          </a:prstGeom>
        </p:spPr>
      </p:pic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67551E8A-104F-3B59-49E1-00F313688A7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3566560"/>
            <a:ext cx="11304693" cy="1912672"/>
          </a:xfrm>
          <a:prstGeom prst="rect">
            <a:avLst/>
          </a:prstGeom>
          <a:solidFill>
            <a:schemeClr val="tx2">
              <a:lumMod val="10000"/>
              <a:lumOff val="9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l-GR" dirty="0">
              <a:solidFill>
                <a:schemeClr val="tx1"/>
              </a:solidFill>
            </a:endParaRPr>
          </a:p>
        </p:txBody>
      </p:sp>
      <p:cxnSp>
        <p:nvCxnSpPr>
          <p:cNvPr id="4" name="Ευθεία γραμμή σύνδεσης 3">
            <a:extLst>
              <a:ext uri="{FF2B5EF4-FFF2-40B4-BE49-F238E27FC236}">
                <a16:creationId xmlns:a16="http://schemas.microsoft.com/office/drawing/2014/main" id="{4361BA52-B379-0866-C71F-9AF31F694451}"/>
              </a:ext>
            </a:extLst>
          </p:cNvPr>
          <p:cNvCxnSpPr>
            <a:cxnSpLocks/>
          </p:cNvCxnSpPr>
          <p:nvPr/>
        </p:nvCxnSpPr>
        <p:spPr>
          <a:xfrm>
            <a:off x="0" y="3566560"/>
            <a:ext cx="1130469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74A4697A-1C06-4D03-6A98-CA874439364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400791"/>
            <a:ext cx="11304693" cy="1912672"/>
          </a:xfrm>
          <a:prstGeom prst="rect">
            <a:avLst/>
          </a:prstGeom>
          <a:solidFill>
            <a:schemeClr val="tx2">
              <a:lumMod val="10000"/>
              <a:lumOff val="90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6" name="Ευθεία γραμμή σύνδεσης 5">
            <a:extLst>
              <a:ext uri="{FF2B5EF4-FFF2-40B4-BE49-F238E27FC236}">
                <a16:creationId xmlns:a16="http://schemas.microsoft.com/office/drawing/2014/main" id="{81D45B7E-FB6A-0B63-3805-2F87A963BD2A}"/>
              </a:ext>
            </a:extLst>
          </p:cNvPr>
          <p:cNvCxnSpPr>
            <a:cxnSpLocks/>
          </p:cNvCxnSpPr>
          <p:nvPr/>
        </p:nvCxnSpPr>
        <p:spPr>
          <a:xfrm>
            <a:off x="0" y="1400791"/>
            <a:ext cx="1130469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Υπότιτλος 2">
            <a:extLst>
              <a:ext uri="{FF2B5EF4-FFF2-40B4-BE49-F238E27FC236}">
                <a16:creationId xmlns:a16="http://schemas.microsoft.com/office/drawing/2014/main" id="{66D97EAC-3EC8-1EB3-248F-3F94C2991F70}"/>
              </a:ext>
            </a:extLst>
          </p:cNvPr>
          <p:cNvSpPr txBox="1">
            <a:spLocks/>
          </p:cNvSpPr>
          <p:nvPr/>
        </p:nvSpPr>
        <p:spPr>
          <a:xfrm>
            <a:off x="1221830" y="1436803"/>
            <a:ext cx="9438471" cy="16679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l-GR" sz="2000" b="1" dirty="0">
                <a:solidFill>
                  <a:srgbClr val="0070C0"/>
                </a:solidFill>
                <a:latin typeface="+mj-lt"/>
              </a:rPr>
              <a:t>Θεωρητική &amp; Θεσμική Τεκμηρίωση:</a:t>
            </a:r>
            <a:endParaRPr lang="en-US" sz="2000" b="1" dirty="0">
              <a:solidFill>
                <a:srgbClr val="0070C0"/>
              </a:solidFill>
              <a:latin typeface="+mj-lt"/>
            </a:endParaRPr>
          </a:p>
          <a:p>
            <a:pPr marL="285750" indent="-28575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l-GR" sz="1600" dirty="0"/>
              <a:t>Συστηματική δευτερογενής έρευνα και ανάλυση θεσμικού πλαισίου</a:t>
            </a:r>
          </a:p>
          <a:p>
            <a:pPr marL="285750" indent="-28575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l-GR" sz="1600" dirty="0"/>
              <a:t>Ευθυγράμμιση με ΕΚΤ+, Στόχο Πολιτικής 4 «Μια πιο Κοινωνική Ευρώπη»</a:t>
            </a:r>
          </a:p>
          <a:p>
            <a:pPr marL="285750" indent="-28575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l-GR" sz="1600" dirty="0"/>
              <a:t>Σύνδεση με Ευρωπαϊκό Πυλώνα Κοινωνικών Δικαιωμάτων, Ευρωπαϊκή Στρατηγική Φροντίδας &amp; Εθνικές</a:t>
            </a:r>
            <a:r>
              <a:rPr lang="en-US" sz="1600" dirty="0"/>
              <a:t> </a:t>
            </a:r>
            <a:r>
              <a:rPr lang="el-GR" sz="1600" dirty="0"/>
              <a:t>Στρατηγικές Ισότητας/Κοινωνικής Ένταξης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+mj-lt"/>
            </a:endParaRPr>
          </a:p>
        </p:txBody>
      </p:sp>
      <p:sp>
        <p:nvSpPr>
          <p:cNvPr id="8" name="Υπότιτλος 2">
            <a:extLst>
              <a:ext uri="{FF2B5EF4-FFF2-40B4-BE49-F238E27FC236}">
                <a16:creationId xmlns:a16="http://schemas.microsoft.com/office/drawing/2014/main" id="{5C79560B-558B-1833-E0F0-3148B5C36D27}"/>
              </a:ext>
            </a:extLst>
          </p:cNvPr>
          <p:cNvSpPr txBox="1">
            <a:spLocks/>
          </p:cNvSpPr>
          <p:nvPr/>
        </p:nvSpPr>
        <p:spPr>
          <a:xfrm>
            <a:off x="0" y="235586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Π3.8.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Έρευνα για τη δράση της νέας Εναρμόνισης Οικογενειακής Ζωής στην Περιφέρεια Δυτικής Ελλάδας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BDDCF4-4F58-2B23-7D70-FC25BA4161E6}"/>
              </a:ext>
            </a:extLst>
          </p:cNvPr>
          <p:cNvSpPr txBox="1"/>
          <p:nvPr/>
        </p:nvSpPr>
        <p:spPr>
          <a:xfrm>
            <a:off x="1131094" y="3313463"/>
            <a:ext cx="9642046" cy="19287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l-GR" dirty="0">
              <a:latin typeface="+mj-lt"/>
            </a:endParaRPr>
          </a:p>
          <a:p>
            <a:pPr>
              <a:spcBef>
                <a:spcPts val="1000"/>
              </a:spcBef>
            </a:pPr>
            <a:r>
              <a:rPr lang="el-GR" sz="2000" b="1" dirty="0">
                <a:solidFill>
                  <a:srgbClr val="0070C0"/>
                </a:solidFill>
                <a:latin typeface="+mj-lt"/>
              </a:rPr>
              <a:t>Συλλογή Πρωτογενών Δεδομένων:</a:t>
            </a:r>
          </a:p>
          <a:p>
            <a:pPr marL="285750" indent="-285750" algn="just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l-GR" sz="1600" dirty="0"/>
              <a:t>Επίσημα στατιστικά στοιχεία (</a:t>
            </a:r>
            <a:r>
              <a:rPr lang="el-GR" sz="1600" dirty="0" err="1"/>
              <a:t>Eurostat</a:t>
            </a:r>
            <a:r>
              <a:rPr lang="el-GR" sz="1600" dirty="0"/>
              <a:t>, ΕΛΣΤΑΤ κ.α.)</a:t>
            </a:r>
          </a:p>
          <a:p>
            <a:pPr marL="285750" indent="-285750" algn="just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l-GR" sz="1600" dirty="0"/>
              <a:t>Διοικητικά δεδομένα υλοποίησης (</a:t>
            </a:r>
            <a:r>
              <a:rPr lang="el-GR" sz="1600" dirty="0" err="1"/>
              <a:t>vouchers</a:t>
            </a:r>
            <a:r>
              <a:rPr lang="el-GR" sz="1600" dirty="0"/>
              <a:t>, ωφελούμενοι, κατανομή θέσεων)</a:t>
            </a:r>
          </a:p>
          <a:p>
            <a:pPr marL="285750" indent="-285750" algn="just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l-GR" sz="1600" dirty="0"/>
              <a:t>Εκθέσεις Παρατηρητηρίου και προηγούμενες αξιολογήσεις</a:t>
            </a:r>
          </a:p>
        </p:txBody>
      </p:sp>
      <p:pic>
        <p:nvPicPr>
          <p:cNvPr id="10" name="Γραφικό 9">
            <a:extLst>
              <a:ext uri="{FF2B5EF4-FFF2-40B4-BE49-F238E27FC236}">
                <a16:creationId xmlns:a16="http://schemas.microsoft.com/office/drawing/2014/main" id="{B1864514-EADE-EDA3-DD32-6CABB64FDA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5968" y="2095499"/>
            <a:ext cx="250087" cy="818330"/>
          </a:xfrm>
          <a:prstGeom prst="rect">
            <a:avLst/>
          </a:prstGeom>
        </p:spPr>
      </p:pic>
      <p:pic>
        <p:nvPicPr>
          <p:cNvPr id="11" name="Γραφικό 10">
            <a:extLst>
              <a:ext uri="{FF2B5EF4-FFF2-40B4-BE49-F238E27FC236}">
                <a16:creationId xmlns:a16="http://schemas.microsoft.com/office/drawing/2014/main" id="{A0BFF8EA-6578-792F-4B8C-5E5F66B6AB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0895" y="4154882"/>
            <a:ext cx="617163" cy="84687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B8EC06D-BF1E-F286-AC7B-5E3BD27F4492}"/>
              </a:ext>
            </a:extLst>
          </p:cNvPr>
          <p:cNvSpPr txBox="1"/>
          <p:nvPr/>
        </p:nvSpPr>
        <p:spPr>
          <a:xfrm>
            <a:off x="2026959" y="545613"/>
            <a:ext cx="8135711" cy="5683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300" b="1" dirty="0">
                <a:solidFill>
                  <a:schemeClr val="accent5">
                    <a:lumMod val="50000"/>
                  </a:schemeClr>
                </a:solidFill>
                <a:latin typeface="Callibri"/>
              </a:rPr>
              <a:t>ME</a:t>
            </a:r>
            <a:r>
              <a:rPr lang="el-GR" sz="2300" b="1" dirty="0">
                <a:solidFill>
                  <a:schemeClr val="accent5">
                    <a:lumMod val="50000"/>
                  </a:schemeClr>
                </a:solidFill>
                <a:latin typeface="Callibri"/>
              </a:rPr>
              <a:t>ΘΟΔΟΛΟΓΙΚΟ ΠΛΑΙΣΙΟ</a:t>
            </a:r>
            <a:endParaRPr lang="en-US" sz="2300" b="1" dirty="0">
              <a:solidFill>
                <a:schemeClr val="accent5">
                  <a:lumMod val="50000"/>
                </a:schemeClr>
              </a:solidFill>
              <a:latin typeface="Callibri"/>
            </a:endParaRPr>
          </a:p>
        </p:txBody>
      </p:sp>
      <p:pic>
        <p:nvPicPr>
          <p:cNvPr id="15" name="Γραφικό 14">
            <a:extLst>
              <a:ext uri="{FF2B5EF4-FFF2-40B4-BE49-F238E27FC236}">
                <a16:creationId xmlns:a16="http://schemas.microsoft.com/office/drawing/2014/main" id="{E9C2CD93-0503-B2A1-7395-E5070A96DC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005176" y="799164"/>
            <a:ext cx="726807" cy="17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813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 descr="Εικόνα που περιέχει στιγμιότυπο οθόνης, κείμενο, τέχνη, σχεδία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40094007-5D64-30AD-6DF4-44BA0A8E7404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" y="0"/>
            <a:ext cx="12189630" cy="68580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2F8A872-558B-2C99-0595-EF2FBE7A2A1B}"/>
              </a:ext>
            </a:extLst>
          </p:cNvPr>
          <p:cNvSpPr txBox="1"/>
          <p:nvPr/>
        </p:nvSpPr>
        <p:spPr>
          <a:xfrm>
            <a:off x="2026959" y="531055"/>
            <a:ext cx="8135711" cy="5683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300" b="1" dirty="0">
                <a:solidFill>
                  <a:schemeClr val="accent5">
                    <a:lumMod val="50000"/>
                  </a:schemeClr>
                </a:solidFill>
                <a:latin typeface="Callibri"/>
              </a:rPr>
              <a:t>ME</a:t>
            </a:r>
            <a:r>
              <a:rPr lang="el-GR" sz="2300" b="1" dirty="0">
                <a:solidFill>
                  <a:schemeClr val="accent5">
                    <a:lumMod val="50000"/>
                  </a:schemeClr>
                </a:solidFill>
                <a:latin typeface="Callibri"/>
              </a:rPr>
              <a:t>ΘΟΔΟΛΟΓΙΚΟ ΠΛΑΙΣΙΟ</a:t>
            </a:r>
            <a:endParaRPr lang="en-US" sz="2300" b="1" dirty="0">
              <a:solidFill>
                <a:schemeClr val="accent5">
                  <a:lumMod val="50000"/>
                </a:schemeClr>
              </a:solidFill>
              <a:latin typeface="Callibri"/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A1F7DA47-3A1C-FA1D-42CC-2E7E78C03F7B}"/>
              </a:ext>
            </a:extLst>
          </p:cNvPr>
          <p:cNvSpPr/>
          <p:nvPr/>
        </p:nvSpPr>
        <p:spPr>
          <a:xfrm>
            <a:off x="0" y="3106673"/>
            <a:ext cx="11304693" cy="1551052"/>
          </a:xfrm>
          <a:prstGeom prst="rect">
            <a:avLst/>
          </a:prstGeom>
          <a:solidFill>
            <a:schemeClr val="tx2">
              <a:lumMod val="10000"/>
              <a:lumOff val="9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l-GR" dirty="0">
              <a:solidFill>
                <a:schemeClr val="tx1"/>
              </a:solidFill>
            </a:endParaRPr>
          </a:p>
        </p:txBody>
      </p:sp>
      <p:cxnSp>
        <p:nvCxnSpPr>
          <p:cNvPr id="6" name="Ευθεία γραμμή σύνδεσης 5">
            <a:extLst>
              <a:ext uri="{FF2B5EF4-FFF2-40B4-BE49-F238E27FC236}">
                <a16:creationId xmlns:a16="http://schemas.microsoft.com/office/drawing/2014/main" id="{1089C757-C9B6-84AA-C754-05DBABAEF4D4}"/>
              </a:ext>
            </a:extLst>
          </p:cNvPr>
          <p:cNvCxnSpPr>
            <a:cxnSpLocks/>
          </p:cNvCxnSpPr>
          <p:nvPr/>
        </p:nvCxnSpPr>
        <p:spPr>
          <a:xfrm>
            <a:off x="0" y="3119688"/>
            <a:ext cx="1130469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9038A5F8-2911-800C-EA7D-9D43F37D63E2}"/>
              </a:ext>
            </a:extLst>
          </p:cNvPr>
          <p:cNvSpPr/>
          <p:nvPr/>
        </p:nvSpPr>
        <p:spPr>
          <a:xfrm>
            <a:off x="0" y="1253276"/>
            <a:ext cx="11304693" cy="1526497"/>
          </a:xfrm>
          <a:prstGeom prst="rect">
            <a:avLst/>
          </a:prstGeom>
          <a:solidFill>
            <a:schemeClr val="tx2">
              <a:lumMod val="10000"/>
              <a:lumOff val="90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8" name="Ευθεία γραμμή σύνδεσης 7">
            <a:extLst>
              <a:ext uri="{FF2B5EF4-FFF2-40B4-BE49-F238E27FC236}">
                <a16:creationId xmlns:a16="http://schemas.microsoft.com/office/drawing/2014/main" id="{CE2AE1F7-7F8A-A780-9FC8-BE339C95A795}"/>
              </a:ext>
            </a:extLst>
          </p:cNvPr>
          <p:cNvCxnSpPr>
            <a:cxnSpLocks/>
          </p:cNvCxnSpPr>
          <p:nvPr/>
        </p:nvCxnSpPr>
        <p:spPr>
          <a:xfrm>
            <a:off x="0" y="1253276"/>
            <a:ext cx="1130469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Υπότιτλος 2">
            <a:extLst>
              <a:ext uri="{FF2B5EF4-FFF2-40B4-BE49-F238E27FC236}">
                <a16:creationId xmlns:a16="http://schemas.microsoft.com/office/drawing/2014/main" id="{7E88600E-8A1D-A19B-3925-FB1B7FE7AE49}"/>
              </a:ext>
            </a:extLst>
          </p:cNvPr>
          <p:cNvSpPr txBox="1">
            <a:spLocks/>
          </p:cNvSpPr>
          <p:nvPr/>
        </p:nvSpPr>
        <p:spPr>
          <a:xfrm>
            <a:off x="1221830" y="1434716"/>
            <a:ext cx="9438471" cy="19346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l-GR" sz="2000" b="1" dirty="0">
                <a:solidFill>
                  <a:srgbClr val="0070C0"/>
                </a:solidFill>
                <a:latin typeface="+mj-lt"/>
              </a:rPr>
              <a:t>Στατιστική Επεξεργασία &amp; Ποιοτικός Έλεγχος:</a:t>
            </a:r>
          </a:p>
          <a:p>
            <a:pPr marL="285750" indent="-285750" algn="just">
              <a:lnSpc>
                <a:spcPct val="100000"/>
              </a:lnSpc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el-GR" sz="1600" dirty="0">
                <a:latin typeface="+mj-lt"/>
              </a:rPr>
              <a:t>Συγκριτική και διαχρονική ανάλυση (ΠΔΕ – Ελλάδα – ΕΕ)</a:t>
            </a:r>
          </a:p>
          <a:p>
            <a:pPr marL="285750" indent="-285750" algn="just">
              <a:lnSpc>
                <a:spcPct val="100000"/>
              </a:lnSpc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el-GR" sz="1600" dirty="0">
                <a:latin typeface="+mj-lt"/>
              </a:rPr>
              <a:t>Ερμηνευτική επισκόπηση δεικτών εκροών &amp; αποτελεσμάτων</a:t>
            </a:r>
          </a:p>
          <a:p>
            <a:pPr marL="285750" indent="-285750" algn="just">
              <a:lnSpc>
                <a:spcPct val="100000"/>
              </a:lnSpc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el-GR" sz="1600" dirty="0" err="1">
                <a:latin typeface="+mj-lt"/>
              </a:rPr>
              <a:t>Τριγωνοποίηση</a:t>
            </a:r>
            <a:r>
              <a:rPr lang="el-GR" sz="1600" dirty="0">
                <a:latin typeface="+mj-lt"/>
              </a:rPr>
              <a:t> πηγών για ενίσχυση αξιοπιστίας</a:t>
            </a:r>
          </a:p>
          <a:p>
            <a:pPr marL="285750" indent="-285750" algn="l">
              <a:lnSpc>
                <a:spcPct val="100000"/>
              </a:lnSpc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el-GR" sz="1800" dirty="0">
              <a:latin typeface="+mj-lt"/>
            </a:endParaRPr>
          </a:p>
          <a:p>
            <a:pPr marL="285750" indent="-285750" algn="l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l-GR" sz="1800" dirty="0">
              <a:latin typeface="+mj-lt"/>
            </a:endParaRPr>
          </a:p>
        </p:txBody>
      </p:sp>
      <p:sp>
        <p:nvSpPr>
          <p:cNvPr id="11" name="Υπότιτλος 2">
            <a:extLst>
              <a:ext uri="{FF2B5EF4-FFF2-40B4-BE49-F238E27FC236}">
                <a16:creationId xmlns:a16="http://schemas.microsoft.com/office/drawing/2014/main" id="{83DC0E2B-E22C-CA76-B10B-4F7968C6A33E}"/>
              </a:ext>
            </a:extLst>
          </p:cNvPr>
          <p:cNvSpPr txBox="1">
            <a:spLocks/>
          </p:cNvSpPr>
          <p:nvPr/>
        </p:nvSpPr>
        <p:spPr>
          <a:xfrm>
            <a:off x="0" y="235586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Π3.8.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Έρευνα για τη δράση της νέας Εναρμόνισης Οικογενειακής Ζωής στην Περιφέρεια Δυτικής Ελλάδας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032E74-AD0F-1194-1B5C-5C425AF31AD3}"/>
              </a:ext>
            </a:extLst>
          </p:cNvPr>
          <p:cNvSpPr txBox="1"/>
          <p:nvPr/>
        </p:nvSpPr>
        <p:spPr>
          <a:xfrm>
            <a:off x="1131094" y="3377567"/>
            <a:ext cx="10659374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000"/>
              </a:spcBef>
            </a:pPr>
            <a:r>
              <a:rPr lang="el-GR" sz="2000" b="1" dirty="0">
                <a:solidFill>
                  <a:srgbClr val="0070C0"/>
                </a:solidFill>
                <a:latin typeface="+mj-lt"/>
              </a:rPr>
              <a:t>Ανάπτυξη Σύνθετου Δείκτη </a:t>
            </a:r>
            <a:r>
              <a:rPr lang="el-GR" sz="2000" b="1" dirty="0" err="1">
                <a:solidFill>
                  <a:srgbClr val="0070C0"/>
                </a:solidFill>
                <a:latin typeface="+mj-lt"/>
              </a:rPr>
              <a:t>Ευαλωτότητας</a:t>
            </a:r>
            <a:r>
              <a:rPr lang="el-GR" sz="2000" b="1" dirty="0">
                <a:solidFill>
                  <a:srgbClr val="0070C0"/>
                </a:solidFill>
                <a:latin typeface="+mj-lt"/>
              </a:rPr>
              <a:t>:</a:t>
            </a:r>
          </a:p>
          <a:p>
            <a:pPr marL="285750" indent="-28575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l-GR" sz="1600" dirty="0"/>
              <a:t>Συγκριτική αξιολόγηση με προγραμματική περίοδο 2014–2020</a:t>
            </a:r>
          </a:p>
          <a:p>
            <a:pPr marL="285750" indent="-28575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l-GR" sz="1600" dirty="0"/>
              <a:t>Ανάλυση κοινωνικού αντικτύπου &amp; ζητημάτων υλοποίησης</a:t>
            </a:r>
          </a:p>
          <a:p>
            <a:pPr marL="285750" indent="-28575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l-GR" sz="1600" dirty="0"/>
              <a:t>Εντοπισμός γεωγραφικών και δομικών ανισοτήτων</a:t>
            </a:r>
            <a:endParaRPr lang="el-GR" sz="1600" dirty="0">
              <a:latin typeface="+mj-lt"/>
            </a:endParaRPr>
          </a:p>
        </p:txBody>
      </p:sp>
      <p:sp>
        <p:nvSpPr>
          <p:cNvPr id="13" name="Ορθογώνιο 12">
            <a:extLst>
              <a:ext uri="{FF2B5EF4-FFF2-40B4-BE49-F238E27FC236}">
                <a16:creationId xmlns:a16="http://schemas.microsoft.com/office/drawing/2014/main" id="{2322DF2F-3294-9273-503C-4BF06E28AD2D}"/>
              </a:ext>
            </a:extLst>
          </p:cNvPr>
          <p:cNvSpPr/>
          <p:nvPr/>
        </p:nvSpPr>
        <p:spPr>
          <a:xfrm>
            <a:off x="0" y="4816249"/>
            <a:ext cx="11304693" cy="1317234"/>
          </a:xfrm>
          <a:prstGeom prst="rect">
            <a:avLst/>
          </a:prstGeom>
          <a:solidFill>
            <a:schemeClr val="tx2">
              <a:lumMod val="10000"/>
              <a:lumOff val="9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l-GR" dirty="0">
              <a:solidFill>
                <a:schemeClr val="tx1"/>
              </a:solidFill>
            </a:endParaRPr>
          </a:p>
        </p:txBody>
      </p:sp>
      <p:cxnSp>
        <p:nvCxnSpPr>
          <p:cNvPr id="14" name="Ευθεία γραμμή σύνδεσης 13">
            <a:extLst>
              <a:ext uri="{FF2B5EF4-FFF2-40B4-BE49-F238E27FC236}">
                <a16:creationId xmlns:a16="http://schemas.microsoft.com/office/drawing/2014/main" id="{7A6C3BB2-6750-BFB1-8D53-248EF48548C0}"/>
              </a:ext>
            </a:extLst>
          </p:cNvPr>
          <p:cNvCxnSpPr>
            <a:cxnSpLocks/>
          </p:cNvCxnSpPr>
          <p:nvPr/>
        </p:nvCxnSpPr>
        <p:spPr>
          <a:xfrm>
            <a:off x="0" y="4816248"/>
            <a:ext cx="1130469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CE0CCE2-09F0-A732-FC24-1A8C811A813A}"/>
              </a:ext>
            </a:extLst>
          </p:cNvPr>
          <p:cNvSpPr txBox="1"/>
          <p:nvPr/>
        </p:nvSpPr>
        <p:spPr>
          <a:xfrm>
            <a:off x="1131094" y="4843240"/>
            <a:ext cx="10659374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l-GR" sz="2000" b="1" dirty="0">
                <a:solidFill>
                  <a:srgbClr val="0070C0"/>
                </a:solidFill>
                <a:latin typeface="+mj-lt"/>
              </a:rPr>
              <a:t>Πολιτική Αξιοποίηση Αποτελεσμάτων: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l-GR" sz="1600" dirty="0"/>
              <a:t>Διατύπωση τεκμηριωμένων κατευθύνσεων πολιτικής (βραχυπρόθεσμο, μεσοπρόθεσμο,</a:t>
            </a:r>
            <a:br>
              <a:rPr lang="en-US" sz="1600" dirty="0"/>
            </a:br>
            <a:r>
              <a:rPr lang="el-GR" sz="1600" dirty="0"/>
              <a:t>μακροπρόθεσμο επίπεδο)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l-GR" sz="1600" dirty="0"/>
              <a:t>Υποστήριξη τεκμηριωμένου περιφερειακού σχεδιασμού για την ενίσχυση της κοινωνικής συνοχής στην ΠΔΕ</a:t>
            </a:r>
          </a:p>
        </p:txBody>
      </p:sp>
      <p:pic>
        <p:nvPicPr>
          <p:cNvPr id="16" name="Γραφικό 15">
            <a:extLst>
              <a:ext uri="{FF2B5EF4-FFF2-40B4-BE49-F238E27FC236}">
                <a16:creationId xmlns:a16="http://schemas.microsoft.com/office/drawing/2014/main" id="{F10409E0-7876-3131-7624-10EBF88859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6529" y="1654370"/>
            <a:ext cx="568078" cy="778112"/>
          </a:xfrm>
          <a:prstGeom prst="rect">
            <a:avLst/>
          </a:prstGeom>
        </p:spPr>
      </p:pic>
      <p:pic>
        <p:nvPicPr>
          <p:cNvPr id="17" name="Γραφικό 16">
            <a:extLst>
              <a:ext uri="{FF2B5EF4-FFF2-40B4-BE49-F238E27FC236}">
                <a16:creationId xmlns:a16="http://schemas.microsoft.com/office/drawing/2014/main" id="{7D9CA094-BE9F-8AB6-A20C-A1FA9C2356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1822" y="3638258"/>
            <a:ext cx="595485" cy="731785"/>
          </a:xfrm>
          <a:prstGeom prst="rect">
            <a:avLst/>
          </a:prstGeom>
        </p:spPr>
      </p:pic>
      <p:pic>
        <p:nvPicPr>
          <p:cNvPr id="18" name="Γραφικό 17">
            <a:extLst>
              <a:ext uri="{FF2B5EF4-FFF2-40B4-BE49-F238E27FC236}">
                <a16:creationId xmlns:a16="http://schemas.microsoft.com/office/drawing/2014/main" id="{FD463227-B6E7-C055-1C07-3C54B2752E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97208" y="5073793"/>
            <a:ext cx="588617" cy="812291"/>
          </a:xfrm>
          <a:prstGeom prst="rect">
            <a:avLst/>
          </a:prstGeom>
        </p:spPr>
      </p:pic>
      <p:pic>
        <p:nvPicPr>
          <p:cNvPr id="20" name="Γραφικό 19">
            <a:extLst>
              <a:ext uri="{FF2B5EF4-FFF2-40B4-BE49-F238E27FC236}">
                <a16:creationId xmlns:a16="http://schemas.microsoft.com/office/drawing/2014/main" id="{B645E157-1E03-BA67-6FD9-093948804C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570336" y="780876"/>
            <a:ext cx="726807" cy="17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599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B7FD74-D7E3-396D-9A84-B88C69534A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Εικόνα 10" descr="Εικόνα που περιέχει στιγμιότυπο οθόνης, κείμενο, τέχνη, σχεδία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DA4F29C4-5591-DBC1-160B-4819DC2CAA5A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" y="0"/>
            <a:ext cx="12189630" cy="6858000"/>
          </a:xfrm>
          <a:prstGeom prst="rect">
            <a:avLst/>
          </a:prstGeom>
        </p:spPr>
      </p:pic>
      <p:sp>
        <p:nvSpPr>
          <p:cNvPr id="5" name="Υπότιτλος 2">
            <a:extLst>
              <a:ext uri="{FF2B5EF4-FFF2-40B4-BE49-F238E27FC236}">
                <a16:creationId xmlns:a16="http://schemas.microsoft.com/office/drawing/2014/main" id="{6F10DE1F-EF19-B6D7-3CE1-05F74E0A3A99}"/>
              </a:ext>
            </a:extLst>
          </p:cNvPr>
          <p:cNvSpPr txBox="1">
            <a:spLocks/>
          </p:cNvSpPr>
          <p:nvPr/>
        </p:nvSpPr>
        <p:spPr>
          <a:xfrm>
            <a:off x="4741" y="1483441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800" b="1" dirty="0">
                <a:solidFill>
                  <a:schemeClr val="accent5">
                    <a:lumMod val="50000"/>
                  </a:schemeClr>
                </a:solidFill>
              </a:rPr>
              <a:t>ΕΠ «Ανάπτυξη Ανθρώπινου Δυναμικού, Εκπαίδευση &amp; Διά Βίου Μάθηση» 2014–2020</a:t>
            </a:r>
          </a:p>
        </p:txBody>
      </p:sp>
      <p:cxnSp>
        <p:nvCxnSpPr>
          <p:cNvPr id="8" name="Ευθεία γραμμή σύνδεσης 7">
            <a:extLst>
              <a:ext uri="{FF2B5EF4-FFF2-40B4-BE49-F238E27FC236}">
                <a16:creationId xmlns:a16="http://schemas.microsoft.com/office/drawing/2014/main" id="{8BF9B7A3-B72E-4517-8426-F64758E0C496}"/>
              </a:ext>
            </a:extLst>
          </p:cNvPr>
          <p:cNvCxnSpPr>
            <a:cxnSpLocks/>
          </p:cNvCxnSpPr>
          <p:nvPr/>
        </p:nvCxnSpPr>
        <p:spPr>
          <a:xfrm flipV="1">
            <a:off x="6093628" y="1844938"/>
            <a:ext cx="0" cy="43364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9D5E8782-57A9-F41B-FE60-99AFCB701F79}"/>
              </a:ext>
            </a:extLst>
          </p:cNvPr>
          <p:cNvSpPr/>
          <p:nvPr/>
        </p:nvSpPr>
        <p:spPr>
          <a:xfrm>
            <a:off x="1014984" y="853062"/>
            <a:ext cx="9890760" cy="5342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Υπότιτλος 2">
            <a:extLst>
              <a:ext uri="{FF2B5EF4-FFF2-40B4-BE49-F238E27FC236}">
                <a16:creationId xmlns:a16="http://schemas.microsoft.com/office/drawing/2014/main" id="{18AF4DD3-8C3A-3E01-2710-527C02C8FBC0}"/>
              </a:ext>
            </a:extLst>
          </p:cNvPr>
          <p:cNvSpPr txBox="1">
            <a:spLocks/>
          </p:cNvSpPr>
          <p:nvPr/>
        </p:nvSpPr>
        <p:spPr>
          <a:xfrm>
            <a:off x="1164337" y="843918"/>
            <a:ext cx="9524999" cy="5433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800" b="1" dirty="0">
                <a:solidFill>
                  <a:schemeClr val="bg1"/>
                </a:solidFill>
                <a:latin typeface="Callibri"/>
              </a:rPr>
              <a:t>ΑΞΙΟΛΟΓΗΣΗΣ ΔΡΑΣΕΩΝ «ΕΝΑΡΜΟΝΙΣΗΣ ΟΙΚΟΓΕΝΕΙΑΚΗ</a:t>
            </a:r>
            <a:r>
              <a:rPr lang="en-US" sz="1800" b="1" dirty="0">
                <a:solidFill>
                  <a:schemeClr val="bg1"/>
                </a:solidFill>
                <a:latin typeface="Callibri"/>
              </a:rPr>
              <a:t>a</a:t>
            </a:r>
            <a:r>
              <a:rPr lang="el-GR" sz="1800" b="1" dirty="0">
                <a:solidFill>
                  <a:schemeClr val="bg1"/>
                </a:solidFill>
                <a:latin typeface="Callibri"/>
              </a:rPr>
              <a:t>Σ &amp; ΕΠΑΓΓΕΛΜΑΤΙΚΗΣ ΖΩΗΣ» ΣΤΟ ΠΛΑΙΣΙΟ ΤΟΥ ΕΣΠΑ 2014–2020 ΣΕ ΕΘΝΙΚΟ ΚΑΙ ΠΕΡΙΦΕΡΕΙΑΚΟ ΕΠΙΠΕΔΟ</a:t>
            </a:r>
            <a:r>
              <a:rPr lang="en-US" sz="1800" b="1" dirty="0">
                <a:solidFill>
                  <a:schemeClr val="bg1"/>
                </a:solidFill>
                <a:latin typeface="Callibri"/>
              </a:rPr>
              <a:t> (1/8)</a:t>
            </a:r>
            <a:endParaRPr lang="el-GR" sz="1700" b="1" dirty="0">
              <a:solidFill>
                <a:schemeClr val="bg1"/>
              </a:solidFill>
              <a:latin typeface="Callibri"/>
            </a:endParaRPr>
          </a:p>
        </p:txBody>
      </p:sp>
      <p:sp>
        <p:nvSpPr>
          <p:cNvPr id="12" name="Υπότιτλος 2">
            <a:extLst>
              <a:ext uri="{FF2B5EF4-FFF2-40B4-BE49-F238E27FC236}">
                <a16:creationId xmlns:a16="http://schemas.microsoft.com/office/drawing/2014/main" id="{70C14FFE-3094-F0C9-CDDA-DE2E805384DC}"/>
              </a:ext>
            </a:extLst>
          </p:cNvPr>
          <p:cNvSpPr txBox="1">
            <a:spLocks/>
          </p:cNvSpPr>
          <p:nvPr/>
        </p:nvSpPr>
        <p:spPr>
          <a:xfrm>
            <a:off x="0" y="235586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Π3.8.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Έρευνα για τη δράση της νέας Εναρμόνισης Οικογενειακής Ζωής στην Περιφέρεια Δυτικής Ελλάδας</a:t>
            </a:r>
          </a:p>
        </p:txBody>
      </p:sp>
      <p:sp>
        <p:nvSpPr>
          <p:cNvPr id="17" name="Υπότιτλος 2">
            <a:extLst>
              <a:ext uri="{FF2B5EF4-FFF2-40B4-BE49-F238E27FC236}">
                <a16:creationId xmlns:a16="http://schemas.microsoft.com/office/drawing/2014/main" id="{EC83BA81-D4F7-C7B4-F45F-88FCBF574088}"/>
              </a:ext>
            </a:extLst>
          </p:cNvPr>
          <p:cNvSpPr txBox="1">
            <a:spLocks/>
          </p:cNvSpPr>
          <p:nvPr/>
        </p:nvSpPr>
        <p:spPr>
          <a:xfrm>
            <a:off x="6246030" y="1483440"/>
            <a:ext cx="5726514" cy="48259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l-GR" sz="1800" dirty="0"/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l-GR" sz="1800" b="1" dirty="0">
                <a:solidFill>
                  <a:srgbClr val="0070C0"/>
                </a:solidFill>
              </a:rPr>
              <a:t>Κεντρικοί Στόχοι</a:t>
            </a:r>
          </a:p>
          <a:p>
            <a:pPr marL="342900" indent="-342900" algn="l">
              <a:buFont typeface="+mj-lt"/>
              <a:buAutoNum type="arabicPeriod"/>
            </a:pPr>
            <a:r>
              <a:rPr lang="el-GR" sz="1600" dirty="0"/>
              <a:t>Αξιοποίηση ικανοτήτων &amp; ενεργός κοινωνική ενσωμάτωση</a:t>
            </a:r>
          </a:p>
          <a:p>
            <a:pPr marL="342900" indent="-342900" algn="l">
              <a:buFont typeface="+mj-lt"/>
              <a:buAutoNum type="arabicPeriod"/>
            </a:pPr>
            <a:r>
              <a:rPr lang="el-GR" sz="1600" dirty="0"/>
              <a:t>Αύξηση βιώσιμης απασχόλησης</a:t>
            </a:r>
          </a:p>
          <a:p>
            <a:pPr marL="342900" indent="-342900" algn="l">
              <a:buFont typeface="+mj-lt"/>
              <a:buAutoNum type="arabicPeriod"/>
            </a:pPr>
            <a:r>
              <a:rPr lang="el-GR" sz="1600" dirty="0"/>
              <a:t>Βελτίωση ποιότητας εκπαίδευσης</a:t>
            </a:r>
          </a:p>
          <a:p>
            <a:pPr marL="342900" indent="-342900" algn="l">
              <a:buFont typeface="+mj-lt"/>
              <a:buAutoNum type="arabicPeriod"/>
            </a:pPr>
            <a:r>
              <a:rPr lang="el-GR" sz="1600" dirty="0"/>
              <a:t>Ανάπτυξη Διά Βίου Μάθησης &amp; σύνδεση με αγορά εργασίας</a:t>
            </a:r>
            <a:endParaRPr lang="en-US" sz="1600" dirty="0"/>
          </a:p>
          <a:p>
            <a:pPr marL="342900" indent="-342900" algn="l">
              <a:buFont typeface="+mj-lt"/>
              <a:buAutoNum type="arabicPeriod"/>
            </a:pPr>
            <a:endParaRPr lang="en-US" sz="1800" dirty="0"/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l-GR" sz="1800" b="1" dirty="0">
                <a:solidFill>
                  <a:srgbClr val="0070C0"/>
                </a:solidFill>
              </a:rPr>
              <a:t>Θεματικοί Στόχοι (ΘΣ)</a:t>
            </a:r>
          </a:p>
          <a:p>
            <a:pPr marL="342900" indent="-342900" algn="l">
              <a:buFont typeface="+mj-lt"/>
              <a:buAutoNum type="arabicPeriod"/>
            </a:pPr>
            <a:r>
              <a:rPr lang="el-GR" sz="1600" dirty="0"/>
              <a:t>ΘΣ 8: Απασχόληση (ΕΚΤ)</a:t>
            </a:r>
          </a:p>
          <a:p>
            <a:pPr marL="342900" indent="-342900" algn="l">
              <a:buFont typeface="+mj-lt"/>
              <a:buAutoNum type="arabicPeriod"/>
            </a:pPr>
            <a:r>
              <a:rPr lang="el-GR" sz="1600" dirty="0"/>
              <a:t>ΘΣ 9: Κοινωνική ένταξη (ΕΤΠΑ &amp; ΕΚΤ)</a:t>
            </a:r>
          </a:p>
          <a:p>
            <a:pPr marL="342900" indent="-342900" algn="l">
              <a:buFont typeface="+mj-lt"/>
              <a:buAutoNum type="arabicPeriod"/>
            </a:pPr>
            <a:r>
              <a:rPr lang="el-GR" sz="1600" dirty="0"/>
              <a:t>ΘΣ 10: Εκπαίδευση (ΕΤΠΑ)</a:t>
            </a:r>
          </a:p>
          <a:p>
            <a:pPr marL="342900" indent="-342900" algn="l">
              <a:buFont typeface="+mj-lt"/>
              <a:buAutoNum type="arabicPeriod"/>
            </a:pPr>
            <a:endParaRPr lang="el-GR" sz="1800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90FF5DA6-EA6C-D98E-AA8C-6E2291C20AAA}"/>
              </a:ext>
            </a:extLst>
          </p:cNvPr>
          <p:cNvSpPr txBox="1">
            <a:spLocks/>
          </p:cNvSpPr>
          <p:nvPr/>
        </p:nvSpPr>
        <p:spPr>
          <a:xfrm>
            <a:off x="219457" y="1935830"/>
            <a:ext cx="5726514" cy="11423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1800" b="1" dirty="0">
                <a:solidFill>
                  <a:srgbClr val="0070C0"/>
                </a:solidFill>
              </a:rPr>
              <a:t>Τομεακό Πρόγραμμα ΕΣΠΑ 2014–2020</a:t>
            </a:r>
          </a:p>
          <a:p>
            <a:pPr algn="l"/>
            <a:r>
              <a:rPr lang="el-GR" sz="1600" dirty="0"/>
              <a:t>Συγχρηματοδότηση: ΕΚΤ &amp; Πρωτοβουλία για την Απασχόληση των Νέων (Αποφάσεις έγκρισης &amp; αναθεωρήσεων Ευρωπαϊκής Επιτροπής 2014–2021</a:t>
            </a:r>
            <a:r>
              <a:rPr lang="el-GR" sz="1800" dirty="0"/>
              <a:t>)</a:t>
            </a:r>
            <a:endParaRPr lang="en-US" sz="1800" dirty="0"/>
          </a:p>
          <a:p>
            <a:pPr algn="l"/>
            <a:endParaRPr lang="el-GR" sz="1800" dirty="0"/>
          </a:p>
          <a:p>
            <a:pPr algn="l"/>
            <a:r>
              <a:rPr lang="el-GR" sz="1800" b="1" dirty="0">
                <a:solidFill>
                  <a:srgbClr val="0070C0"/>
                </a:solidFill>
              </a:rPr>
              <a:t>Στρατηγική Στόχευση:</a:t>
            </a:r>
          </a:p>
          <a:p>
            <a:pPr algn="l"/>
            <a:r>
              <a:rPr lang="el-GR" sz="1600" dirty="0"/>
              <a:t>Αντιμετώπιση ανεργίας &amp; φτώχειας - Αναβάθμιση δεξιοτήτων ανθρώπινου δυναμικού - Ενίσχυση κοινωνικής συνοχής</a:t>
            </a:r>
          </a:p>
          <a:p>
            <a:endParaRPr lang="el-GR" sz="1800" dirty="0"/>
          </a:p>
        </p:txBody>
      </p:sp>
      <p:sp>
        <p:nvSpPr>
          <p:cNvPr id="13" name="Ορθογώνιο 12">
            <a:extLst>
              <a:ext uri="{FF2B5EF4-FFF2-40B4-BE49-F238E27FC236}">
                <a16:creationId xmlns:a16="http://schemas.microsoft.com/office/drawing/2014/main" id="{6466309E-61B4-BE04-0CE1-1079B47E6CF6}"/>
              </a:ext>
            </a:extLst>
          </p:cNvPr>
          <p:cNvSpPr/>
          <p:nvPr/>
        </p:nvSpPr>
        <p:spPr>
          <a:xfrm>
            <a:off x="-1" y="4846320"/>
            <a:ext cx="6093629" cy="133502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rgbClr val="0070C0"/>
                </a:solidFill>
              </a:rPr>
              <a:t>Έμφαση σε:</a:t>
            </a:r>
            <a:br>
              <a:rPr lang="el-GR" dirty="0"/>
            </a:br>
            <a:r>
              <a:rPr lang="el-GR" dirty="0">
                <a:solidFill>
                  <a:schemeClr val="tx1"/>
                </a:solidFill>
              </a:rPr>
              <a:t>✔ </a:t>
            </a:r>
            <a:r>
              <a:rPr lang="el-GR" sz="1600" dirty="0">
                <a:solidFill>
                  <a:schemeClr val="tx1"/>
                </a:solidFill>
              </a:rPr>
              <a:t>Νέους</a:t>
            </a:r>
            <a:br>
              <a:rPr lang="el-GR" sz="1600" dirty="0">
                <a:solidFill>
                  <a:schemeClr val="tx1"/>
                </a:solidFill>
              </a:rPr>
            </a:br>
            <a:r>
              <a:rPr lang="el-GR" sz="1600" dirty="0">
                <a:solidFill>
                  <a:schemeClr val="tx1"/>
                </a:solidFill>
              </a:rPr>
              <a:t>✔ Γυναίκες</a:t>
            </a:r>
            <a:br>
              <a:rPr lang="el-GR" sz="1600" dirty="0">
                <a:solidFill>
                  <a:schemeClr val="tx1"/>
                </a:solidFill>
              </a:rPr>
            </a:br>
            <a:r>
              <a:rPr lang="el-GR" sz="1600" dirty="0">
                <a:solidFill>
                  <a:schemeClr val="tx1"/>
                </a:solidFill>
              </a:rPr>
              <a:t>✔ Ευάλωτες ομάδες</a:t>
            </a:r>
          </a:p>
        </p:txBody>
      </p:sp>
      <p:pic>
        <p:nvPicPr>
          <p:cNvPr id="16" name="Γραφικό 15">
            <a:extLst>
              <a:ext uri="{FF2B5EF4-FFF2-40B4-BE49-F238E27FC236}">
                <a16:creationId xmlns:a16="http://schemas.microsoft.com/office/drawing/2014/main" id="{8B7DBC89-FDBD-90EE-53E1-3244742EEC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27663" y="1027259"/>
            <a:ext cx="726807" cy="17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559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1B78A1-93FB-11C1-C81A-B82479348A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Εικόνα 10" descr="Εικόνα που περιέχει στιγμιότυπο οθόνης, κείμενο, τέχνη, σχεδία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325566EA-78ED-A5AD-0406-3E0D9187FFCD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" y="0"/>
            <a:ext cx="12189630" cy="6858000"/>
          </a:xfrm>
          <a:prstGeom prst="rect">
            <a:avLst/>
          </a:prstGeom>
        </p:spPr>
      </p:pic>
      <p:sp>
        <p:nvSpPr>
          <p:cNvPr id="5" name="Υπότιτλος 2">
            <a:extLst>
              <a:ext uri="{FF2B5EF4-FFF2-40B4-BE49-F238E27FC236}">
                <a16:creationId xmlns:a16="http://schemas.microsoft.com/office/drawing/2014/main" id="{16F25A8E-AB13-F878-13B8-BD92E273D63B}"/>
              </a:ext>
            </a:extLst>
          </p:cNvPr>
          <p:cNvSpPr txBox="1">
            <a:spLocks/>
          </p:cNvSpPr>
          <p:nvPr/>
        </p:nvSpPr>
        <p:spPr>
          <a:xfrm>
            <a:off x="4741" y="1483441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800" b="1" dirty="0">
                <a:solidFill>
                  <a:schemeClr val="accent5">
                    <a:lumMod val="50000"/>
                  </a:schemeClr>
                </a:solidFill>
              </a:rPr>
              <a:t>ΠΕΠ «Δυτική Ελλάδα 2014–2020»</a:t>
            </a:r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278C5988-6974-B6D2-4BEC-1F0384CA034A}"/>
              </a:ext>
            </a:extLst>
          </p:cNvPr>
          <p:cNvSpPr/>
          <p:nvPr/>
        </p:nvSpPr>
        <p:spPr>
          <a:xfrm>
            <a:off x="1014984" y="853062"/>
            <a:ext cx="9890760" cy="5342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Υπότιτλος 2">
            <a:extLst>
              <a:ext uri="{FF2B5EF4-FFF2-40B4-BE49-F238E27FC236}">
                <a16:creationId xmlns:a16="http://schemas.microsoft.com/office/drawing/2014/main" id="{F3AED134-6A61-A5FF-C7A0-393D069149DA}"/>
              </a:ext>
            </a:extLst>
          </p:cNvPr>
          <p:cNvSpPr txBox="1">
            <a:spLocks/>
          </p:cNvSpPr>
          <p:nvPr/>
        </p:nvSpPr>
        <p:spPr>
          <a:xfrm>
            <a:off x="1164337" y="843918"/>
            <a:ext cx="9524999" cy="5433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800" b="1" dirty="0">
                <a:solidFill>
                  <a:schemeClr val="bg1"/>
                </a:solidFill>
                <a:latin typeface="Callibri"/>
              </a:rPr>
              <a:t>ΑΞΙΟΛΟΓΗΣΗΣ ΔΡΑΣΕΩΝ «ΕΝΑΡΜΟΝΙΣΗΣ ΟΙΚΟΓΕΝΕΙΑΚΗ</a:t>
            </a:r>
            <a:r>
              <a:rPr lang="en-US" sz="1800" b="1" dirty="0">
                <a:solidFill>
                  <a:schemeClr val="bg1"/>
                </a:solidFill>
                <a:latin typeface="Callibri"/>
              </a:rPr>
              <a:t>a</a:t>
            </a:r>
            <a:r>
              <a:rPr lang="el-GR" sz="1800" b="1" dirty="0">
                <a:solidFill>
                  <a:schemeClr val="bg1"/>
                </a:solidFill>
                <a:latin typeface="Callibri"/>
              </a:rPr>
              <a:t>Σ &amp; ΕΠΑΓΓΕΛΜΑΤΙΚΗΣ ΖΩΗΣ» ΣΤΟ ΠΛΑΙΣΙΟ ΤΟΥ ΕΣΠΑ 2014–2020 ΣΕ ΕΘΝΙΚΟ ΚΑΙ ΠΕΡΙΦΕΡΕΙΑΚΟ ΕΠΙΠΕΔΟ</a:t>
            </a:r>
            <a:r>
              <a:rPr lang="en-US" sz="1800" b="1" dirty="0">
                <a:solidFill>
                  <a:schemeClr val="bg1"/>
                </a:solidFill>
                <a:latin typeface="Callibri"/>
              </a:rPr>
              <a:t> (2/8)</a:t>
            </a:r>
            <a:endParaRPr lang="el-GR" sz="1700" b="1" dirty="0">
              <a:solidFill>
                <a:schemeClr val="bg1"/>
              </a:solidFill>
              <a:latin typeface="Callibri"/>
            </a:endParaRPr>
          </a:p>
        </p:txBody>
      </p:sp>
      <p:sp>
        <p:nvSpPr>
          <p:cNvPr id="12" name="Υπότιτλος 2">
            <a:extLst>
              <a:ext uri="{FF2B5EF4-FFF2-40B4-BE49-F238E27FC236}">
                <a16:creationId xmlns:a16="http://schemas.microsoft.com/office/drawing/2014/main" id="{FA5F950E-523D-2667-D0DF-FA4BFDE65A4C}"/>
              </a:ext>
            </a:extLst>
          </p:cNvPr>
          <p:cNvSpPr txBox="1">
            <a:spLocks/>
          </p:cNvSpPr>
          <p:nvPr/>
        </p:nvSpPr>
        <p:spPr>
          <a:xfrm>
            <a:off x="0" y="235586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Π3.8.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Έρευνα για τη δράση της νέας Εναρμόνισης Οικογενειακής Ζωής στην Περιφέρεια Δυτικής Ελλάδας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F0035466-D465-088D-4CBF-4508805EA43A}"/>
              </a:ext>
            </a:extLst>
          </p:cNvPr>
          <p:cNvSpPr txBox="1">
            <a:spLocks/>
          </p:cNvSpPr>
          <p:nvPr/>
        </p:nvSpPr>
        <p:spPr>
          <a:xfrm>
            <a:off x="219456" y="1935830"/>
            <a:ext cx="11535013" cy="42546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spcBef>
                <a:spcPts val="200"/>
              </a:spcBef>
            </a:pPr>
            <a:r>
              <a:rPr lang="el-GR" sz="1800" b="1" dirty="0">
                <a:solidFill>
                  <a:srgbClr val="0070C0"/>
                </a:solidFill>
              </a:rPr>
              <a:t>Χρηματοδότηση</a:t>
            </a:r>
            <a:r>
              <a:rPr lang="en-US" sz="1800" b="1" dirty="0">
                <a:solidFill>
                  <a:srgbClr val="0070C0"/>
                </a:solidFill>
              </a:rPr>
              <a:t> </a:t>
            </a:r>
            <a:r>
              <a:rPr lang="el-GR" sz="1600" dirty="0"/>
              <a:t>ΕΤΠΑ – ΕΚΤ – Εθνικοί πόροι</a:t>
            </a:r>
            <a:endParaRPr lang="el-GR" sz="1800" dirty="0"/>
          </a:p>
          <a:p>
            <a:pPr algn="l">
              <a:lnSpc>
                <a:spcPct val="150000"/>
              </a:lnSpc>
              <a:spcBef>
                <a:spcPts val="200"/>
              </a:spcBef>
            </a:pPr>
            <a:r>
              <a:rPr lang="el-GR" sz="1800" b="1" dirty="0">
                <a:solidFill>
                  <a:srgbClr val="0070C0"/>
                </a:solidFill>
              </a:rPr>
              <a:t>Αναπτυξιακό Όραμα</a:t>
            </a:r>
            <a:r>
              <a:rPr lang="en-US" sz="1800" b="1" dirty="0">
                <a:solidFill>
                  <a:srgbClr val="0070C0"/>
                </a:solidFill>
              </a:rPr>
              <a:t> </a:t>
            </a:r>
            <a:r>
              <a:rPr lang="el-GR" sz="1600" dirty="0"/>
              <a:t>Εξωστρεφής, </a:t>
            </a:r>
            <a:r>
              <a:rPr lang="el-GR" sz="1600" dirty="0" err="1"/>
              <a:t>αειφορική</a:t>
            </a:r>
            <a:r>
              <a:rPr lang="el-GR" sz="1600" dirty="0"/>
              <a:t> και κοινωνικά συνεκτική Περιφέρεια</a:t>
            </a:r>
            <a:endParaRPr lang="el-GR" sz="1600" b="1" dirty="0"/>
          </a:p>
          <a:p>
            <a:pPr algn="l">
              <a:lnSpc>
                <a:spcPct val="150000"/>
              </a:lnSpc>
              <a:spcBef>
                <a:spcPts val="200"/>
              </a:spcBef>
            </a:pPr>
            <a:r>
              <a:rPr lang="el-GR" sz="1800" b="1" dirty="0">
                <a:solidFill>
                  <a:srgbClr val="0070C0"/>
                </a:solidFill>
              </a:rPr>
              <a:t>Κύριοι Στρατηγικοί Άξονες</a:t>
            </a:r>
          </a:p>
          <a:p>
            <a:pPr marL="285750" indent="-285750" algn="l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el-GR" sz="1600" dirty="0"/>
              <a:t>Ανταγωνιστικότητα &amp; Καινοτομία</a:t>
            </a:r>
          </a:p>
          <a:p>
            <a:pPr marL="285750" indent="-285750" algn="l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el-GR" sz="1600" dirty="0"/>
              <a:t>Περιβάλλον &amp; Βιώσιμη Ανάπτυξη</a:t>
            </a:r>
          </a:p>
          <a:p>
            <a:pPr marL="285750" indent="-285750" algn="l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el-GR" sz="1600" dirty="0"/>
              <a:t>Μεταφορικές Υποδομές</a:t>
            </a:r>
          </a:p>
          <a:p>
            <a:pPr marL="285750" indent="-285750" algn="l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el-GR" sz="1600" dirty="0"/>
              <a:t>Ανάπτυξη Ανθρώπινου Δυναμικού &amp; Κοινωνική Ένταξη</a:t>
            </a:r>
          </a:p>
          <a:p>
            <a:pPr marL="285750" indent="-285750" algn="l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el-GR" sz="1600" dirty="0"/>
              <a:t>Υποδομές Υγείας &amp; Εκπαίδευσης</a:t>
            </a:r>
            <a:endParaRPr lang="el-GR" sz="1800" b="1" dirty="0"/>
          </a:p>
          <a:p>
            <a:pPr algn="l">
              <a:lnSpc>
                <a:spcPct val="150000"/>
              </a:lnSpc>
              <a:spcBef>
                <a:spcPts val="200"/>
              </a:spcBef>
            </a:pPr>
            <a:r>
              <a:rPr lang="el-GR" sz="1800" b="1" dirty="0">
                <a:solidFill>
                  <a:srgbClr val="0070C0"/>
                </a:solidFill>
              </a:rPr>
              <a:t>Άξονας Προτεραιότητας</a:t>
            </a:r>
          </a:p>
          <a:p>
            <a:pPr algn="l">
              <a:lnSpc>
                <a:spcPct val="150000"/>
              </a:lnSpc>
              <a:spcBef>
                <a:spcPts val="200"/>
              </a:spcBef>
            </a:pPr>
            <a:r>
              <a:rPr lang="el-GR" sz="1600" b="1" dirty="0"/>
              <a:t> </a:t>
            </a:r>
            <a:r>
              <a:rPr lang="el-GR" sz="1600" dirty="0"/>
              <a:t>4 (ΕΚΤ)</a:t>
            </a:r>
            <a:r>
              <a:rPr lang="en-US" sz="1600" dirty="0"/>
              <a:t>: </a:t>
            </a:r>
            <a:r>
              <a:rPr lang="el-GR" sz="1600" dirty="0"/>
              <a:t>Απασχόληση – Κοινωνική Ένταξη – Καταπολέμηση Φτώχειας</a:t>
            </a:r>
          </a:p>
        </p:txBody>
      </p:sp>
      <p:pic>
        <p:nvPicPr>
          <p:cNvPr id="4" name="Γραφικό 3">
            <a:extLst>
              <a:ext uri="{FF2B5EF4-FFF2-40B4-BE49-F238E27FC236}">
                <a16:creationId xmlns:a16="http://schemas.microsoft.com/office/drawing/2014/main" id="{0D30F052-30DF-53DC-329C-C5D821D993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27663" y="1027259"/>
            <a:ext cx="726807" cy="176686"/>
          </a:xfrm>
          <a:prstGeom prst="rect">
            <a:avLst/>
          </a:prstGeom>
        </p:spPr>
      </p:pic>
      <p:pic>
        <p:nvPicPr>
          <p:cNvPr id="20" name="Γραφικό 19">
            <a:extLst>
              <a:ext uri="{FF2B5EF4-FFF2-40B4-BE49-F238E27FC236}">
                <a16:creationId xmlns:a16="http://schemas.microsoft.com/office/drawing/2014/main" id="{9A750616-97A2-AA38-735B-B4328FC759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36206" y="2044556"/>
            <a:ext cx="2904653" cy="396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70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1015</TotalTime>
  <Words>2054</Words>
  <Application>Microsoft Office PowerPoint</Application>
  <PresentationFormat>Ευρεία οθόνη</PresentationFormat>
  <Paragraphs>242</Paragraphs>
  <Slides>18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24" baseType="lpstr">
      <vt:lpstr>Aptos</vt:lpstr>
      <vt:lpstr>Arial</vt:lpstr>
      <vt:lpstr>Calibri</vt:lpstr>
      <vt:lpstr>Callibri</vt:lpstr>
      <vt:lpstr>Wingdings</vt:lpstr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Maria Kyriakopoulou - Deliorga</dc:creator>
  <cp:lastModifiedBy>Νίκη  Λιακοπούλου</cp:lastModifiedBy>
  <cp:revision>6</cp:revision>
  <dcterms:created xsi:type="dcterms:W3CDTF">2026-02-24T10:01:21Z</dcterms:created>
  <dcterms:modified xsi:type="dcterms:W3CDTF">2026-03-02T12:08:29Z</dcterms:modified>
</cp:coreProperties>
</file>