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8" r:id="rId14"/>
    <p:sldId id="275" r:id="rId15"/>
    <p:sldId id="276" r:id="rId16"/>
    <p:sldId id="277" r:id="rId17"/>
    <p:sldId id="27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0"/>
    <a:srgbClr val="156082"/>
    <a:srgbClr val="1399D6"/>
    <a:srgbClr val="44809B"/>
    <a:srgbClr val="FFFFFF"/>
    <a:srgbClr val="037DD0"/>
    <a:srgbClr val="26A3BF"/>
    <a:srgbClr val="40D3E2"/>
    <a:srgbClr val="34B4C8"/>
    <a:srgbClr val="43D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-%20&#934;&#965;&#955;&#945;&#954;&#941;&#962;\&#936;&#951;&#966;&#953;&#945;&#954;&#972;&#962;%20&#949;&#947;&#947;&#961;&#945;&#956;&#956;&#945;&#964;&#953;&#963;&#956;&#972;&#962;_&#954;&#945;&#964;&#945;&#963;&#964;&#942;&#956;&#945;&#964;&#945;%20&#954;&#961;&#940;&#964;&#951;&#963;&#951;&#962;_v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-%20&#934;&#965;&#955;&#945;&#954;&#941;&#962;\&#936;&#951;&#966;&#953;&#945;&#954;&#972;&#962;%20&#949;&#947;&#947;&#961;&#945;&#956;&#956;&#945;&#964;&#953;&#963;&#956;&#972;&#962;_&#954;&#945;&#964;&#945;&#963;&#964;&#942;&#956;&#945;&#964;&#945;%20&#954;&#961;&#940;&#964;&#951;&#963;&#951;&#962;_v0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-%20&#934;&#965;&#955;&#945;&#954;&#941;&#962;\&#936;&#951;&#966;&#953;&#945;&#954;&#972;&#962;%20&#949;&#947;&#947;&#961;&#945;&#956;&#956;&#945;&#964;&#953;&#963;&#956;&#972;&#962;_&#954;&#945;&#964;&#945;&#963;&#964;&#942;&#956;&#945;&#964;&#945;%20&#954;&#961;&#940;&#964;&#951;&#963;&#951;&#962;_v0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-%20&#934;&#965;&#955;&#945;&#954;&#941;&#962;\&#936;&#951;&#966;&#953;&#945;&#954;&#972;&#962;%20&#949;&#947;&#947;&#961;&#945;&#956;&#956;&#945;&#964;&#953;&#963;&#956;&#972;&#962;_&#954;&#945;&#964;&#945;&#963;&#964;&#942;&#956;&#945;&#964;&#945;%20&#954;&#961;&#940;&#964;&#951;&#963;&#951;&#962;_v0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-%20&#934;&#965;&#955;&#945;&#954;&#941;&#962;\&#936;&#951;&#966;&#953;&#945;&#954;&#972;&#962;%20&#949;&#947;&#947;&#961;&#945;&#956;&#956;&#945;&#964;&#953;&#963;&#956;&#972;&#962;_&#954;&#945;&#964;&#945;&#963;&#964;&#942;&#956;&#945;&#964;&#945;%20&#954;&#961;&#940;&#964;&#951;&#963;&#951;&#962;_v0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-%20&#934;&#965;&#955;&#945;&#954;&#941;&#962;\&#936;&#951;&#966;&#953;&#945;&#954;&#972;&#962;%20&#949;&#947;&#947;&#961;&#945;&#956;&#956;&#945;&#964;&#953;&#963;&#956;&#972;&#962;_&#954;&#945;&#964;&#945;&#963;&#964;&#942;&#956;&#945;&#964;&#945;%20&#954;&#961;&#940;&#964;&#951;&#963;&#951;&#962;_v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-%20&#934;&#965;&#955;&#945;&#954;&#941;&#962;\&#936;&#951;&#966;&#953;&#945;&#954;&#972;&#962;%20&#949;&#947;&#947;&#961;&#945;&#956;&#956;&#945;&#964;&#953;&#963;&#956;&#972;&#962;_&#954;&#945;&#964;&#945;&#963;&#964;&#942;&#956;&#945;&#964;&#945;%20&#954;&#961;&#940;&#964;&#951;&#963;&#951;&#962;_v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-%20&#934;&#965;&#955;&#945;&#954;&#941;&#962;\&#936;&#951;&#966;&#953;&#945;&#954;&#972;&#962;%20&#949;&#947;&#947;&#961;&#945;&#956;&#956;&#945;&#964;&#953;&#963;&#956;&#972;&#962;_&#954;&#945;&#964;&#945;&#963;&#964;&#942;&#956;&#945;&#964;&#945;%20&#954;&#961;&#940;&#964;&#951;&#963;&#951;&#962;_v0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-%20&#934;&#965;&#955;&#945;&#954;&#941;&#962;\&#936;&#951;&#966;&#953;&#945;&#954;&#972;&#962;%20&#949;&#947;&#947;&#961;&#945;&#956;&#956;&#945;&#964;&#953;&#963;&#956;&#972;&#962;_&#954;&#945;&#964;&#945;&#963;&#964;&#942;&#956;&#945;&#964;&#945;%20&#954;&#961;&#940;&#964;&#951;&#963;&#951;&#962;_v0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-%20&#934;&#965;&#955;&#945;&#954;&#941;&#962;\&#936;&#951;&#966;&#953;&#945;&#954;&#972;&#962;%20&#949;&#947;&#947;&#961;&#945;&#956;&#956;&#945;&#964;&#953;&#963;&#956;&#972;&#962;_&#954;&#945;&#964;&#945;&#963;&#964;&#942;&#956;&#945;&#964;&#945;%20&#954;&#961;&#940;&#964;&#951;&#963;&#951;&#962;_v0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-%20&#934;&#965;&#955;&#945;&#954;&#941;&#962;\&#936;&#951;&#966;&#953;&#945;&#954;&#972;&#962;%20&#949;&#947;&#947;&#961;&#945;&#956;&#956;&#945;&#964;&#953;&#963;&#956;&#972;&#962;_&#954;&#945;&#964;&#945;&#963;&#964;&#942;&#956;&#945;&#964;&#945;%20&#954;&#961;&#940;&#964;&#951;&#963;&#951;&#962;_v0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-%20&#934;&#965;&#955;&#945;&#954;&#941;&#962;\&#936;&#951;&#966;&#953;&#945;&#954;&#972;&#962;%20&#949;&#947;&#947;&#961;&#945;&#956;&#956;&#945;&#964;&#953;&#963;&#956;&#972;&#962;_&#954;&#945;&#964;&#945;&#963;&#964;&#942;&#956;&#945;&#964;&#945;%20&#954;&#961;&#940;&#964;&#951;&#963;&#951;&#962;_v0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-%20&#934;&#965;&#955;&#945;&#954;&#941;&#962;\&#936;&#951;&#966;&#953;&#945;&#954;&#972;&#962;%20&#949;&#947;&#947;&#961;&#945;&#956;&#956;&#945;&#964;&#953;&#963;&#956;&#972;&#962;_&#954;&#945;&#964;&#945;&#963;&#964;&#942;&#956;&#945;&#964;&#945;%20&#954;&#961;&#940;&#964;&#951;&#963;&#951;&#962;_v0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[Ψηφιακός εγγραμματισμός_καταστήματα κράτησης_v03.xlsx]A!Συγκεντρωτικός Πίνακας4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A!$N$3</c:f>
              <c:strCache>
                <c:ptCount val="1"/>
                <c:pt idx="0">
                  <c:v>Άθροισμα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1007344856843065E-2"/>
                  <c:y val="7.83186466599525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A4-4EC5-A03E-4C50EBEA1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A!$M$4:$M$10</c:f>
              <c:strCache>
                <c:ptCount val="6"/>
                <c:pt idx="0">
                  <c:v>Καμία φοίτηση</c:v>
                </c:pt>
                <c:pt idx="1">
                  <c:v>Δημοτικό</c:v>
                </c:pt>
                <c:pt idx="2">
                  <c:v>Γυμνάσιο</c:v>
                </c:pt>
                <c:pt idx="3">
                  <c:v>Λύκειο</c:v>
                </c:pt>
                <c:pt idx="4">
                  <c:v>Επαγγελματική Εκπαίδευση</c:v>
                </c:pt>
                <c:pt idx="5">
                  <c:v>Ανώτερη/Ανώτατη</c:v>
                </c:pt>
              </c:strCache>
            </c:strRef>
          </c:cat>
          <c:val>
            <c:numRef>
              <c:f>A!$N$4:$N$10</c:f>
              <c:numCache>
                <c:formatCode>0.0%</c:formatCode>
                <c:ptCount val="6"/>
                <c:pt idx="0">
                  <c:v>1.6949152542372881E-2</c:v>
                </c:pt>
                <c:pt idx="1">
                  <c:v>0.33898305084745761</c:v>
                </c:pt>
                <c:pt idx="2">
                  <c:v>0.23728813559322035</c:v>
                </c:pt>
                <c:pt idx="3">
                  <c:v>0.13559322033898305</c:v>
                </c:pt>
                <c:pt idx="4">
                  <c:v>0.20338983050847459</c:v>
                </c:pt>
                <c:pt idx="5">
                  <c:v>6.7796610169491525E-2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1-489F-A3CC-764C656773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7154224"/>
        <c:axId val="1207152784"/>
      </c:barChart>
      <c:catAx>
        <c:axId val="120715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07152784"/>
        <c:crosses val="autoZero"/>
        <c:auto val="1"/>
        <c:lblAlgn val="ctr"/>
        <c:lblOffset val="100"/>
        <c:noMultiLvlLbl val="0"/>
      </c:catAx>
      <c:valAx>
        <c:axId val="120715278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20715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CE-4DF7-BC4E-9475AD665E0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CE-4DF7-BC4E-9475AD665E0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ACE-4DF7-BC4E-9475AD665E0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ACE-4DF7-BC4E-9475AD665E0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CE-4DF7-BC4E-9475AD665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Ε!$A$11:$A$15</c:f>
              <c:strCache>
                <c:ptCount val="5"/>
                <c:pt idx="0">
                  <c:v>Καθόλου</c:v>
                </c:pt>
                <c:pt idx="1">
                  <c:v>Λίγο</c:v>
                </c:pt>
                <c:pt idx="2">
                  <c:v>Μέτρια</c:v>
                </c:pt>
                <c:pt idx="3">
                  <c:v>Πολύ</c:v>
                </c:pt>
                <c:pt idx="4">
                  <c:v>Πάρα Πολύ</c:v>
                </c:pt>
              </c:strCache>
            </c:strRef>
          </c:cat>
          <c:val>
            <c:numRef>
              <c:f>Ε!$B$11:$B$15</c:f>
              <c:numCache>
                <c:formatCode>0.0%</c:formatCode>
                <c:ptCount val="5"/>
                <c:pt idx="0">
                  <c:v>4.7619047619047616E-2</c:v>
                </c:pt>
                <c:pt idx="1">
                  <c:v>0.14285714285714285</c:v>
                </c:pt>
                <c:pt idx="2">
                  <c:v>0.19047619047619047</c:v>
                </c:pt>
                <c:pt idx="3">
                  <c:v>0.26984126984126983</c:v>
                </c:pt>
                <c:pt idx="4">
                  <c:v>0.34920634920634919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8-479B-B826-09E626C0F5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935407"/>
        <c:axId val="85936367"/>
      </c:barChart>
      <c:catAx>
        <c:axId val="8593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5936367"/>
        <c:crosses val="autoZero"/>
        <c:auto val="1"/>
        <c:lblAlgn val="ctr"/>
        <c:lblOffset val="100"/>
        <c:noMultiLvlLbl val="0"/>
      </c:catAx>
      <c:valAx>
        <c:axId val="8593636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5935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[Ψηφιακός εγγραμματισμός_καταστήματα κράτησης_v03.xlsx]Ε!Συγκεντρωτικός Πίνακας14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diamond"/>
          <c:size val="6"/>
          <c:spPr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Ε!$N$3</c:f>
              <c:strCache>
                <c:ptCount val="1"/>
                <c:pt idx="0">
                  <c:v>Άθροισμα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Ε!$M$4:$M$10</c:f>
              <c:strCache>
                <c:ptCount val="6"/>
                <c:pt idx="0">
                  <c:v>Καμία Απάντηση</c:v>
                </c:pt>
                <c:pt idx="1">
                  <c:v>Έλλειψη γνώσεων</c:v>
                </c:pt>
                <c:pt idx="2">
                  <c:v>Περιορισμοί φυλακής / Απαγορεύσεις</c:v>
                </c:pt>
                <c:pt idx="3">
                  <c:v>Έλλειψη χρόνου / Απουσία δομών</c:v>
                </c:pt>
                <c:pt idx="4">
                  <c:v>Ηλικία</c:v>
                </c:pt>
                <c:pt idx="5">
                  <c:v>Φόβος τεχνολογίας</c:v>
                </c:pt>
              </c:strCache>
            </c:strRef>
          </c:cat>
          <c:val>
            <c:numRef>
              <c:f>Ε!$N$4:$N$10</c:f>
              <c:numCache>
                <c:formatCode>0.0%</c:formatCode>
                <c:ptCount val="6"/>
                <c:pt idx="0">
                  <c:v>0.42857142857142855</c:v>
                </c:pt>
                <c:pt idx="1">
                  <c:v>0.31746031746031744</c:v>
                </c:pt>
                <c:pt idx="2">
                  <c:v>0.20634920634920634</c:v>
                </c:pt>
                <c:pt idx="3">
                  <c:v>1.5873015873015872E-2</c:v>
                </c:pt>
                <c:pt idx="4">
                  <c:v>1.5873015873015872E-2</c:v>
                </c:pt>
                <c:pt idx="5">
                  <c:v>1.5873015873015872E-2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7-4EAF-B8B3-70461FAA55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38330655"/>
        <c:axId val="1938331135"/>
      </c:barChart>
      <c:catAx>
        <c:axId val="1938330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38331135"/>
        <c:crosses val="autoZero"/>
        <c:auto val="1"/>
        <c:lblAlgn val="ctr"/>
        <c:lblOffset val="100"/>
        <c:noMultiLvlLbl val="0"/>
      </c:catAx>
      <c:valAx>
        <c:axId val="193833113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3833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[Ψηφιακός εγγραμματισμός_καταστήματα κράτησης_v03.xlsx]Ε!Συγκεντρωτικός Πίνακας13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diamond"/>
          <c:size val="6"/>
          <c:spPr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Ε!$J$3</c:f>
              <c:strCache>
                <c:ptCount val="1"/>
                <c:pt idx="0">
                  <c:v>Άθροισμα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5885813150122841E-2"/>
                  <c:y val="6.58262613549538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29-4930-A352-45200239B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Ε!$I$4:$I$10</c:f>
              <c:strCache>
                <c:ptCount val="6"/>
                <c:pt idx="0">
                  <c:v>Καμία Απάντηση</c:v>
                </c:pt>
                <c:pt idx="1">
                  <c:v>Απόκτηση Γνώσεων / Μόρφωση</c:v>
                </c:pt>
                <c:pt idx="2">
                  <c:v>Επαγγελματική Ενδυνάμωση / Εύρεση Εργασίας</c:v>
                </c:pt>
                <c:pt idx="3">
                  <c:v>Ψυχολογική Ενδυνάμωση</c:v>
                </c:pt>
                <c:pt idx="4">
                  <c:v>Ψυχαγωγία / Αξιοποίηση ελεύθερου χρόνου</c:v>
                </c:pt>
                <c:pt idx="5">
                  <c:v>Κοινωνική Επανένταξη</c:v>
                </c:pt>
              </c:strCache>
            </c:strRef>
          </c:cat>
          <c:val>
            <c:numRef>
              <c:f>Ε!$J$4:$J$10</c:f>
              <c:numCache>
                <c:formatCode>0.0%</c:formatCode>
                <c:ptCount val="6"/>
                <c:pt idx="0">
                  <c:v>0.55555555555555558</c:v>
                </c:pt>
                <c:pt idx="1">
                  <c:v>0.22222222222222221</c:v>
                </c:pt>
                <c:pt idx="2">
                  <c:v>0.1111111111111111</c:v>
                </c:pt>
                <c:pt idx="3">
                  <c:v>6.3492063492063489E-2</c:v>
                </c:pt>
                <c:pt idx="4">
                  <c:v>3.1746031746031744E-2</c:v>
                </c:pt>
                <c:pt idx="5">
                  <c:v>1.5873015873015872E-2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D-4957-9CA2-BA64BE65A0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56131423"/>
        <c:axId val="1956131903"/>
      </c:barChart>
      <c:catAx>
        <c:axId val="1956131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56131903"/>
        <c:crosses val="autoZero"/>
        <c:auto val="1"/>
        <c:lblAlgn val="ctr"/>
        <c:lblOffset val="100"/>
        <c:noMultiLvlLbl val="0"/>
      </c:catAx>
      <c:valAx>
        <c:axId val="195613190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5613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[Ψηφιακός εγγραμματισμός_καταστήματα κράτησης_v03.xlsx]Ε!Συγκεντρωτικός Πίνακας17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diamond"/>
          <c:size val="6"/>
          <c:spPr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Ε!$Z$3</c:f>
              <c:strCache>
                <c:ptCount val="1"/>
                <c:pt idx="0">
                  <c:v>Άθροισμα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805133420977343E-3"/>
                  <c:y val="5.82303654391011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28-410B-9AE0-DE31D4123A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Ε!$Y$4:$Y$12</c:f>
              <c:strCache>
                <c:ptCount val="8"/>
                <c:pt idx="0">
                  <c:v>Καμία Απάντηση</c:v>
                </c:pt>
                <c:pt idx="1">
                  <c:v>Επαγγελματική Κατάρτιση &amp; Εκμάθηση Τέχνης</c:v>
                </c:pt>
                <c:pt idx="2">
                  <c:v>Εκπαίδευση &amp; Απόκτηση Γνώσεων</c:v>
                </c:pt>
                <c:pt idx="3">
                  <c:v>Προγράμματα Επανένταξης &amp; Κοινωνική Μέριμνα</c:v>
                </c:pt>
                <c:pt idx="4">
                  <c:v>Εργασία &amp; Απασχόληση</c:v>
                </c:pt>
                <c:pt idx="5">
                  <c:v>Νομιμοποιητικά Έγγραφα / Άδεια Παραμονής</c:v>
                </c:pt>
                <c:pt idx="6">
                  <c:v>Προσωπική Βελτίωση &amp; Ψυχολογική Στήριξη</c:v>
                </c:pt>
                <c:pt idx="7">
                  <c:v>Αβεβαιότητα</c:v>
                </c:pt>
              </c:strCache>
            </c:strRef>
          </c:cat>
          <c:val>
            <c:numRef>
              <c:f>Ε!$Z$4:$Z$12</c:f>
              <c:numCache>
                <c:formatCode>0.0%</c:formatCode>
                <c:ptCount val="8"/>
                <c:pt idx="0">
                  <c:v>0.2857142857142857</c:v>
                </c:pt>
                <c:pt idx="1">
                  <c:v>0.15873015873015872</c:v>
                </c:pt>
                <c:pt idx="2">
                  <c:v>0.14285714285714285</c:v>
                </c:pt>
                <c:pt idx="3">
                  <c:v>0.14285714285714285</c:v>
                </c:pt>
                <c:pt idx="4">
                  <c:v>7.9365079365079361E-2</c:v>
                </c:pt>
                <c:pt idx="5">
                  <c:v>7.9365079365079361E-2</c:v>
                </c:pt>
                <c:pt idx="6">
                  <c:v>6.3492063492063489E-2</c:v>
                </c:pt>
                <c:pt idx="7">
                  <c:v>4.7619047619047616E-2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0-4972-8F0B-2E8C295E29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51921263"/>
        <c:axId val="1951927023"/>
      </c:barChart>
      <c:catAx>
        <c:axId val="1951921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51927023"/>
        <c:crosses val="autoZero"/>
        <c:auto val="1"/>
        <c:lblAlgn val="ctr"/>
        <c:lblOffset val="100"/>
        <c:noMultiLvlLbl val="0"/>
      </c:catAx>
      <c:valAx>
        <c:axId val="195192702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51921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[Ψηφιακός εγγραμματισμός_καταστήματα κράτησης_v03.xlsx]A!Συγκεντρωτικός Πίνακας5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A!$R$3</c:f>
              <c:strCache>
                <c:ptCount val="1"/>
                <c:pt idx="0">
                  <c:v>Άθροισμα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7002053388090352E-2"/>
                  <c:y val="7.35175734859158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DF-4681-959A-7D4C2D541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A!$Q$4:$Q$11</c:f>
              <c:strCache>
                <c:ptCount val="7"/>
                <c:pt idx="0">
                  <c:v>Τεχνικά/Χειρωνακτικά Επαγγέλματα</c:v>
                </c:pt>
                <c:pt idx="1">
                  <c:v>Εμπόριο &amp; Ελεύθεροι Επαγγελματίες</c:v>
                </c:pt>
                <c:pt idx="2">
                  <c:v>Άνεργοι/ Καμία απάντηση</c:v>
                </c:pt>
                <c:pt idx="3">
                  <c:v>Οδηγοί &amp; Μεταφορές</c:v>
                </c:pt>
                <c:pt idx="4">
                  <c:v>Ιδιωτικοί Υπάλληλοι/ Παροχή Υπηρεσιών</c:v>
                </c:pt>
                <c:pt idx="5">
                  <c:v>Εστίαση</c:v>
                </c:pt>
                <c:pt idx="6">
                  <c:v>Πρωτογενής τομέας</c:v>
                </c:pt>
              </c:strCache>
            </c:strRef>
          </c:cat>
          <c:val>
            <c:numRef>
              <c:f>A!$R$4:$R$11</c:f>
              <c:numCache>
                <c:formatCode>0.0%</c:formatCode>
                <c:ptCount val="7"/>
                <c:pt idx="0">
                  <c:v>0.26984126984126983</c:v>
                </c:pt>
                <c:pt idx="1">
                  <c:v>0.19047619047619047</c:v>
                </c:pt>
                <c:pt idx="2">
                  <c:v>0.15873015873015872</c:v>
                </c:pt>
                <c:pt idx="3">
                  <c:v>0.12698412698412698</c:v>
                </c:pt>
                <c:pt idx="4">
                  <c:v>0.1111111111111111</c:v>
                </c:pt>
                <c:pt idx="5">
                  <c:v>9.5238095238095233E-2</c:v>
                </c:pt>
                <c:pt idx="6">
                  <c:v>4.7619047619047616E-2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3-4B9C-A297-7E09251948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36077344"/>
        <c:axId val="1136076384"/>
      </c:barChart>
      <c:catAx>
        <c:axId val="1136077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6076384"/>
        <c:crosses val="autoZero"/>
        <c:auto val="1"/>
        <c:lblAlgn val="ctr"/>
        <c:lblOffset val="100"/>
        <c:noMultiLvlLbl val="0"/>
      </c:catAx>
      <c:valAx>
        <c:axId val="113607638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13607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[Ψηφιακός εγγραμματισμός_καταστήματα κράτησης_v03.xlsx]A!Συγκεντρωτικός Πίνακας6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A!$V$3</c:f>
              <c:strCache>
                <c:ptCount val="1"/>
                <c:pt idx="0">
                  <c:v>Άθροισμα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A!$U$4:$U$10</c:f>
              <c:strCache>
                <c:ptCount val="6"/>
                <c:pt idx="0">
                  <c:v>Μεσαίες ποινές (5 έως 10 έτη)</c:v>
                </c:pt>
                <c:pt idx="1">
                  <c:v>Μακροχρόνιες ποινές (10 έως 15 έτη)</c:v>
                </c:pt>
                <c:pt idx="2">
                  <c:v>Μικρές ποινές (έως 5 έτη)</c:v>
                </c:pt>
                <c:pt idx="3">
                  <c:v>Πολυετείς / Ισόβια (15+ έτη)</c:v>
                </c:pt>
                <c:pt idx="4">
                  <c:v>Δεν γνωρίζω / Καμία απάντηση</c:v>
                </c:pt>
                <c:pt idx="5">
                  <c:v>Υπόδικοι/ Προφυλακισμένοι</c:v>
                </c:pt>
              </c:strCache>
            </c:strRef>
          </c:cat>
          <c:val>
            <c:numRef>
              <c:f>A!$V$4:$V$10</c:f>
              <c:numCache>
                <c:formatCode>0.0%</c:formatCode>
                <c:ptCount val="6"/>
                <c:pt idx="0">
                  <c:v>0.3968253968253968</c:v>
                </c:pt>
                <c:pt idx="1">
                  <c:v>0.20634920634920634</c:v>
                </c:pt>
                <c:pt idx="2">
                  <c:v>0.17460317460317459</c:v>
                </c:pt>
                <c:pt idx="3">
                  <c:v>0.14285714285714285</c:v>
                </c:pt>
                <c:pt idx="4">
                  <c:v>4.7619047619047616E-2</c:v>
                </c:pt>
                <c:pt idx="5">
                  <c:v>3.1746031746031744E-2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1-41A9-9B31-0514B65AEF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92943696"/>
        <c:axId val="1392944176"/>
      </c:barChart>
      <c:catAx>
        <c:axId val="1392943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92944176"/>
        <c:crosses val="autoZero"/>
        <c:auto val="1"/>
        <c:lblAlgn val="ctr"/>
        <c:lblOffset val="100"/>
        <c:noMultiLvlLbl val="0"/>
      </c:catAx>
      <c:valAx>
        <c:axId val="139294417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39294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[Ψηφιακός εγγραμματισμός_καταστήματα κράτησης_v03.xlsx]Β!Συγκεντρωτικός Πίνακας7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Β!$B$3</c:f>
              <c:strCache>
                <c:ptCount val="1"/>
                <c:pt idx="0">
                  <c:v>Άθροισμα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Β!$A$4:$A$9</c:f>
              <c:strCache>
                <c:ptCount val="5"/>
                <c:pt idx="0">
                  <c:v>&lt;1 έτος</c:v>
                </c:pt>
                <c:pt idx="1">
                  <c:v>1-3 έτη</c:v>
                </c:pt>
                <c:pt idx="2">
                  <c:v>3-5 έτη</c:v>
                </c:pt>
                <c:pt idx="3">
                  <c:v>&gt;5 έτη</c:v>
                </c:pt>
                <c:pt idx="4">
                  <c:v>Καμία απάντηση</c:v>
                </c:pt>
              </c:strCache>
            </c:strRef>
          </c:cat>
          <c:val>
            <c:numRef>
              <c:f>Β!$B$4:$B$9</c:f>
              <c:numCache>
                <c:formatCode>0.0%</c:formatCode>
                <c:ptCount val="5"/>
                <c:pt idx="0">
                  <c:v>0.26984126984126983</c:v>
                </c:pt>
                <c:pt idx="1">
                  <c:v>0.46031746031746029</c:v>
                </c:pt>
                <c:pt idx="2">
                  <c:v>0.14285714285714285</c:v>
                </c:pt>
                <c:pt idx="3">
                  <c:v>0.1111111111111111</c:v>
                </c:pt>
                <c:pt idx="4">
                  <c:v>1.5873015873015872E-2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B-47B1-A1D2-98ABADF54E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7571328"/>
        <c:axId val="1217582368"/>
      </c:barChart>
      <c:catAx>
        <c:axId val="121757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7582368"/>
        <c:crosses val="autoZero"/>
        <c:auto val="1"/>
        <c:lblAlgn val="ctr"/>
        <c:lblOffset val="100"/>
        <c:noMultiLvlLbl val="0"/>
      </c:catAx>
      <c:valAx>
        <c:axId val="121758236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21757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[Ψηφιακός εγγραμματισμός_καταστήματα κράτησης_v03.xlsx]Β!Συγκεντρωτικός Πίνακας11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7.3062392729347184E-2"/>
          <c:y val="0.1388888888888889"/>
          <c:w val="0.56450201056631266"/>
          <c:h val="0.75462962962962965"/>
        </c:manualLayout>
      </c:layout>
      <c:pieChart>
        <c:varyColors val="1"/>
        <c:ser>
          <c:idx val="0"/>
          <c:order val="0"/>
          <c:tx>
            <c:strRef>
              <c:f>Β!$R$3</c:f>
              <c:strCache>
                <c:ptCount val="1"/>
                <c:pt idx="0">
                  <c:v>Άθροισμα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A8A-47F0-ADBB-5CB66376389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1A8A-47F0-ADBB-5CB663763896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1A8A-47F0-ADBB-5CB663763896}"/>
              </c:ext>
            </c:extLst>
          </c:dPt>
          <c:dLbls>
            <c:dLbl>
              <c:idx val="0"/>
              <c:layout>
                <c:manualLayout>
                  <c:x val="-0.17016600059239026"/>
                  <c:y val="-0.16780786864036185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8A-47F0-ADBB-5CB663763896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8A-47F0-ADBB-5CB663763896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A8A-47F0-ADBB-5CB663763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Β!$Q$4:$Q$7</c:f>
              <c:strCache>
                <c:ptCount val="3"/>
                <c:pt idx="0">
                  <c:v>Όχι</c:v>
                </c:pt>
                <c:pt idx="1">
                  <c:v>Ναι</c:v>
                </c:pt>
                <c:pt idx="2">
                  <c:v>Εν μέρει</c:v>
                </c:pt>
              </c:strCache>
            </c:strRef>
          </c:cat>
          <c:val>
            <c:numRef>
              <c:f>Β!$R$4:$R$7</c:f>
              <c:numCache>
                <c:formatCode>0.0%</c:formatCode>
                <c:ptCount val="3"/>
                <c:pt idx="0">
                  <c:v>0.73770491803278693</c:v>
                </c:pt>
                <c:pt idx="1">
                  <c:v>9.8360655737704916E-2</c:v>
                </c:pt>
                <c:pt idx="2">
                  <c:v>0.16393442622950818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8A-47F0-ADBB-5CB663763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01640358144226"/>
          <c:y val="0.41058945756780402"/>
          <c:w val="0.16123471077895879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7682450719046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C5-48FF-A2CE-6228CAD40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Γ!$E$20:$E$23</c:f>
              <c:strCache>
                <c:ptCount val="4"/>
                <c:pt idx="0">
                  <c:v>Σχολική εκπαίδευση</c:v>
                </c:pt>
                <c:pt idx="1">
                  <c:v>Ξένες γλώσσες</c:v>
                </c:pt>
                <c:pt idx="2">
                  <c:v>Επαγγελματική κατάρτηση</c:v>
                </c:pt>
                <c:pt idx="3">
                  <c:v>Άλλο (π.χ. μουσική, ζωγραφική, κομμωτική, συντήρηση κτιρίων)</c:v>
                </c:pt>
              </c:strCache>
            </c:strRef>
          </c:cat>
          <c:val>
            <c:numRef>
              <c:f>Γ!$F$20:$F$23</c:f>
              <c:numCache>
                <c:formatCode>0.0%</c:formatCode>
                <c:ptCount val="4"/>
                <c:pt idx="0">
                  <c:v>0.73170731707317072</c:v>
                </c:pt>
                <c:pt idx="1">
                  <c:v>0.43902439024390244</c:v>
                </c:pt>
                <c:pt idx="2">
                  <c:v>0.24390243902439024</c:v>
                </c:pt>
                <c:pt idx="3">
                  <c:v>4.878048780487805E-2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2-4C4E-8EE4-B99FCCDEC5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9343183"/>
        <c:axId val="1959169775"/>
      </c:barChart>
      <c:catAx>
        <c:axId val="1629343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59169775"/>
        <c:crosses val="autoZero"/>
        <c:auto val="1"/>
        <c:lblAlgn val="ctr"/>
        <c:lblOffset val="100"/>
        <c:noMultiLvlLbl val="0"/>
      </c:catAx>
      <c:valAx>
        <c:axId val="195916977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629343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[Ψηφιακός εγγραμματισμός_καταστήματα κράτησης_v03.xlsx]Γ!Συγκεντρωτικός Πίνακας6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diamond"/>
          <c:size val="6"/>
          <c:spPr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l-G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Γ!$N$3</c:f>
              <c:strCache>
                <c:ptCount val="1"/>
                <c:pt idx="0">
                  <c:v>Άθροισμα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1253587268776934E-16"/>
                  <c:y val="6.00408830773807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3E-441D-8B1C-A2B7BBDB95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Γ!$M$4:$M$10</c:f>
              <c:strCache>
                <c:ptCount val="6"/>
                <c:pt idx="0">
                  <c:v>Επαγγελματική Κατάρτιση</c:v>
                </c:pt>
                <c:pt idx="1">
                  <c:v>Ψηφιακές Δεξιότητες / Πληροφορική</c:v>
                </c:pt>
                <c:pt idx="2">
                  <c:v>Τέχνες / Δημιουργική Απασχόληση</c:v>
                </c:pt>
                <c:pt idx="3">
                  <c:v>Γενική / Σχολική Εκπαίδευση</c:v>
                </c:pt>
                <c:pt idx="4">
                  <c:v>Αθλητισμός / Φυσική Αγωγή</c:v>
                </c:pt>
                <c:pt idx="5">
                  <c:v>Καμία Απάντηση</c:v>
                </c:pt>
              </c:strCache>
            </c:strRef>
          </c:cat>
          <c:val>
            <c:numRef>
              <c:f>Γ!$N$4:$N$10</c:f>
              <c:numCache>
                <c:formatCode>0.0%</c:formatCode>
                <c:ptCount val="6"/>
                <c:pt idx="0">
                  <c:v>9.5238095238095233E-2</c:v>
                </c:pt>
                <c:pt idx="1">
                  <c:v>0.1111111111111111</c:v>
                </c:pt>
                <c:pt idx="2">
                  <c:v>0.12698412698412698</c:v>
                </c:pt>
                <c:pt idx="3">
                  <c:v>0.15873015873015872</c:v>
                </c:pt>
                <c:pt idx="4">
                  <c:v>0.22222222222222221</c:v>
                </c:pt>
                <c:pt idx="5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C-4A55-9085-A1F11BD3DE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56252671"/>
        <c:axId val="1956246431"/>
      </c:barChart>
      <c:catAx>
        <c:axId val="1956252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56246431"/>
        <c:crosses val="autoZero"/>
        <c:auto val="1"/>
        <c:lblAlgn val="ctr"/>
        <c:lblOffset val="100"/>
        <c:noMultiLvlLbl val="0"/>
      </c:catAx>
      <c:valAx>
        <c:axId val="1956246431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5625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Δ!$M$22:$M$26</c:f>
              <c:strCache>
                <c:ptCount val="5"/>
                <c:pt idx="0">
                  <c:v>Επεξεργασία κειμένου</c:v>
                </c:pt>
                <c:pt idx="1">
                  <c:v>Αποστολή email</c:v>
                </c:pt>
                <c:pt idx="2">
                  <c:v>Αναζήτηση στο διαδίκτυο</c:v>
                </c:pt>
                <c:pt idx="3">
                  <c:v>Χρήση Social Media </c:v>
                </c:pt>
                <c:pt idx="4">
                  <c:v>Άλλο</c:v>
                </c:pt>
              </c:strCache>
            </c:strRef>
          </c:cat>
          <c:val>
            <c:numRef>
              <c:f>Δ!$N$22:$N$26</c:f>
              <c:numCache>
                <c:formatCode>0.0%</c:formatCode>
                <c:ptCount val="5"/>
                <c:pt idx="0">
                  <c:v>0.22222222222222221</c:v>
                </c:pt>
                <c:pt idx="1">
                  <c:v>0.31746031746031744</c:v>
                </c:pt>
                <c:pt idx="2">
                  <c:v>0.49206349206349204</c:v>
                </c:pt>
                <c:pt idx="3">
                  <c:v>0.36507936507936506</c:v>
                </c:pt>
                <c:pt idx="4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E-4891-8FC3-6A17B5B4ED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51911183"/>
        <c:axId val="1951912143"/>
      </c:barChart>
      <c:catAx>
        <c:axId val="1951911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51912143"/>
        <c:crosses val="autoZero"/>
        <c:auto val="1"/>
        <c:lblAlgn val="ctr"/>
        <c:lblOffset val="100"/>
        <c:noMultiLvlLbl val="0"/>
      </c:catAx>
      <c:valAx>
        <c:axId val="195191214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5191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Ε!$E$11:$E$15</c:f>
              <c:strCache>
                <c:ptCount val="5"/>
                <c:pt idx="0">
                  <c:v>Βασικές γνώσεις υπολογιστή</c:v>
                </c:pt>
                <c:pt idx="1">
                  <c:v>Διαδίκτυο &amp; Επικοινωνία</c:v>
                </c:pt>
                <c:pt idx="2">
                  <c:v>Εργαλεία εκπαίδευσης</c:v>
                </c:pt>
                <c:pt idx="3">
                  <c:v>Εργαλεία εργασίας</c:v>
                </c:pt>
                <c:pt idx="4">
                  <c:v>Κοινωνικά δίκτυα</c:v>
                </c:pt>
              </c:strCache>
            </c:strRef>
          </c:cat>
          <c:val>
            <c:numRef>
              <c:f>Ε!$F$11:$F$15</c:f>
              <c:numCache>
                <c:formatCode>0.0%</c:formatCode>
                <c:ptCount val="5"/>
                <c:pt idx="0">
                  <c:v>0.44444444444444442</c:v>
                </c:pt>
                <c:pt idx="1">
                  <c:v>0.44444444444444442</c:v>
                </c:pt>
                <c:pt idx="2">
                  <c:v>0.2857142857142857</c:v>
                </c:pt>
                <c:pt idx="3">
                  <c:v>0.26984126984126983</c:v>
                </c:pt>
                <c:pt idx="4">
                  <c:v>0.15873015873015872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C-406B-8BD7-CA2160AA41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59980703"/>
        <c:axId val="1859977343"/>
      </c:barChart>
      <c:catAx>
        <c:axId val="1859980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859977343"/>
        <c:crosses val="autoZero"/>
        <c:auto val="1"/>
        <c:lblAlgn val="ctr"/>
        <c:lblOffset val="100"/>
        <c:noMultiLvlLbl val="0"/>
      </c:catAx>
      <c:valAx>
        <c:axId val="185997734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85998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58A2-F074-415E-BEE0-315E29C28943}" type="datetimeFigureOut">
              <a:rPr lang="el-GR" smtClean="0"/>
              <a:t>17/3/2026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2E4F0-9C0F-4D64-B09C-946E87C3B6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513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D98B4-C388-EC34-681B-D4358096B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647C4D-06C3-16BE-44EB-C24FB28D1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D4061E-C6DA-9232-2DF4-C4E01077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17/3/2026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966CAF-595C-B156-EB8F-5EA813F1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EC13FF-158A-30B6-FEE0-515C0667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71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21CB1F-E787-A241-0527-A3008EA7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5992A35-9DA0-A2F4-1F85-6F7CE8ABC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67D175-B322-61B7-F52C-CF4D0292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17/3/2026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0ACB29-E785-E372-9326-7CA487EE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ADDA26-A1DE-2EA2-02D0-C565C4C8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83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CC2BE79-A499-803F-80E0-41574BC18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14B2DCF-1EC4-165F-6CF4-C609916EF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6C4C68-F9FA-D3FD-F56B-0A229BEE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17/3/2026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172ED8-F0B5-ED67-F0BF-E4263F10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7EA567-792B-DDA1-82C3-671F5BD2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13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0658E4-20F4-E609-26EA-360C030A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A46E54-581A-66BB-9A6E-6A0A28867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AF57E5-8A66-90D7-2999-0266540F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17/3/2026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112B70-A672-24DF-9D56-0338DE09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AC6156-6156-54A7-8715-FF595A8D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4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A35EFE-C543-FD50-4CBA-7E31235C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7AE54B3-BD91-B924-C6D9-3D1E2BB90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8AE7A7-9FD5-6F82-057D-BDAC9E2B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17/3/2026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44ABCA-4563-7335-0D88-CF317C50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DCE3D9-3AF6-EC65-9D3A-94EFD840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32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744569-030A-00E8-D17F-7BDCDAB7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67BAFC-768A-DDF6-AD45-5E5890B85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5BD7DDE-34AB-8EA1-7EE1-F600144B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7D400B-A381-88CC-5768-A9EF1250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17/3/2026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6878DB-F2AF-44D8-1A19-32E0838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7CE7925-7263-948A-EDA2-D8490160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65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6BF370-4FA4-1EF3-EF62-30AFD0DA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C6B6F6D-4793-8DC7-2006-800F542FB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66F017-6D90-FA05-A319-564D9BFE0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8CAB125-F62F-0A8F-8C1E-5396AAF60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11AACBB-28D2-7807-3E55-7EA814888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90CC0F3-B6D6-ADAB-D29E-86072F3B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17/3/2026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8069213-46EB-4BD3-7052-12A00154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351A0A-C8B9-1091-0A5F-29FCB1D7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34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D51E3A-5EA0-8EAD-C10E-76D61C51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4550B21-18DC-684D-9952-294B0068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17/3/2026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EE7ACF8-F73D-3E77-E141-557D52BC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0E74765-7CFB-3919-DB20-A6162EDD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06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48C61F-2723-84EA-3AD4-904D5335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17/3/2026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EDF823C-0810-899C-9342-99C83917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CF592A1-5499-E74C-8ECF-8EC564E2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77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96D6DF-6003-618D-ADF6-8EC373BD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81069C-E8CB-046D-BDCE-1A243755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AB291C6-03E3-2C1B-ABE3-421B89748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6917AA-8884-52DD-4B91-FDA99EE5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17/3/2026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394BCCA-7ABA-3411-E086-DA8290C3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A0244F-F842-FD96-1551-4DD8DD20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9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063C0B-82C5-6E3B-EF60-86AAEC86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4B196C5-825C-FA12-86E6-244FF0C82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2961546-A104-6CAF-88C6-70D6ABAE2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8F1C67-914F-853B-E223-73EAB8B3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17/3/2026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D85C6D-8B13-EDC3-6500-E82C86D6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0CA667-CF68-CDBB-4333-DC6EDD44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6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A49F951-4C39-8301-A21F-4C6E03CD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7653CA-4A75-7503-6CB9-045563345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FDA263-B489-951C-AA1C-45C5C5818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B9BC5-28E3-42FA-8725-0A00ADA20764}" type="datetimeFigureOut">
              <a:rPr lang="el-GR" smtClean="0"/>
              <a:t>17/3/2026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C0F5C6-4610-EC03-72DC-8905B3916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BD48B4-FF49-CBC4-C8AE-6AF74D145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23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chart" Target="../charts/chart9.xml"/><Relationship Id="rId7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chart" Target="../charts/chart11.xml"/><Relationship Id="rId7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7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5CEB9-2B66-950A-8B23-1C720BBDC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82D32D9-C817-506B-7398-5E23FD54B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6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256CD-184E-669A-1F47-C899B0C41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F044D7A-8FC0-BBA7-D8F6-F1995533A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B32DDCFF-A020-41AD-39C3-1BE51C8BEE26}"/>
              </a:ext>
            </a:extLst>
          </p:cNvPr>
          <p:cNvSpPr/>
          <p:nvPr/>
        </p:nvSpPr>
        <p:spPr>
          <a:xfrm>
            <a:off x="1014984" y="1092074"/>
            <a:ext cx="9890760" cy="38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Γραφικό 20">
            <a:extLst>
              <a:ext uri="{FF2B5EF4-FFF2-40B4-BE49-F238E27FC236}">
                <a16:creationId xmlns:a16="http://schemas.microsoft.com/office/drawing/2014/main" id="{83B8B28E-919F-1145-D836-584FCEE56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8729" y="739301"/>
            <a:ext cx="619843" cy="150683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AE8E4008-9109-2047-BCEA-8B36FBA852D2}"/>
              </a:ext>
            </a:extLst>
          </p:cNvPr>
          <p:cNvSpPr/>
          <p:nvPr/>
        </p:nvSpPr>
        <p:spPr>
          <a:xfrm rot="16200000">
            <a:off x="7928642" y="1634629"/>
            <a:ext cx="4425955" cy="4535741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B9643CF-1D46-F0BB-4497-12D9A854C29B}"/>
              </a:ext>
            </a:extLst>
          </p:cNvPr>
          <p:cNvSpPr/>
          <p:nvPr/>
        </p:nvSpPr>
        <p:spPr>
          <a:xfrm rot="16200000">
            <a:off x="3236690" y="1634629"/>
            <a:ext cx="4425955" cy="4535741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0E1E463-9109-BA07-C41D-1EF5285ABC35}"/>
              </a:ext>
            </a:extLst>
          </p:cNvPr>
          <p:cNvSpPr/>
          <p:nvPr/>
        </p:nvSpPr>
        <p:spPr>
          <a:xfrm rot="16200000">
            <a:off x="-1113580" y="2803104"/>
            <a:ext cx="5168477" cy="2941318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489E6C36-C7EA-0485-CD13-8FDFFCF3D74A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29B6-8A1F-1B3D-A4DC-0338CA4BE341}"/>
              </a:ext>
            </a:extLst>
          </p:cNvPr>
          <p:cNvSpPr txBox="1"/>
          <p:nvPr/>
        </p:nvSpPr>
        <p:spPr>
          <a:xfrm>
            <a:off x="2344743" y="1105088"/>
            <a:ext cx="7552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chemeClr val="bg1"/>
                </a:solidFill>
                <a:latin typeface="+mj-lt"/>
              </a:rPr>
              <a:t>ΕΝΟΤΗΤΑ Γ. ΕΚΠΑΙΔΕΥΣΗ-ΚΑΤΑΡΤΙΣΗ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50834EB-F9E2-89D1-E494-FE9646BBB1A2}"/>
              </a:ext>
            </a:extLst>
          </p:cNvPr>
          <p:cNvSpPr txBox="1">
            <a:spLocks/>
          </p:cNvSpPr>
          <p:nvPr/>
        </p:nvSpPr>
        <p:spPr>
          <a:xfrm>
            <a:off x="57914" y="1923310"/>
            <a:ext cx="2804160" cy="484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2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Συμμετοχή σε εκπαιδευτικά ή άλλου τύπου προγράμματα στο παρόν ή το παρελθόν</a:t>
            </a:r>
            <a:r>
              <a:rPr lang="en-US" sz="12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2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67,8%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 συμμετέχει ή έχει συμμετάσχει</a:t>
            </a:r>
            <a:endParaRPr lang="en-US" sz="1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fontAlgn="base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l-GR" sz="12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Αξιολόγηση χρησιμότητας εκπαιδευτικών προγραμμάτων</a:t>
            </a:r>
            <a:r>
              <a:rPr lang="en-US" sz="12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l" fontAlgn="base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42,6%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 αξιολογεί τα εκπαιδευτικά προγράμματα ως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πάρα πολύ χρήσιμα 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για το μέλλον. </a:t>
            </a:r>
            <a:endParaRPr lang="el-GR" sz="1200" b="1" i="1" u="sng" kern="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fontAlgn="base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21,3%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 αξιολογεί τα εκπαιδευτικά προγράμματα ως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πολύ χρήσιμα 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για το μέλλον </a:t>
            </a:r>
          </a:p>
          <a:p>
            <a:pPr marL="171450" lvl="0" indent="-171450" algn="l" fontAlgn="base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11,5% 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αξιολογεί ως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καθόλου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 χρήσιμα τα εκπαιδευτικά προγράμματα για το μέλλον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6674E-B869-B065-30C2-6F16FE9FB6B9}"/>
              </a:ext>
            </a:extLst>
          </p:cNvPr>
          <p:cNvSpPr txBox="1"/>
          <p:nvPr/>
        </p:nvSpPr>
        <p:spPr>
          <a:xfrm>
            <a:off x="3263225" y="1907000"/>
            <a:ext cx="4234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Θεματικές ενότητες εκπαιδευτικών προγραμμάτων όπου έχουν συμμετάσχει ή συμμετέχουν </a:t>
            </a:r>
          </a:p>
        </p:txBody>
      </p:sp>
      <p:graphicFrame>
        <p:nvGraphicFramePr>
          <p:cNvPr id="8" name="Γράφημα 7">
            <a:extLst>
              <a:ext uri="{FF2B5EF4-FFF2-40B4-BE49-F238E27FC236}">
                <a16:creationId xmlns:a16="http://schemas.microsoft.com/office/drawing/2014/main" id="{EC0BEBEE-3B8D-DF9C-341C-00CF63AB5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249958"/>
              </p:ext>
            </p:extLst>
          </p:nvPr>
        </p:nvGraphicFramePr>
        <p:xfrm>
          <a:off x="3360187" y="2368665"/>
          <a:ext cx="4137893" cy="275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517170EC-1933-3D8C-928B-CAE101ADA4BD}"/>
              </a:ext>
            </a:extLst>
          </p:cNvPr>
          <p:cNvSpPr txBox="1">
            <a:spLocks/>
          </p:cNvSpPr>
          <p:nvPr/>
        </p:nvSpPr>
        <p:spPr>
          <a:xfrm>
            <a:off x="3158808" y="5385816"/>
            <a:ext cx="3040424" cy="839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3D287FA9-D55A-8AC4-CFBD-6FCE7941CA72}"/>
              </a:ext>
            </a:extLst>
          </p:cNvPr>
          <p:cNvSpPr txBox="1">
            <a:spLocks/>
          </p:cNvSpPr>
          <p:nvPr/>
        </p:nvSpPr>
        <p:spPr>
          <a:xfrm>
            <a:off x="3196767" y="5151241"/>
            <a:ext cx="4357350" cy="839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200" dirty="0"/>
              <a:t>Το </a:t>
            </a:r>
            <a:r>
              <a:rPr lang="el-GR" sz="1200" b="1" dirty="0"/>
              <a:t>73,2%</a:t>
            </a:r>
            <a:r>
              <a:rPr lang="el-GR" sz="1200" dirty="0"/>
              <a:t> δήλωσαν ότι έχουν συμμετάσχει ή συμμετέχουν σε  προγράμματα σχολικής εκπαίδευσης και το </a:t>
            </a:r>
            <a:r>
              <a:rPr lang="el-GR" sz="1200" b="1" dirty="0"/>
              <a:t>43,9%</a:t>
            </a:r>
            <a:r>
              <a:rPr lang="el-GR" sz="1200" dirty="0"/>
              <a:t> τις ξένες γλώσσες </a:t>
            </a:r>
            <a:r>
              <a:rPr lang="el-GR" sz="1200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l-GR" sz="1200" dirty="0">
                <a:sym typeface="Wingdings" panose="05000000000000000000" pitchFamily="2" charset="2"/>
              </a:rPr>
              <a:t> ανάγκη κάλυψης μορφωτικών κενών και σε άλλους τομείς</a:t>
            </a:r>
            <a:endParaRPr lang="el-GR" sz="1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19CB2-A275-FB14-E8CE-CAF01E25DD22}"/>
              </a:ext>
            </a:extLst>
          </p:cNvPr>
          <p:cNvSpPr txBox="1"/>
          <p:nvPr/>
        </p:nvSpPr>
        <p:spPr>
          <a:xfrm>
            <a:off x="7899232" y="1923310"/>
            <a:ext cx="42348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Προτεινόμενες δραστηριότητες και προγράμματα </a:t>
            </a:r>
          </a:p>
        </p:txBody>
      </p:sp>
      <p:graphicFrame>
        <p:nvGraphicFramePr>
          <p:cNvPr id="14" name="Γράφημα 13">
            <a:extLst>
              <a:ext uri="{FF2B5EF4-FFF2-40B4-BE49-F238E27FC236}">
                <a16:creationId xmlns:a16="http://schemas.microsoft.com/office/drawing/2014/main" id="{A2CDFDA7-A4ED-B4FB-9812-E3145FED5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158614"/>
              </p:ext>
            </p:extLst>
          </p:nvPr>
        </p:nvGraphicFramePr>
        <p:xfrm>
          <a:off x="7947713" y="2370848"/>
          <a:ext cx="4137892" cy="274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236D071F-868B-D1D2-BEDB-6EB8598293C5}"/>
              </a:ext>
            </a:extLst>
          </p:cNvPr>
          <p:cNvSpPr txBox="1">
            <a:spLocks/>
          </p:cNvSpPr>
          <p:nvPr/>
        </p:nvSpPr>
        <p:spPr>
          <a:xfrm>
            <a:off x="8160950" y="5151241"/>
            <a:ext cx="3711418" cy="967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200" dirty="0"/>
              <a:t>Υψηλή επιθυμία για δραστηριότητες αθλητισμού &amp; φυσικής αγωγής (</a:t>
            </a:r>
            <a:r>
              <a:rPr lang="el-GR" sz="1200" b="1" dirty="0"/>
              <a:t>22,2%</a:t>
            </a:r>
            <a:r>
              <a:rPr lang="el-GR" sz="1200" dirty="0"/>
              <a:t>)</a:t>
            </a:r>
            <a:endParaRPr lang="el-GR" sz="1200" b="1" dirty="0">
              <a:solidFill>
                <a:srgbClr val="0070C0"/>
              </a:solidFill>
              <a:latin typeface="+mj-lt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200" dirty="0"/>
              <a:t>Υπάρχει προθυμία για εκμάθηση ψηφιακών δεξιοτήτων (</a:t>
            </a:r>
            <a:r>
              <a:rPr lang="el-GR" sz="1200" b="1" dirty="0"/>
              <a:t>11,1%)</a:t>
            </a:r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4F0C00AC-2E30-023E-BCD4-09C537E30E51}"/>
              </a:ext>
            </a:extLst>
          </p:cNvPr>
          <p:cNvCxnSpPr>
            <a:cxnSpLocks/>
          </p:cNvCxnSpPr>
          <p:nvPr/>
        </p:nvCxnSpPr>
        <p:spPr>
          <a:xfrm>
            <a:off x="3181796" y="5043873"/>
            <a:ext cx="90102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0A93AC-C5E5-6B53-C6AE-7263E8B11DCF}"/>
              </a:ext>
            </a:extLst>
          </p:cNvPr>
          <p:cNvSpPr txBox="1"/>
          <p:nvPr/>
        </p:nvSpPr>
        <p:spPr>
          <a:xfrm>
            <a:off x="0" y="499036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ΑΠΟΤΕΛΕΣΜΑΤΑ ΕΡΩΤΗΜΑΤΟΛΟΓΙΟΥ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(3/7)</a:t>
            </a:r>
          </a:p>
        </p:txBody>
      </p:sp>
    </p:spTree>
    <p:extLst>
      <p:ext uri="{BB962C8B-B14F-4D97-AF65-F5344CB8AC3E}">
        <p14:creationId xmlns:p14="http://schemas.microsoft.com/office/powerpoint/2010/main" val="57520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F71A0-E535-9DFC-DB37-CAC9A02BF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4EE3B46-9CFF-594A-8560-993BFCA547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4327812-7ACF-C9FA-9D27-6DE307174211}"/>
              </a:ext>
            </a:extLst>
          </p:cNvPr>
          <p:cNvSpPr/>
          <p:nvPr/>
        </p:nvSpPr>
        <p:spPr>
          <a:xfrm rot="16200000">
            <a:off x="4874920" y="-58989"/>
            <a:ext cx="4425955" cy="7922980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5A0D90FE-A63E-BBB7-0AF3-A4E0A0E196D8}"/>
              </a:ext>
            </a:extLst>
          </p:cNvPr>
          <p:cNvCxnSpPr>
            <a:cxnSpLocks/>
          </p:cNvCxnSpPr>
          <p:nvPr/>
        </p:nvCxnSpPr>
        <p:spPr>
          <a:xfrm>
            <a:off x="3181797" y="5303541"/>
            <a:ext cx="80104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61D8BCD-F632-3715-80F1-289EEB889D8A}"/>
              </a:ext>
            </a:extLst>
          </p:cNvPr>
          <p:cNvSpPr/>
          <p:nvPr/>
        </p:nvSpPr>
        <p:spPr>
          <a:xfrm rot="16200000">
            <a:off x="-1113580" y="2803104"/>
            <a:ext cx="5168477" cy="2941318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02A0FAA2-EAE5-C3BA-3C28-C3EF0AFC89C5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B60B8C82-892D-34D0-4F96-590CF9988989}"/>
              </a:ext>
            </a:extLst>
          </p:cNvPr>
          <p:cNvSpPr txBox="1">
            <a:spLocks/>
          </p:cNvSpPr>
          <p:nvPr/>
        </p:nvSpPr>
        <p:spPr>
          <a:xfrm>
            <a:off x="94344" y="1989095"/>
            <a:ext cx="2752627" cy="428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2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Σκοπός χρήσης διαδικτύου πριν τη φυλακή 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Το διαδίκτυο λειτουργούσε κυρίως ως δίαυλος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Επικοινωνίας (57,9%)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Ενημέρωσης (50,9%).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Απουσία κουλτούρας ψηφιακής μάθησης: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Ελάχιστοι το χρησιμοποιούσαν για Εργασία (26,3%)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 και ακόμη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λιγότεροι για Εκπαίδευση (μόλις 10,5%)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2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Χρήση </a:t>
            </a:r>
            <a:r>
              <a:rPr lang="en-US" sz="12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Smartphone</a:t>
            </a:r>
            <a:r>
              <a:rPr lang="el-GR" sz="12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Η/Υ πριν τη φυλακή </a:t>
            </a:r>
          </a:p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200" dirty="0"/>
              <a:t>Ενώ το </a:t>
            </a:r>
            <a:r>
              <a:rPr lang="el-GR" sz="1200" b="1" dirty="0"/>
              <a:t>84,7% είχε </a:t>
            </a:r>
            <a:r>
              <a:rPr lang="el-GR" sz="1200" b="1" dirty="0" err="1"/>
              <a:t>Smartphone</a:t>
            </a:r>
            <a:r>
              <a:rPr lang="el-GR" sz="1200" b="1" dirty="0"/>
              <a:t> ή </a:t>
            </a:r>
            <a:r>
              <a:rPr lang="en-US" sz="1200" b="1" dirty="0"/>
              <a:t>Tablet</a:t>
            </a:r>
            <a:r>
              <a:rPr lang="el-GR" sz="1200" dirty="0"/>
              <a:t>, σχεδόν οι μισοί τρόφιμοι </a:t>
            </a:r>
            <a:r>
              <a:rPr lang="el-GR" sz="1200" b="1" dirty="0"/>
              <a:t>είχαν ελάχιστη επαφή με Η/Υ </a:t>
            </a:r>
            <a:r>
              <a:rPr lang="el-GR" sz="1200" dirty="0"/>
              <a:t>(21% δεν το χρησιμοποιούσε καθόλου και 25,8% το χρησιμοποιούσε λίγο)</a:t>
            </a:r>
            <a:endParaRPr lang="el-GR" sz="1200" b="1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el-GR" sz="1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C60F2-7E85-36E4-D830-BB8CE3B1F137}"/>
              </a:ext>
            </a:extLst>
          </p:cNvPr>
          <p:cNvSpPr txBox="1"/>
          <p:nvPr/>
        </p:nvSpPr>
        <p:spPr>
          <a:xfrm>
            <a:off x="3552450" y="1875675"/>
            <a:ext cx="7181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Υποκειμενική εκτίμηση βασικών ψηφιακών γνώσεων </a:t>
            </a:r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D14C5A69-0449-8220-9071-695E5D496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037357"/>
              </p:ext>
            </p:extLst>
          </p:nvPr>
        </p:nvGraphicFramePr>
        <p:xfrm>
          <a:off x="4950243" y="2143756"/>
          <a:ext cx="5494655" cy="291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C78C6099-5361-984D-5738-80FFA1432237}"/>
              </a:ext>
            </a:extLst>
          </p:cNvPr>
          <p:cNvSpPr txBox="1">
            <a:spLocks/>
          </p:cNvSpPr>
          <p:nvPr/>
        </p:nvSpPr>
        <p:spPr>
          <a:xfrm>
            <a:off x="3033292" y="5419705"/>
            <a:ext cx="8071485" cy="839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</a:pPr>
            <a:r>
              <a:rPr lang="el-GR" sz="1200" dirty="0"/>
              <a:t>Επικρατεί η γνώση </a:t>
            </a:r>
            <a:r>
              <a:rPr lang="el-GR" sz="1200" b="1" dirty="0"/>
              <a:t>αναζήτησης στο διαδίκτυο </a:t>
            </a:r>
            <a:r>
              <a:rPr lang="el-GR" sz="1200" dirty="0"/>
              <a:t>(</a:t>
            </a:r>
            <a:r>
              <a:rPr lang="el-GR" sz="1200" b="1" dirty="0"/>
              <a:t>49,2%</a:t>
            </a:r>
            <a:r>
              <a:rPr lang="el-GR" sz="1200" dirty="0"/>
              <a:t>)</a:t>
            </a:r>
            <a:endParaRPr lang="el-GR" sz="1200" b="1" dirty="0">
              <a:solidFill>
                <a:srgbClr val="0070C0"/>
              </a:solidFill>
              <a:latin typeface="+mj-lt"/>
            </a:endParaRPr>
          </a:p>
          <a:p>
            <a:pPr lvl="0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</a:pPr>
            <a:r>
              <a:rPr lang="el-GR" sz="1200" b="1" dirty="0"/>
              <a:t>Αδύναμες</a:t>
            </a:r>
            <a:r>
              <a:rPr lang="el-GR" sz="1200" dirty="0"/>
              <a:t> επαγγελματικές γνώσεις, όπως η </a:t>
            </a:r>
            <a:r>
              <a:rPr lang="el-GR" sz="1200" b="1" dirty="0"/>
              <a:t>αποστολή </a:t>
            </a:r>
            <a:r>
              <a:rPr lang="en-US" sz="1200" b="1" dirty="0"/>
              <a:t>email </a:t>
            </a:r>
            <a:r>
              <a:rPr lang="el-GR" sz="1200" b="1" dirty="0"/>
              <a:t>(31,7%) </a:t>
            </a:r>
            <a:r>
              <a:rPr lang="el-GR" sz="1200" dirty="0"/>
              <a:t>και η </a:t>
            </a:r>
            <a:r>
              <a:rPr lang="el-GR" sz="1200" b="1" dirty="0"/>
              <a:t>επεξεργασία κειμένου (22,2%)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86E772A3-A2E0-A773-1591-3944DDE7344C}"/>
              </a:ext>
            </a:extLst>
          </p:cNvPr>
          <p:cNvSpPr/>
          <p:nvPr/>
        </p:nvSpPr>
        <p:spPr>
          <a:xfrm>
            <a:off x="1014984" y="1092074"/>
            <a:ext cx="9890760" cy="38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15B93C-A7A4-6848-A199-C23D9E00C3E5}"/>
              </a:ext>
            </a:extLst>
          </p:cNvPr>
          <p:cNvSpPr txBox="1"/>
          <p:nvPr/>
        </p:nvSpPr>
        <p:spPr>
          <a:xfrm>
            <a:off x="2344743" y="1105088"/>
            <a:ext cx="7552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b="1" dirty="0">
                <a:solidFill>
                  <a:schemeClr val="bg1"/>
                </a:solidFill>
              </a:rPr>
              <a:t>ΕΝΟΤΗΤΑ Δ. ΨΗΦΙΑΚΕΣ ΔΕΞΙΟΤΗΤΕΣ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ECEABF-EF62-A742-2F86-805B0FFD86E8}"/>
              </a:ext>
            </a:extLst>
          </p:cNvPr>
          <p:cNvSpPr txBox="1"/>
          <p:nvPr/>
        </p:nvSpPr>
        <p:spPr>
          <a:xfrm>
            <a:off x="0" y="499036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ΑΠΟΤΕΛΕΣΜΑΤΑ ΕΡΩΤΗΜΑΤΟΛΟΓΙΟΥ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(4/7)</a:t>
            </a:r>
          </a:p>
        </p:txBody>
      </p:sp>
      <p:pic>
        <p:nvPicPr>
          <p:cNvPr id="18" name="Γραφικό 17">
            <a:extLst>
              <a:ext uri="{FF2B5EF4-FFF2-40B4-BE49-F238E27FC236}">
                <a16:creationId xmlns:a16="http://schemas.microsoft.com/office/drawing/2014/main" id="{A2C446DD-2ED6-8614-E892-790259033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8729" y="739301"/>
            <a:ext cx="619843" cy="1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5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059B5-1635-B702-FD35-9A79C7DB2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3B267B8-FCA9-B093-B57C-79B7CE4A50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A22E8A5-1261-216C-AD74-6183BB0387ED}"/>
              </a:ext>
            </a:extLst>
          </p:cNvPr>
          <p:cNvSpPr/>
          <p:nvPr/>
        </p:nvSpPr>
        <p:spPr>
          <a:xfrm rot="16200000">
            <a:off x="355827" y="1588218"/>
            <a:ext cx="4425955" cy="4628561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F5369486-BC10-7F48-0382-136E8C4CFE64}"/>
              </a:ext>
            </a:extLst>
          </p:cNvPr>
          <p:cNvSpPr/>
          <p:nvPr/>
        </p:nvSpPr>
        <p:spPr>
          <a:xfrm rot="16200000">
            <a:off x="6456600" y="786802"/>
            <a:ext cx="4425955" cy="6340977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4E855AFB-C512-35D6-C668-FE72AA17ED99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graphicFrame>
        <p:nvGraphicFramePr>
          <p:cNvPr id="9" name="Γράφημα 8">
            <a:extLst>
              <a:ext uri="{FF2B5EF4-FFF2-40B4-BE49-F238E27FC236}">
                <a16:creationId xmlns:a16="http://schemas.microsoft.com/office/drawing/2014/main" id="{70C1AE63-07F8-C3E4-D5A0-45568D469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515270"/>
              </p:ext>
            </p:extLst>
          </p:nvPr>
        </p:nvGraphicFramePr>
        <p:xfrm>
          <a:off x="5791201" y="2401236"/>
          <a:ext cx="5587177" cy="236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F65F2A7-92F5-D7AE-02E8-C9B8FA0D98A3}"/>
              </a:ext>
            </a:extLst>
          </p:cNvPr>
          <p:cNvSpPr txBox="1"/>
          <p:nvPr/>
        </p:nvSpPr>
        <p:spPr>
          <a:xfrm>
            <a:off x="5960364" y="1874732"/>
            <a:ext cx="5248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Προτεινόμενη θεματολογία για προγράμματα ψηφιακών δεξιοτήτων (πολλαπλές απαντήσεις) </a:t>
            </a:r>
          </a:p>
        </p:txBody>
      </p:sp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1416D97F-18E8-BB41-2A75-0460BF4514CB}"/>
              </a:ext>
            </a:extLst>
          </p:cNvPr>
          <p:cNvSpPr txBox="1">
            <a:spLocks/>
          </p:cNvSpPr>
          <p:nvPr/>
        </p:nvSpPr>
        <p:spPr>
          <a:xfrm>
            <a:off x="254523" y="1895050"/>
            <a:ext cx="4553146" cy="2103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Ενδιαφέρον κρατούμενων για προγράμματα ψηφιακής εκπαίδευσης</a:t>
            </a:r>
            <a:endParaRPr lang="en-US" sz="1200" b="1" i="1" u="sng" kern="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200" b="1" i="1" u="sng" kern="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200" b="1" i="1" u="sng" kern="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2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9D1A6E64-FBAD-2D23-70C5-C3272BE584D3}"/>
              </a:ext>
            </a:extLst>
          </p:cNvPr>
          <p:cNvSpPr txBox="1">
            <a:spLocks/>
          </p:cNvSpPr>
          <p:nvPr/>
        </p:nvSpPr>
        <p:spPr>
          <a:xfrm>
            <a:off x="6252997" y="5020299"/>
            <a:ext cx="5117584" cy="1149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200" dirty="0"/>
              <a:t>Ισοβαθμούν με</a:t>
            </a:r>
            <a:r>
              <a:rPr lang="el-GR" sz="1200" b="1" dirty="0"/>
              <a:t> 44,4% </a:t>
            </a:r>
            <a:r>
              <a:rPr lang="el-GR" sz="1200" dirty="0"/>
              <a:t>οι βασικές γνώσεις υπολογιστή και το διαδίκτυο, </a:t>
            </a:r>
            <a:r>
              <a:rPr lang="el-GR" sz="1200" dirty="0">
                <a:sym typeface="Wingdings" panose="05000000000000000000" pitchFamily="2" charset="2"/>
              </a:rPr>
              <a:t> </a:t>
            </a:r>
            <a:r>
              <a:rPr lang="el-GR" sz="1200" dirty="0"/>
              <a:t>ανάγκη απόκτησης θεμελιωδών δεξιοτήτων και επαφής με τον έξω κόσμο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200" dirty="0"/>
              <a:t>Εργαλεία εκπαίδευσης (</a:t>
            </a:r>
            <a:r>
              <a:rPr lang="el-GR" sz="1200" b="1" dirty="0"/>
              <a:t>28,6%</a:t>
            </a:r>
            <a:r>
              <a:rPr lang="el-GR" sz="1200" dirty="0"/>
              <a:t>) και Εργαλεία εργασίας (</a:t>
            </a:r>
            <a:r>
              <a:rPr lang="el-GR" sz="1200" b="1" dirty="0"/>
              <a:t>27%</a:t>
            </a:r>
            <a:r>
              <a:rPr lang="el-GR" sz="1200" dirty="0"/>
              <a:t>) </a:t>
            </a:r>
            <a:r>
              <a:rPr lang="el-GR" sz="1200" dirty="0">
                <a:sym typeface="Wingdings" panose="05000000000000000000" pitchFamily="2" charset="2"/>
              </a:rPr>
              <a:t> εφόδια επανένταξης </a:t>
            </a: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id="{AD4C8606-57F6-62A7-E09E-E40EC0F0F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223016"/>
              </p:ext>
            </p:extLst>
          </p:nvPr>
        </p:nvGraphicFramePr>
        <p:xfrm>
          <a:off x="359593" y="2207833"/>
          <a:ext cx="4418421" cy="26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C11A3FA-2A56-A8C2-E858-2BD1A34C2B08}"/>
              </a:ext>
            </a:extLst>
          </p:cNvPr>
          <p:cNvSpPr txBox="1"/>
          <p:nvPr/>
        </p:nvSpPr>
        <p:spPr>
          <a:xfrm>
            <a:off x="0" y="499036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ΑΠΟΤΕΛΕΣΜΑΤΑ ΕΡΩΤΗΜΑΤΟΛΟΓΙΟΥ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(5/7)</a:t>
            </a:r>
          </a:p>
        </p:txBody>
      </p:sp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87226DE8-5E76-B4EF-45F0-C7EA021A9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8729" y="739301"/>
            <a:ext cx="619843" cy="150683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9D8E474-D11C-6398-3A4E-3AF61B61A3C4}"/>
              </a:ext>
            </a:extLst>
          </p:cNvPr>
          <p:cNvSpPr/>
          <p:nvPr/>
        </p:nvSpPr>
        <p:spPr>
          <a:xfrm>
            <a:off x="1014984" y="1092074"/>
            <a:ext cx="9890760" cy="38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7D5ACB-1143-637A-29B5-81F1478CB2F5}"/>
              </a:ext>
            </a:extLst>
          </p:cNvPr>
          <p:cNvSpPr txBox="1"/>
          <p:nvPr/>
        </p:nvSpPr>
        <p:spPr>
          <a:xfrm>
            <a:off x="1286255" y="1089492"/>
            <a:ext cx="9413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chemeClr val="bg1"/>
                </a:solidFill>
                <a:latin typeface="+mj-lt"/>
              </a:rPr>
              <a:t>ΕΝΟΤΗΤΑ Ε. ΑΤΟΜΙΚΕΣ ΑΠΟΨΕΙΣ &amp; ΠΡΟΤΑΣΕΙΣ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(1/3)</a:t>
            </a:r>
            <a:endParaRPr lang="el-GR" sz="18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C4F73FD7-87FA-62D9-72E0-10CC0DFBABF9}"/>
              </a:ext>
            </a:extLst>
          </p:cNvPr>
          <p:cNvCxnSpPr>
            <a:cxnSpLocks/>
          </p:cNvCxnSpPr>
          <p:nvPr/>
        </p:nvCxnSpPr>
        <p:spPr>
          <a:xfrm>
            <a:off x="254523" y="4894311"/>
            <a:ext cx="11585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5043044-8A49-9100-02F6-C28FB228DD91}"/>
              </a:ext>
            </a:extLst>
          </p:cNvPr>
          <p:cNvSpPr txBox="1"/>
          <p:nvPr/>
        </p:nvSpPr>
        <p:spPr>
          <a:xfrm>
            <a:off x="351934" y="5020299"/>
            <a:ext cx="4218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34,9%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 ενδιαφέρεται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πάρα πολύ 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για εκπαίδευση σε ψηφιακές δεξιότητες και το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27% 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ενδιαφέρεται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πολύ </a:t>
            </a:r>
            <a:endParaRPr lang="el-GR" sz="12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Γραφικό 23">
            <a:extLst>
              <a:ext uri="{FF2B5EF4-FFF2-40B4-BE49-F238E27FC236}">
                <a16:creationId xmlns:a16="http://schemas.microsoft.com/office/drawing/2014/main" id="{4BFE6A28-93AA-710C-2D7A-61EEDC9EBB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7711" y="1196771"/>
            <a:ext cx="619843" cy="1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26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FB6E9-DF2D-53F0-40F6-D6900B35E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Εικόνα 19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99D9235-CBD5-1019-A836-1FD7A60398F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127E75A5-E2CB-0B98-FAB6-BD92E00DF63C}"/>
              </a:ext>
            </a:extLst>
          </p:cNvPr>
          <p:cNvSpPr/>
          <p:nvPr/>
        </p:nvSpPr>
        <p:spPr>
          <a:xfrm rot="16200000">
            <a:off x="6673516" y="1298906"/>
            <a:ext cx="4425955" cy="5220870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E9562D83-A572-58B1-983F-920F41EB7AFD}"/>
              </a:ext>
            </a:extLst>
          </p:cNvPr>
          <p:cNvSpPr/>
          <p:nvPr/>
        </p:nvSpPr>
        <p:spPr>
          <a:xfrm rot="16200000">
            <a:off x="1131741" y="1151216"/>
            <a:ext cx="4425955" cy="5502562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7677008C-792A-5698-6B79-867E55388DFF}"/>
              </a:ext>
            </a:extLst>
          </p:cNvPr>
          <p:cNvCxnSpPr>
            <a:cxnSpLocks/>
          </p:cNvCxnSpPr>
          <p:nvPr/>
        </p:nvCxnSpPr>
        <p:spPr>
          <a:xfrm>
            <a:off x="786821" y="4865307"/>
            <a:ext cx="105910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19041F-EB2F-41A7-6FB2-AA705D482180}"/>
              </a:ext>
            </a:extLst>
          </p:cNvPr>
          <p:cNvSpPr txBox="1"/>
          <p:nvPr/>
        </p:nvSpPr>
        <p:spPr>
          <a:xfrm>
            <a:off x="0" y="499036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ΑΠΟΤΕΛΕΣΜΑΤΑ ΕΡΩΤΗΜΑΤΟΛΟΓΙΟΥ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(6/7)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F2A4520C-7885-EA71-258F-E4D1550C46DC}"/>
              </a:ext>
            </a:extLst>
          </p:cNvPr>
          <p:cNvSpPr/>
          <p:nvPr/>
        </p:nvSpPr>
        <p:spPr>
          <a:xfrm>
            <a:off x="1014984" y="1092074"/>
            <a:ext cx="9890760" cy="38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66D974C-23C8-E33B-4E38-474A0B2C4045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1F20A-14E6-2A34-C27E-4DBCE7A982DE}"/>
              </a:ext>
            </a:extLst>
          </p:cNvPr>
          <p:cNvSpPr txBox="1"/>
          <p:nvPr/>
        </p:nvSpPr>
        <p:spPr>
          <a:xfrm>
            <a:off x="901023" y="1121241"/>
            <a:ext cx="1038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chemeClr val="bg1"/>
                </a:solidFill>
                <a:latin typeface="+mj-lt"/>
              </a:rPr>
              <a:t>ΕΝΟΤΗΤΑ Ε. ΑΤΟΜΙΚΕΣ ΑΠΟΨΕΙΣ &amp; ΠΡΟΤΑΣΕΙΣ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(2/3)</a:t>
            </a:r>
            <a:endParaRPr lang="el-GR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888580-7279-B8D6-6EA9-2E10D7E35F85}"/>
              </a:ext>
            </a:extLst>
          </p:cNvPr>
          <p:cNvSpPr txBox="1"/>
          <p:nvPr/>
        </p:nvSpPr>
        <p:spPr>
          <a:xfrm>
            <a:off x="6047294" y="1737927"/>
            <a:ext cx="5643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Εμπόδια ως προς την εκμάθηση ψηφιακών δεξιοτήτων</a:t>
            </a:r>
            <a:br>
              <a:rPr lang="en-US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(ανοιχτή ερώτηση)</a:t>
            </a: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id="{26EFC09B-9353-D111-350F-15B7F2DD8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001644"/>
              </p:ext>
            </p:extLst>
          </p:nvPr>
        </p:nvGraphicFramePr>
        <p:xfrm>
          <a:off x="6276058" y="2178273"/>
          <a:ext cx="5188057" cy="264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Υπότιτλος 2">
            <a:extLst>
              <a:ext uri="{FF2B5EF4-FFF2-40B4-BE49-F238E27FC236}">
                <a16:creationId xmlns:a16="http://schemas.microsoft.com/office/drawing/2014/main" id="{2E469624-2D5F-EB10-8345-07D51604ED6B}"/>
              </a:ext>
            </a:extLst>
          </p:cNvPr>
          <p:cNvSpPr txBox="1">
            <a:spLocks/>
          </p:cNvSpPr>
          <p:nvPr/>
        </p:nvSpPr>
        <p:spPr>
          <a:xfrm>
            <a:off x="6254621" y="4903038"/>
            <a:ext cx="5188057" cy="1219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900" dirty="0"/>
              <a:t>Το κυριότερο εμπόδιο (</a:t>
            </a:r>
            <a:r>
              <a:rPr lang="el-GR" sz="900" b="1" dirty="0"/>
              <a:t>31,7%</a:t>
            </a:r>
            <a:r>
              <a:rPr lang="el-GR" sz="900" dirty="0"/>
              <a:t>), είναι η </a:t>
            </a:r>
            <a:r>
              <a:rPr lang="el-GR" sz="900" b="1" dirty="0"/>
              <a:t>έλλειψη προηγούμενων γνώσεων</a:t>
            </a:r>
            <a:r>
              <a:rPr lang="el-GR" sz="900" dirty="0"/>
              <a:t> </a:t>
            </a:r>
            <a:r>
              <a:rPr lang="el-GR" sz="900" dirty="0">
                <a:sym typeface="Wingdings" panose="05000000000000000000" pitchFamily="2" charset="2"/>
              </a:rPr>
              <a:t> </a:t>
            </a:r>
            <a:r>
              <a:rPr lang="el-GR" sz="900" dirty="0"/>
              <a:t>έντονο αίσθημα ανασφάλειας απέναντι στην τεχνολογία.</a:t>
            </a:r>
          </a:p>
          <a:p>
            <a:pPr marL="171450" lvl="0" indent="-1714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900" b="1" dirty="0"/>
              <a:t>Οι αυστηροί περιορισμοί και οι απαγορεύσεις της φυλακής (20,6%) </a:t>
            </a:r>
            <a:r>
              <a:rPr lang="el-GR" sz="900" dirty="0">
                <a:sym typeface="Wingdings" panose="05000000000000000000" pitchFamily="2" charset="2"/>
              </a:rPr>
              <a:t> στέρηση </a:t>
            </a:r>
            <a:r>
              <a:rPr lang="el-GR" sz="900" dirty="0"/>
              <a:t>απαραίτητης πρόσβασης στο διαδίκτυο για πρακτική εξάσκηση</a:t>
            </a:r>
          </a:p>
          <a:p>
            <a:pPr marL="171450" lvl="0" indent="-1714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900" dirty="0">
                <a:sym typeface="Wingdings" panose="05000000000000000000" pitchFamily="2" charset="2"/>
              </a:rPr>
              <a:t>Σε μικρότερο βαθμό (1,6%) προσωπικά και πρακτικά ζητήματα που δυσχεραίνουν την εκμάθηση, όπως η ηλικία, ο φόβος για την τεχνολογία και η έλλειψη υποδομών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7C949-04BD-2F7D-6D65-0B2CCD604E07}"/>
              </a:ext>
            </a:extLst>
          </p:cNvPr>
          <p:cNvSpPr txBox="1"/>
          <p:nvPr/>
        </p:nvSpPr>
        <p:spPr>
          <a:xfrm>
            <a:off x="593436" y="1696363"/>
            <a:ext cx="5502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Προσδοκώμενα οφέλη συμμετοχής στην εκπαίδευση για τον ψηφιακό εγγραμματισμό  (ανοιχτή ερώτηση)</a:t>
            </a: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4313FB40-B3D4-4D6E-F450-D1CB6AA96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730083"/>
              </p:ext>
            </p:extLst>
          </p:nvPr>
        </p:nvGraphicFramePr>
        <p:xfrm>
          <a:off x="579770" y="2153039"/>
          <a:ext cx="5502563" cy="268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842E8B73-7E00-8271-8372-DA2AEF87DD26}"/>
              </a:ext>
            </a:extLst>
          </p:cNvPr>
          <p:cNvSpPr txBox="1">
            <a:spLocks/>
          </p:cNvSpPr>
          <p:nvPr/>
        </p:nvSpPr>
        <p:spPr>
          <a:xfrm>
            <a:off x="579770" y="4895388"/>
            <a:ext cx="5467524" cy="2367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900" dirty="0"/>
              <a:t>Κυρίαρχο εκτιμώμενο όφελος είναι η </a:t>
            </a:r>
            <a:r>
              <a:rPr lang="el-GR" sz="900" b="1" dirty="0"/>
              <a:t>απόκτηση γνώσεων και η μόρφωση </a:t>
            </a:r>
            <a:r>
              <a:rPr lang="el-GR" sz="900" dirty="0"/>
              <a:t>(</a:t>
            </a:r>
            <a:r>
              <a:rPr lang="el-GR" sz="900" b="1" dirty="0"/>
              <a:t>22,2%</a:t>
            </a:r>
            <a:r>
              <a:rPr lang="el-GR" sz="900" dirty="0"/>
              <a:t>), γεγονός που αναδεικνύει μια πηγαία ανάγκη για μάθηση.</a:t>
            </a:r>
          </a:p>
          <a:p>
            <a:pPr marL="171450" lvl="0" indent="-1714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900" dirty="0"/>
              <a:t>Η </a:t>
            </a:r>
            <a:r>
              <a:rPr lang="el-GR" sz="900" b="1" dirty="0"/>
              <a:t>ψηφιακή εκπαίδευση αντιμετωπίζεται ως πρακτικό εφόδιο </a:t>
            </a:r>
            <a:r>
              <a:rPr lang="el-GR" sz="900" dirty="0"/>
              <a:t>επαγγελματικής ενδυνάμωσης και εύρεσης εργασίας (</a:t>
            </a:r>
            <a:r>
              <a:rPr lang="el-GR" sz="900" b="1" dirty="0"/>
              <a:t>11,1%).</a:t>
            </a:r>
          </a:p>
          <a:p>
            <a:pPr marL="171450" lvl="0" indent="-1714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900" dirty="0"/>
              <a:t>Η </a:t>
            </a:r>
            <a:r>
              <a:rPr lang="el-GR" sz="900" b="1" dirty="0"/>
              <a:t>μάθηση λειτουργεί ως κρίσιμος μηχανισμός ψυχικής ανάτασης (6,3%) και δημιουργικής διεξόδου (3,2%) </a:t>
            </a:r>
            <a:r>
              <a:rPr lang="el-GR" sz="900" dirty="0"/>
              <a:t>στην καθημερινότητα του εγκλεισμού.</a:t>
            </a:r>
            <a:endParaRPr lang="el-GR" sz="900" dirty="0">
              <a:sym typeface="Wingdings" panose="05000000000000000000" pitchFamily="2" charset="2"/>
            </a:endParaRPr>
          </a:p>
        </p:txBody>
      </p:sp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FAB4504F-D214-0B44-61BE-D0165CFC6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8729" y="739301"/>
            <a:ext cx="619843" cy="150683"/>
          </a:xfrm>
          <a:prstGeom prst="rect">
            <a:avLst/>
          </a:prstGeom>
        </p:spPr>
      </p:pic>
      <p:pic>
        <p:nvPicPr>
          <p:cNvPr id="21" name="Γραφικό 20">
            <a:extLst>
              <a:ext uri="{FF2B5EF4-FFF2-40B4-BE49-F238E27FC236}">
                <a16:creationId xmlns:a16="http://schemas.microsoft.com/office/drawing/2014/main" id="{02EACC4E-E1C3-57FE-C357-AD65201F71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7711" y="1196771"/>
            <a:ext cx="619843" cy="1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4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9101D-170A-C33B-9FDD-8E963FC2F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4D54519-2ED7-BA8F-6C33-5AA63D5ABC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AE483C-EA98-99AF-B1DF-07959C5E27FB}"/>
              </a:ext>
            </a:extLst>
          </p:cNvPr>
          <p:cNvSpPr txBox="1"/>
          <p:nvPr/>
        </p:nvSpPr>
        <p:spPr>
          <a:xfrm>
            <a:off x="0" y="499036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ΑΠΟΤΕΛΕΣΜΑΤΑ ΕΡΩΤΗΜΑΤΟΛΟΓΙΟΥ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(7/7)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CC14804-25A2-D2C3-B2E7-7CC64AD55E6D}"/>
              </a:ext>
            </a:extLst>
          </p:cNvPr>
          <p:cNvSpPr/>
          <p:nvPr/>
        </p:nvSpPr>
        <p:spPr>
          <a:xfrm rot="16200000">
            <a:off x="5531528" y="-535788"/>
            <a:ext cx="4425955" cy="8890250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2F8E84F-2332-8619-4081-B9292251B159}"/>
              </a:ext>
            </a:extLst>
          </p:cNvPr>
          <p:cNvSpPr/>
          <p:nvPr/>
        </p:nvSpPr>
        <p:spPr>
          <a:xfrm>
            <a:off x="1014984" y="1092074"/>
            <a:ext cx="9890760" cy="38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66A57171-9737-0EFE-77B8-4383EF1BE1D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3D4E8-9ADD-7BEA-EC9D-8E2F5ABB403F}"/>
              </a:ext>
            </a:extLst>
          </p:cNvPr>
          <p:cNvSpPr txBox="1"/>
          <p:nvPr/>
        </p:nvSpPr>
        <p:spPr>
          <a:xfrm>
            <a:off x="901023" y="1092975"/>
            <a:ext cx="1038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chemeClr val="bg1"/>
                </a:solidFill>
                <a:latin typeface="+mj-lt"/>
              </a:rPr>
              <a:t>ΕΝΟΤΗΤΑ Ε. ΑΤΟΜΙΚΕΣ ΑΠΟΨΕΙΣ &amp; ΠΡΟΤΑΣΕΙΣ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(3/3)</a:t>
            </a:r>
            <a:r>
              <a:rPr lang="el-GR" sz="1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1400" b="1" dirty="0">
                <a:solidFill>
                  <a:schemeClr val="bg1"/>
                </a:solidFill>
                <a:latin typeface="+mj-lt"/>
              </a:rPr>
              <a:t>(ανοιχτές ερωτήσεις)</a:t>
            </a:r>
            <a:endParaRPr lang="el-GR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AB9D3-7A63-E586-9C9F-C5DB05E7C354}"/>
              </a:ext>
            </a:extLst>
          </p:cNvPr>
          <p:cNvSpPr txBox="1"/>
          <p:nvPr/>
        </p:nvSpPr>
        <p:spPr>
          <a:xfrm>
            <a:off x="5483917" y="1739028"/>
            <a:ext cx="54218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Προσδοκίες και ανάγκες για την κοινωνική επανένταξη </a:t>
            </a:r>
            <a:r>
              <a:rPr lang="el-GR" sz="11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(ανοιχτή ερώτηση) </a:t>
            </a:r>
            <a:endParaRPr lang="el-GR" sz="1200" b="1" i="1" u="sng" kern="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Γράφημα 12">
            <a:extLst>
              <a:ext uri="{FF2B5EF4-FFF2-40B4-BE49-F238E27FC236}">
                <a16:creationId xmlns:a16="http://schemas.microsoft.com/office/drawing/2014/main" id="{47EAC8DD-5292-2C04-E42D-840C22976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070155"/>
              </p:ext>
            </p:extLst>
          </p:nvPr>
        </p:nvGraphicFramePr>
        <p:xfrm>
          <a:off x="3607061" y="1890152"/>
          <a:ext cx="8317845" cy="327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8E877F2A-139E-7F9D-9158-CC9841DE8191}"/>
              </a:ext>
            </a:extLst>
          </p:cNvPr>
          <p:cNvSpPr txBox="1">
            <a:spLocks/>
          </p:cNvSpPr>
          <p:nvPr/>
        </p:nvSpPr>
        <p:spPr>
          <a:xfrm>
            <a:off x="3607062" y="5191759"/>
            <a:ext cx="8584938" cy="869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100" dirty="0"/>
              <a:t>Προτεραιότητα η επαγγελματική κατάρτιση (</a:t>
            </a:r>
            <a:r>
              <a:rPr lang="el-GR" sz="1100" b="1" dirty="0"/>
              <a:t>15,9%) </a:t>
            </a:r>
            <a:r>
              <a:rPr lang="el-GR" sz="1100" dirty="0"/>
              <a:t>και η εκπαίδευση (</a:t>
            </a:r>
            <a:r>
              <a:rPr lang="el-GR" sz="1100" b="1" dirty="0"/>
              <a:t>14,3%) </a:t>
            </a:r>
            <a:r>
              <a:rPr lang="el-GR" sz="1100" dirty="0"/>
              <a:t>για την </a:t>
            </a:r>
            <a:r>
              <a:rPr lang="el-GR" sz="1100" b="1" dirty="0"/>
              <a:t>απόκτηση πρακτικών εφοδίων.</a:t>
            </a:r>
          </a:p>
          <a:p>
            <a:pPr marL="171450" lvl="0" indent="-1714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100" dirty="0"/>
              <a:t>Ζητείται άμεση </a:t>
            </a:r>
            <a:r>
              <a:rPr lang="el-GR" sz="1100" b="1" dirty="0"/>
              <a:t>κρατική μέριμνα μέσω προγραμμάτων επανένταξης (14,3%) </a:t>
            </a:r>
            <a:r>
              <a:rPr lang="el-GR" sz="1100" dirty="0"/>
              <a:t>με στόχο τον κοινωνικό και νομικό </a:t>
            </a:r>
            <a:r>
              <a:rPr lang="el-GR" sz="1100" dirty="0" err="1"/>
              <a:t>αποστιγματισμό</a:t>
            </a:r>
            <a:r>
              <a:rPr lang="el-GR" sz="1100" dirty="0"/>
              <a:t>.</a:t>
            </a:r>
          </a:p>
          <a:p>
            <a:pPr marL="171450" lvl="0" indent="-1714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100" dirty="0"/>
              <a:t>Εξασφάλιση </a:t>
            </a:r>
            <a:r>
              <a:rPr lang="el-GR" sz="1100" b="1" dirty="0"/>
              <a:t>νομιμοποιητικών εγγράφων (7,9%</a:t>
            </a:r>
            <a:r>
              <a:rPr lang="el-GR" sz="1100" dirty="0"/>
              <a:t>) (δομικό εμπόδιο των αλλοδαπών για την εύρεση εργασίας) </a:t>
            </a:r>
          </a:p>
          <a:p>
            <a:pPr marL="171450" lvl="0" indent="-1714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100" b="1" dirty="0"/>
              <a:t>Ψυχολογική βελτίωση (6,3%)</a:t>
            </a:r>
            <a:endParaRPr lang="el-GR" sz="1100" b="1" dirty="0">
              <a:sym typeface="Wingdings" panose="05000000000000000000" pitchFamily="2" charset="2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893CAD5F-3070-39CD-4164-51EB51A2BC71}"/>
              </a:ext>
            </a:extLst>
          </p:cNvPr>
          <p:cNvSpPr/>
          <p:nvPr/>
        </p:nvSpPr>
        <p:spPr>
          <a:xfrm rot="16200000">
            <a:off x="-1113580" y="2803104"/>
            <a:ext cx="5168477" cy="2941318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33D8EC81-F21B-AE5A-78DA-45CBDB0E6EEC}"/>
              </a:ext>
            </a:extLst>
          </p:cNvPr>
          <p:cNvSpPr txBox="1">
            <a:spLocks/>
          </p:cNvSpPr>
          <p:nvPr/>
        </p:nvSpPr>
        <p:spPr>
          <a:xfrm>
            <a:off x="196864" y="1827674"/>
            <a:ext cx="2225825" cy="3747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2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Κυριότερα προβλήματα εντός φυλακής </a:t>
            </a:r>
            <a:r>
              <a:rPr lang="el-GR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(ανοιχτή ερώτηση</a:t>
            </a:r>
            <a:r>
              <a:rPr lang="el-GR" sz="11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1200" b="1" i="1" u="sng" kern="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Οι κρατούμενοι:</a:t>
            </a:r>
          </a:p>
          <a:p>
            <a:pPr marL="171450" lvl="0" indent="-1714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Ιεραρχούν ως κυριότερα προβλήματα σχετικά με τις Συνθήκες Διαβίωσης &amp; Σίτιση (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36,5%) 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αλλά και προβλήματα σχετικά με τη Διοίκηση, τις Υπηρεσίες &amp; την Αντιμετώπιση (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17,5%) 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2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Προτάσεις βελτίωσης συνθηκών διαβίωσης </a:t>
            </a:r>
            <a:r>
              <a:rPr lang="el-GR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(ανοιχτή ερώτηση)</a:t>
            </a:r>
            <a:endParaRPr lang="el-GR" sz="1100" b="1" dirty="0">
              <a:solidFill>
                <a:srgbClr val="0067A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Θέτουν σε προτεραιότητα προτάσεις για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αναβάθμιση υποδομών και κάλυψης βασικών αναγκών 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34,9%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) κι έπειτα διεκδικούν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δημιουργική αξιοποίηση ελεύθερου χρόνου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12,9%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) συνδυαστικά με την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εκπαίδευση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 και τα επαγγελματικά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εργαστήρια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7,9%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)  </a:t>
            </a:r>
            <a:endParaRPr lang="el-GR" sz="12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2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8" name="Γραφικό 17">
            <a:extLst>
              <a:ext uri="{FF2B5EF4-FFF2-40B4-BE49-F238E27FC236}">
                <a16:creationId xmlns:a16="http://schemas.microsoft.com/office/drawing/2014/main" id="{DC89AA30-F7B3-17B8-DCB9-C54806858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5407" y="407985"/>
            <a:ext cx="1054322" cy="1054322"/>
          </a:xfrm>
          <a:prstGeom prst="rect">
            <a:avLst/>
          </a:prstGeom>
        </p:spPr>
      </p:pic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F9E5BC11-3FFC-F793-57F7-AF8351FD6629}"/>
              </a:ext>
            </a:extLst>
          </p:cNvPr>
          <p:cNvCxnSpPr>
            <a:cxnSpLocks/>
          </p:cNvCxnSpPr>
          <p:nvPr/>
        </p:nvCxnSpPr>
        <p:spPr>
          <a:xfrm>
            <a:off x="3607061" y="5161641"/>
            <a:ext cx="85825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676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CE01F-7327-1AA5-5C17-2A2400E4F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82D7A57-81CD-4CE3-D137-93C9E207F0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92AE07A-A31E-D2F2-0A10-B9139C5EE647}"/>
              </a:ext>
            </a:extLst>
          </p:cNvPr>
          <p:cNvSpPr/>
          <p:nvPr/>
        </p:nvSpPr>
        <p:spPr>
          <a:xfrm>
            <a:off x="1561539" y="636297"/>
            <a:ext cx="9551938" cy="856353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D4E4183D-DE2A-6CDB-8F1E-625CC4D9A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3708" y="713902"/>
            <a:ext cx="908749" cy="701142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4FF14BB4-B214-11E8-3BD1-CE143A253D1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5815D066-211D-EADB-2FD1-B125B760BC11}"/>
              </a:ext>
            </a:extLst>
          </p:cNvPr>
          <p:cNvSpPr txBox="1">
            <a:spLocks/>
          </p:cNvSpPr>
          <p:nvPr/>
        </p:nvSpPr>
        <p:spPr>
          <a:xfrm>
            <a:off x="1055801" y="1706540"/>
            <a:ext cx="10057675" cy="3911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Ο ψηφιακός αποκλεισμός των κρατουμένων δεν είναι τυχαίος,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αλλά αντανακλά 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προϋπάρχουσες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μορφωτικές και εργασιακές ανισότητες (χαμηλή εκπαίδευση, χειρωνακτικά επαγγέλματα, αλλοδαποί).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Η πρότερη επαφή με την τεχνολογία</a:t>
            </a:r>
            <a:r>
              <a:rPr lang="el-GR" sz="1600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αφορούσε κυρίως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smartphones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tablets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για ψυχαγωγία και επικοινωνία, με τεράστιο έλλειμμα σε παραγωγικές ψηφιακές δεξιότητες που απαιτεί η αγορά εργασίας.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l-GR" sz="1600" dirty="0">
              <a:solidFill>
                <a:srgbClr val="0067A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Οι μακροχρόνιες ποινές, σε συνδυασμό με την πλήρη αποκοπή από το διαδίκτυο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, εγκυμονούν τον κίνδυνο της απόλυτης τεχνολογικής απαξίωσης κατά την αποφυλάκιση.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Οι περιορισμοί της φυλακής δυσχεραίνουν τη μάθηση,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όμως οι θετικές σχέσεις με το σωφρονιστικό προσωπικό αναδεικνύουν τους υπαλλήλους σε πολύτιμους διαμεσολαβητές εκπαίδευσης.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l-GR" sz="1600" dirty="0">
              <a:solidFill>
                <a:srgbClr val="0067A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Η ψηφιακή εκπαίδευση συγκεντρώνει τεράστιο ενδιαφέρον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και αντιμετωπίζεται ταυτόχρονα ως απόλυτο επαγγελματικό εφόδιο επανένταξης και ως μηχανισμός ψυχικής ανάτασης.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Ο ψηφιακός εγγραμματισμός δεν αποτελεί απλή εκπαιδευτική παροχή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, αλλά κρίσιμη στρατηγική παρέμβαση κοινωνικής πολιτικής για την αποτροπή της υποτροπής.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E8F08F-2635-C849-BDA4-AB5A691950E6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ΣΥΜΠΕΡΑΣΜΑΤΑ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3E9E0486-0918-10C7-53CC-0F3072BD256F}"/>
              </a:ext>
            </a:extLst>
          </p:cNvPr>
          <p:cNvSpPr txBox="1">
            <a:spLocks/>
          </p:cNvSpPr>
          <p:nvPr/>
        </p:nvSpPr>
        <p:spPr>
          <a:xfrm>
            <a:off x="-67056" y="4378913"/>
            <a:ext cx="12189630" cy="63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457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C211B-9C4B-54AD-C0F2-148E93AFB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CDA07A3-36DC-E285-5A0E-13161A7875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7B04E41-144F-E76B-21B1-C72B9BA7FF1E}"/>
              </a:ext>
            </a:extLst>
          </p:cNvPr>
          <p:cNvSpPr/>
          <p:nvPr/>
        </p:nvSpPr>
        <p:spPr>
          <a:xfrm>
            <a:off x="1404595" y="636297"/>
            <a:ext cx="9708882" cy="856353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E287A4F4-0DA9-0F29-B819-AE2A9D23EC1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8972D6A6-6312-1AA6-0374-9C3D57BD79F1}"/>
              </a:ext>
            </a:extLst>
          </p:cNvPr>
          <p:cNvSpPr txBox="1">
            <a:spLocks/>
          </p:cNvSpPr>
          <p:nvPr/>
        </p:nvSpPr>
        <p:spPr>
          <a:xfrm>
            <a:off x="0" y="1687683"/>
            <a:ext cx="12189630" cy="1412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E24AC-F537-78C2-F3E0-4D09AF2965FF}"/>
              </a:ext>
            </a:extLst>
          </p:cNvPr>
          <p:cNvSpPr txBox="1"/>
          <p:nvPr/>
        </p:nvSpPr>
        <p:spPr>
          <a:xfrm>
            <a:off x="34290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ΠΡΟΤΑΣΕΙΣ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B1D54809-1399-5BFD-18F8-1440D1AB55BE}"/>
              </a:ext>
            </a:extLst>
          </p:cNvPr>
          <p:cNvSpPr txBox="1">
            <a:spLocks/>
          </p:cNvSpPr>
          <p:nvPr/>
        </p:nvSpPr>
        <p:spPr>
          <a:xfrm>
            <a:off x="-67056" y="4378913"/>
            <a:ext cx="12189630" cy="63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EC2D1846-7742-159A-2602-99BB1F35D87A}"/>
              </a:ext>
            </a:extLst>
          </p:cNvPr>
          <p:cNvSpPr txBox="1">
            <a:spLocks/>
          </p:cNvSpPr>
          <p:nvPr/>
        </p:nvSpPr>
        <p:spPr>
          <a:xfrm>
            <a:off x="1055801" y="1860685"/>
            <a:ext cx="10140893" cy="3482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AutoNum type="arabicPeriod"/>
            </a:pPr>
            <a:r>
              <a:rPr lang="el-GR" sz="1600" b="1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Απαιτείται η δημιουργία τεχνολογικών υποδομών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με σύγχρονους υπολογιστές και ελεγχόμενα τοπικά δίκτυα (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intranets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) για την ασφαλή ψηφιακή μάθηση.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AutoNum type="arabicPeriod"/>
            </a:pP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AutoNum type="arabicPeriod"/>
            </a:pPr>
            <a:r>
              <a:rPr lang="el-GR" sz="1600" b="1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Προτείνεται η εισαγωγή διαβαθμισμένων προγραμμάτων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, από βασικό αλφαβητισμό έως την 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επικαιροποίηση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και την αναβάθμιση γνώσεων και δεξιοτήτων, ώστε να αποκτηθούν παραγωγικές δεξιότητες που θα αντικαταστήσουν την απλή χρήση κινητών.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AutoNum type="arabicPeriod"/>
            </a:pP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AutoNum type="arabicPeriod"/>
            </a:pPr>
            <a:r>
              <a:rPr lang="el-GR" sz="1600" b="1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Η ψηφιακή εκπαίδευση πρέπει να συνδεθεί άμεσα με την αγορά εργασίας</a:t>
            </a:r>
            <a:r>
              <a:rPr lang="el-GR" sz="1600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προσφέροντας αναγνωρισμένα πιστοποιητικά που θα μειώσουν το κοινωνικό και εργασιακό στίγμα.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AutoNum type="arabicPeriod"/>
            </a:pP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AutoNum type="arabicPeriod"/>
            </a:pPr>
            <a:r>
              <a:rPr lang="el-GR" sz="1600" b="1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Κρίνεται αναγκαία η συνεργασία με εξωτερικούς φορείς</a:t>
            </a:r>
            <a:r>
              <a:rPr lang="el-GR" sz="1600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αξιοποιώντας το προσωπικό της φυλακής ως διαμεσολαβητές και προωθώντας τη μάθηση μεταξύ των ίδιων των κρατουμένων.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AutoNum type="arabicPeriod"/>
            </a:pP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AutoNum type="arabicPeriod"/>
            </a:pPr>
            <a:r>
              <a:rPr lang="el-GR" sz="1600" b="1" dirty="0">
                <a:solidFill>
                  <a:srgbClr val="0067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Επιβάλλεται η ένταξη αυτών των δράσεων σε ευρύτερες στρατηγικές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μέσω ευρωπαϊκών πόρων, με ταυτόχρονη δημιουργία μηχανισμών διαρκούς αξιολόγησης της αποτελεσματικότητάς τους.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7" name="Γραφικό 16">
            <a:extLst>
              <a:ext uri="{FF2B5EF4-FFF2-40B4-BE49-F238E27FC236}">
                <a16:creationId xmlns:a16="http://schemas.microsoft.com/office/drawing/2014/main" id="{0F0820D5-FC07-8F3C-3437-8611B1ED0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7619" y="854597"/>
            <a:ext cx="622131" cy="61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6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κύκλος, στιγμιότυπο οθόνης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E80099E-5585-CED9-2A74-CA9304173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5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8F9B2-4E4E-558B-4A84-5B10E8FF6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8F5A7A1-7F92-8907-FBF2-AAA0CE2A88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7DEF6285-1824-2A71-8E9B-E4C083E51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" y="1825518"/>
            <a:ext cx="12192000" cy="3950547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C6B77A7-6C3F-301B-C4C0-D0A300B1414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6AE3158B-F047-C616-A1B3-897AEA96F905}"/>
              </a:ext>
            </a:extLst>
          </p:cNvPr>
          <p:cNvSpPr txBox="1">
            <a:spLocks/>
          </p:cNvSpPr>
          <p:nvPr/>
        </p:nvSpPr>
        <p:spPr>
          <a:xfrm>
            <a:off x="4480560" y="2039027"/>
            <a:ext cx="7360920" cy="4403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Η ραγδαία εξέλιξη των τεχνολογιών πληροφορικής και επικοινωνιών </a:t>
            </a: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καθιστά την ανάπτυξη ψηφιακών δεξιοτήτων απαραίτητο εφόδιο.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Ωστόσο, η πρόσβαση στην τεχνολογία δεν κατανέμεται ισότιμα, δημιουργώντας ένα έντονο «ψηφιακό χάσμα». 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Οι τρόφιμοι στα καταστήματα κράτησης </a:t>
            </a: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βιώνουν ταυτόχρονα τον κοινωνικό στιγματισμό της έκτισης της ποινής και την τεχνολογική αποκοπή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, γεγονός που αυξάνει τον κίνδυνο ψηφιακού αποκλεισμού μετά την αποφυλάκιση. 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Οι σύγχρονες δημόσιες πολιτικές </a:t>
            </a: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προκρίνουν την μετάβαση από την απλή πρόσβαση σε εξοπλισμό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, στην ουσιαστική ψηφιακή αποκατάσταση των ευάλωτων πληθυσμιακών ομάδων. </a:t>
            </a:r>
            <a:endParaRPr lang="en-US" sz="1600" dirty="0"/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l-GR" sz="1600" b="1" dirty="0">
              <a:latin typeface="+mj-lt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DCF67B-8554-73F1-8A01-D64A0EEF691D}"/>
              </a:ext>
            </a:extLst>
          </p:cNvPr>
          <p:cNvSpPr txBox="1"/>
          <p:nvPr/>
        </p:nvSpPr>
        <p:spPr>
          <a:xfrm>
            <a:off x="0" y="1000338"/>
            <a:ext cx="12182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ΨΗΦΙΑΚΕΣ ΔΕΞΙΟΤΗΤΕΣ, ΨΗΦΙΑΚΟ ΧΑΣΜΑ ΚΑΙ</a:t>
            </a:r>
            <a:br>
              <a:rPr lang="en-US" sz="1800" b="1" dirty="0">
                <a:solidFill>
                  <a:srgbClr val="0070C0"/>
                </a:solidFill>
                <a:latin typeface="+mj-lt"/>
              </a:rPr>
            </a:br>
            <a:r>
              <a:rPr lang="el-GR" sz="1800" b="1" dirty="0">
                <a:solidFill>
                  <a:srgbClr val="0070C0"/>
                </a:solidFill>
                <a:latin typeface="+mj-lt"/>
              </a:rPr>
              <a:t>ΚΟΙΝΩΝΙΚΟΣ ΑΠΟΚΛΕΙΣΜΟΣ ΕΥΑΛΩΤΩΝ ΟΜΑΔΩΝ</a:t>
            </a:r>
          </a:p>
        </p:txBody>
      </p:sp>
      <p:sp>
        <p:nvSpPr>
          <p:cNvPr id="22" name="Υπότιτλος 2">
            <a:extLst>
              <a:ext uri="{FF2B5EF4-FFF2-40B4-BE49-F238E27FC236}">
                <a16:creationId xmlns:a16="http://schemas.microsoft.com/office/drawing/2014/main" id="{01D0766E-BCFD-6466-8D28-1368AC36F373}"/>
              </a:ext>
            </a:extLst>
          </p:cNvPr>
          <p:cNvSpPr txBox="1">
            <a:spLocks/>
          </p:cNvSpPr>
          <p:nvPr/>
        </p:nvSpPr>
        <p:spPr>
          <a:xfrm>
            <a:off x="1119001" y="3180545"/>
            <a:ext cx="1749907" cy="722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ΕΙΣΑΓΩΓΗ</a:t>
            </a:r>
            <a:endParaRPr lang="el-GR" sz="2800" b="1" dirty="0">
              <a:solidFill>
                <a:srgbClr val="156082"/>
              </a:solidFill>
              <a:latin typeface="Callibri"/>
            </a:endParaRPr>
          </a:p>
        </p:txBody>
      </p:sp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6807EEF7-672E-4122-3E3C-F66E3F983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908" y="3090672"/>
            <a:ext cx="812083" cy="8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2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1ACF6-4893-B4AF-EC6F-D695B39B3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2194747-0982-3E94-7889-834ED18D9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68C93B0D-C971-D71F-07D6-33122D632E52}"/>
              </a:ext>
            </a:extLst>
          </p:cNvPr>
          <p:cNvSpPr/>
          <p:nvPr/>
        </p:nvSpPr>
        <p:spPr>
          <a:xfrm>
            <a:off x="2401465" y="4741681"/>
            <a:ext cx="9788165" cy="1372601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569599EF-DDA0-CCBF-DA40-3841B3D81A2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2A0D2D-F8D3-5ABF-F2BC-63B12FD11BD1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ΡΟΛΟΣ ΠΕΡΙΦΕΡΕΙΑΚΟΥ ΠΑΡΑΤΗΡΗΤΗΡΙΟΥ ΚΟΙΝΩΝΙΚΗΣ ΕΝΤΑΞΗΣ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1880ECA-1F86-6B64-85FF-813622D8C872}"/>
              </a:ext>
            </a:extLst>
          </p:cNvPr>
          <p:cNvSpPr/>
          <p:nvPr/>
        </p:nvSpPr>
        <p:spPr>
          <a:xfrm>
            <a:off x="2403835" y="1282739"/>
            <a:ext cx="9788165" cy="2853866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6B232790-D98F-5091-C2AF-613145FDD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449" y="2433274"/>
            <a:ext cx="2697463" cy="1924344"/>
          </a:xfrm>
          <a:prstGeom prst="rect">
            <a:avLst/>
          </a:prstGeom>
        </p:spPr>
      </p:pic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A5E0168B-3FEE-A85D-078D-F8D6A73DC46A}"/>
              </a:ext>
            </a:extLst>
          </p:cNvPr>
          <p:cNvSpPr txBox="1">
            <a:spLocks/>
          </p:cNvSpPr>
          <p:nvPr/>
        </p:nvSpPr>
        <p:spPr>
          <a:xfrm>
            <a:off x="3904488" y="1061726"/>
            <a:ext cx="10287678" cy="2994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l-G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l-GR" sz="1600" dirty="0"/>
              <a:t>Χρηματοδότηση από το ΕΠ «Δυτική Ελλάδα 2021–2027» και το ΕΚΤ+</a:t>
            </a:r>
            <a:endParaRPr lang="en-US" sz="1600" dirty="0"/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endParaRPr lang="el-GR" sz="1600" dirty="0"/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l-GR" sz="1600" dirty="0"/>
              <a:t>Υλοποίηση στο πλαίσιο του «Μηχανισμού Συντονισμού</a:t>
            </a:r>
            <a:br>
              <a:rPr lang="en-US" sz="1600" dirty="0"/>
            </a:br>
            <a:r>
              <a:rPr lang="el-GR" sz="1600" dirty="0"/>
              <a:t>Κοινωνικής Πολιτικής και Κοινωνικής Καινοτομίας»</a:t>
            </a:r>
            <a:endParaRPr lang="en-US" sz="1600" dirty="0"/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endParaRPr lang="el-GR" sz="1600" dirty="0"/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l-GR" sz="1600" dirty="0"/>
              <a:t>Παρακολούθηση και καταγραφή κοινωνικών φαινομένων και ευάλωτων ομάδων</a:t>
            </a:r>
            <a:endParaRPr lang="en-US" sz="1600" dirty="0"/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endParaRPr lang="el-GR" sz="1600" dirty="0"/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l-GR" sz="1600" dirty="0"/>
              <a:t>Χαρτογράφηση φτώχειας και κοινωνικού αποκλεισμού</a:t>
            </a:r>
          </a:p>
          <a:p>
            <a:pPr algn="l">
              <a:lnSpc>
                <a:spcPct val="100000"/>
              </a:lnSpc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2998971F-5099-E395-DC36-D63C62A90C8C}"/>
              </a:ext>
            </a:extLst>
          </p:cNvPr>
          <p:cNvSpPr txBox="1">
            <a:spLocks/>
          </p:cNvSpPr>
          <p:nvPr/>
        </p:nvSpPr>
        <p:spPr>
          <a:xfrm>
            <a:off x="3904488" y="5138669"/>
            <a:ext cx="8142968" cy="982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500" b="1" dirty="0">
                <a:ea typeface="Calibri" panose="020F0502020204030204" pitchFamily="34" charset="0"/>
                <a:cs typeface="Calibri" panose="020F0502020204030204" pitchFamily="34" charset="0"/>
              </a:rPr>
              <a:t>Η διερεύνηση και </a:t>
            </a:r>
            <a:r>
              <a:rPr lang="el-GR" sz="1500" b="1" dirty="0"/>
              <a:t>αποτύπωση του ψηφιακού προφίλ των κρατουμένων, </a:t>
            </a:r>
            <a:r>
              <a:rPr lang="el-GR" sz="1500" dirty="0"/>
              <a:t>δημιουργώντας μια τεκμηριωμένη βάση για τον σχεδιασμό </a:t>
            </a:r>
            <a:r>
              <a:rPr lang="el-GR" sz="1500" dirty="0" err="1"/>
              <a:t>στοχευμένων</a:t>
            </a:r>
            <a:r>
              <a:rPr lang="el-GR" sz="1500" dirty="0"/>
              <a:t> και συμπεριληπτικών μελλοντικών εκπαιδευτικών παρεμβάσεων στα καταστήματα κράτησης</a:t>
            </a:r>
            <a:endParaRPr lang="el-GR" sz="1500" b="1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el-GR" sz="15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DE861-5C49-EC86-149C-694F1AD41926}"/>
              </a:ext>
            </a:extLst>
          </p:cNvPr>
          <p:cNvSpPr txBox="1"/>
          <p:nvPr/>
        </p:nvSpPr>
        <p:spPr>
          <a:xfrm>
            <a:off x="3904488" y="4849272"/>
            <a:ext cx="8705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ΣΚΟΠΟΣ</a:t>
            </a:r>
          </a:p>
        </p:txBody>
      </p:sp>
      <p:pic>
        <p:nvPicPr>
          <p:cNvPr id="14" name="Γραφικό 13">
            <a:extLst>
              <a:ext uri="{FF2B5EF4-FFF2-40B4-BE49-F238E27FC236}">
                <a16:creationId xmlns:a16="http://schemas.microsoft.com/office/drawing/2014/main" id="{91C343D9-AEC8-EF1D-BE17-BD072E658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0108" y="5218604"/>
            <a:ext cx="702130" cy="4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6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8F50D-FF07-C8B3-FE58-9A39C4542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5716D63-1E73-681A-01D6-5AC3B3530C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484D4A1E-31BD-A5D1-DEFB-B396D68B463E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0CC35D-FBC1-ACBC-588D-F584D470D17D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ΑΝΑΓΚΑΙΟΤΗΤΑ &amp; ΣΤΟΧΕΥΣΗ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6F643-39C5-A139-8FE0-240803D30886}"/>
              </a:ext>
            </a:extLst>
          </p:cNvPr>
          <p:cNvSpPr txBox="1"/>
          <p:nvPr/>
        </p:nvSpPr>
        <p:spPr>
          <a:xfrm>
            <a:off x="532807" y="1480710"/>
            <a:ext cx="8705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  <a:latin typeface="+mj-lt"/>
              </a:rPr>
              <a:t>ΑΝΑΓΚΑΙΟΤΗΤΑ</a:t>
            </a: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4DCA2-001B-E04A-1217-76AF91552187}"/>
              </a:ext>
            </a:extLst>
          </p:cNvPr>
          <p:cNvSpPr txBox="1"/>
          <p:nvPr/>
        </p:nvSpPr>
        <p:spPr>
          <a:xfrm>
            <a:off x="532807" y="3949596"/>
            <a:ext cx="8705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  <a:latin typeface="+mj-lt"/>
              </a:rPr>
              <a:t>ΣΤΟΧΟΙ </a:t>
            </a: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76BF78AA-54DC-E4A2-0DEA-96A4394D9DDB}"/>
              </a:ext>
            </a:extLst>
          </p:cNvPr>
          <p:cNvSpPr txBox="1">
            <a:spLocks/>
          </p:cNvSpPr>
          <p:nvPr/>
        </p:nvSpPr>
        <p:spPr>
          <a:xfrm>
            <a:off x="-67056" y="4378913"/>
            <a:ext cx="12189630" cy="63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05723209-383F-D255-7C5F-D14128680861}"/>
              </a:ext>
            </a:extLst>
          </p:cNvPr>
          <p:cNvSpPr txBox="1">
            <a:spLocks/>
          </p:cNvSpPr>
          <p:nvPr/>
        </p:nvSpPr>
        <p:spPr>
          <a:xfrm>
            <a:off x="500464" y="4400083"/>
            <a:ext cx="12189630" cy="1645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Χαρτογράφηση του υφιστάμενου ψηφιακού προφίλ των τροφίμων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Ανίχνευση των μαθησιακών αναγκών και κινήτρων εκπαίδευσης 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Καταγραφή των θεσμικών, υλικοτεχνικών και προσωπικών εμποδίων </a:t>
            </a:r>
            <a:endParaRPr lang="el-GR" sz="1600" b="1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Ανάδειξη των προοπτικών ανάπτυξης παρεμβάσεων ψηφιακής εκπαίδευσης στα σωφρονιστικά καταστήματα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38C79-3665-73BA-302D-7DA374F33F70}"/>
              </a:ext>
            </a:extLst>
          </p:cNvPr>
          <p:cNvSpPr txBox="1"/>
          <p:nvPr/>
        </p:nvSpPr>
        <p:spPr>
          <a:xfrm>
            <a:off x="439941" y="1880370"/>
            <a:ext cx="87050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Η έρευνα πραγματοποιείται καθώς ο ψηφιακός εγγραμματισμός είναι ένα θεμελιώδες εφόδιο επιβίωσης και ενεργού 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πολιτειότητας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l-GR" sz="1600" b="1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Κρίνεται αναγκαία η διάγνωση των εκπαιδευτικών αναγκών των τροφίμων, έτσι ώστε να σχεδιαστούν μελλοντικά αποτελεσματικά προγράμματα, συμβάλλοντας στην αναμόρφωση της σωφρονιστικής πολιτικής. 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34841AE5-5F97-5C88-CEB9-F225E48F49A8}"/>
              </a:ext>
            </a:extLst>
          </p:cNvPr>
          <p:cNvCxnSpPr>
            <a:cxnSpLocks/>
          </p:cNvCxnSpPr>
          <p:nvPr/>
        </p:nvCxnSpPr>
        <p:spPr>
          <a:xfrm>
            <a:off x="532807" y="3671467"/>
            <a:ext cx="80777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Γραφικό 15">
            <a:extLst>
              <a:ext uri="{FF2B5EF4-FFF2-40B4-BE49-F238E27FC236}">
                <a16:creationId xmlns:a16="http://schemas.microsoft.com/office/drawing/2014/main" id="{EB896076-8D69-CB10-1C98-F3F486A01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3297" y="3186533"/>
            <a:ext cx="2810070" cy="179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5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28001-4C16-B4D7-C908-CB1FC1D1B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27D9180-C6A0-010D-33CD-28C553EE4C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pic>
        <p:nvPicPr>
          <p:cNvPr id="16" name="Γραφικό 15">
            <a:extLst>
              <a:ext uri="{FF2B5EF4-FFF2-40B4-BE49-F238E27FC236}">
                <a16:creationId xmlns:a16="http://schemas.microsoft.com/office/drawing/2014/main" id="{A4A4EEA2-43E7-43CF-7785-670005012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4042" y="1483012"/>
            <a:ext cx="2557684" cy="3891976"/>
          </a:xfrm>
          <a:prstGeom prst="rect">
            <a:avLst/>
          </a:prstGeom>
        </p:spPr>
      </p:pic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E7D8E7D2-D0E0-E3CF-17C4-EDA9443077F2}"/>
              </a:ext>
            </a:extLst>
          </p:cNvPr>
          <p:cNvSpPr/>
          <p:nvPr/>
        </p:nvSpPr>
        <p:spPr>
          <a:xfrm>
            <a:off x="8590197" y="2755089"/>
            <a:ext cx="2986108" cy="23929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/>
              </a:solidFill>
            </a:endParaRPr>
          </a:p>
        </p:txBody>
      </p:sp>
      <p:pic>
        <p:nvPicPr>
          <p:cNvPr id="10" name="Γραφικό 9">
            <a:extLst>
              <a:ext uri="{FF2B5EF4-FFF2-40B4-BE49-F238E27FC236}">
                <a16:creationId xmlns:a16="http://schemas.microsoft.com/office/drawing/2014/main" id="{F6F7C0DF-BFA8-9934-9217-41C41CD31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5775" y="1573184"/>
            <a:ext cx="2498426" cy="3801805"/>
          </a:xfrm>
          <a:prstGeom prst="rect">
            <a:avLst/>
          </a:prstGeom>
        </p:spPr>
      </p:pic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AE0436CD-8ADE-8FA3-0BC5-6ED2834E51DF}"/>
              </a:ext>
            </a:extLst>
          </p:cNvPr>
          <p:cNvSpPr/>
          <p:nvPr/>
        </p:nvSpPr>
        <p:spPr>
          <a:xfrm>
            <a:off x="4980221" y="2755090"/>
            <a:ext cx="2986108" cy="23929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/>
              </a:solidFill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A6E4C9C8-F5F0-6A43-B8BD-4F2B6606F7B4}"/>
              </a:ext>
            </a:extLst>
          </p:cNvPr>
          <p:cNvSpPr/>
          <p:nvPr/>
        </p:nvSpPr>
        <p:spPr>
          <a:xfrm>
            <a:off x="1109386" y="2755091"/>
            <a:ext cx="2986108" cy="23929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/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3375CE46-7ADF-5DB7-9FF7-BD72480663D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9E3820EB-0D38-56C4-280C-667DEBAAC8F6}"/>
              </a:ext>
            </a:extLst>
          </p:cNvPr>
          <p:cNvSpPr txBox="1">
            <a:spLocks/>
          </p:cNvSpPr>
          <p:nvPr/>
        </p:nvSpPr>
        <p:spPr>
          <a:xfrm>
            <a:off x="1178135" y="2858114"/>
            <a:ext cx="2986785" cy="2289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500" dirty="0">
                <a:ea typeface="Calibri" panose="020F0502020204030204" pitchFamily="34" charset="0"/>
                <a:cs typeface="Calibri" panose="020F0502020204030204" pitchFamily="34" charset="0"/>
              </a:rPr>
              <a:t>Συνδυαστική</a:t>
            </a:r>
            <a:r>
              <a:rPr lang="en-US" sz="15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500" dirty="0">
                <a:ea typeface="Calibri" panose="020F0502020204030204" pitchFamily="34" charset="0"/>
                <a:cs typeface="Calibri" panose="020F0502020204030204" pitchFamily="34" charset="0"/>
              </a:rPr>
              <a:t>προσέγγιση βιβλιογραφικής επισκόπησης σχετικά με τον ψηφιακό εγγραμματισμό, τον κοινωνικό αποκλεισμό στη σύγχρονη ψηφιακή κοινωνία  και τις ψηφιακές δεξιότητες σε σχέση με την κοινωνική επανένταξη ατόμων σε καθεστώς κράτησης</a:t>
            </a:r>
            <a:endParaRPr lang="en-US" sz="1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endParaRPr lang="el-GR" sz="15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E5CBB-6E20-49F1-9CBB-7373061A0E7D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ΘΕΩΡΗΤΙΚΗ, ΘΕΣΜΙΚΗ ΘΕΜΕΛΙΩΣΗ &amp; ΠΡΑΚΤΙΚΕΣ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F939074B-7BA4-F2A1-8762-4D841BFA1D98}"/>
              </a:ext>
            </a:extLst>
          </p:cNvPr>
          <p:cNvSpPr txBox="1">
            <a:spLocks/>
          </p:cNvSpPr>
          <p:nvPr/>
        </p:nvSpPr>
        <p:spPr>
          <a:xfrm>
            <a:off x="-67056" y="4378913"/>
            <a:ext cx="12189630" cy="63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1BCE36-9680-8D9D-177F-B8158366BBA0}"/>
              </a:ext>
            </a:extLst>
          </p:cNvPr>
          <p:cNvSpPr txBox="1"/>
          <p:nvPr/>
        </p:nvSpPr>
        <p:spPr>
          <a:xfrm>
            <a:off x="5244761" y="2976492"/>
            <a:ext cx="26935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Ευρωπαϊκό &amp; Εθνικό Πλαίσιο Ψηφιακής Πολιτικής και Δράσης (</a:t>
            </a:r>
            <a:r>
              <a:rPr lang="en-US" sz="1600" dirty="0" err="1">
                <a:ea typeface="Calibri" panose="020F0502020204030204" pitchFamily="34" charset="0"/>
                <a:cs typeface="Calibri" panose="020F0502020204030204" pitchFamily="34" charset="0"/>
              </a:rPr>
              <a:t>DigComp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 3.0,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Digital Education Action Plan 2021-2027,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Βίβλος Ψηφιακού Μετασχηματισμού κ.α.)</a:t>
            </a:r>
          </a:p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F15B6657-1AE2-5B36-D048-EED7CC9005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420" y="1573184"/>
            <a:ext cx="2498426" cy="3801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C593B8-AC00-3FBD-24D3-DFC603FFF29D}"/>
              </a:ext>
            </a:extLst>
          </p:cNvPr>
          <p:cNvSpPr txBox="1"/>
          <p:nvPr/>
        </p:nvSpPr>
        <p:spPr>
          <a:xfrm>
            <a:off x="8753603" y="2990822"/>
            <a:ext cx="28227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Καταγραφή σύγχρονων, εφαρμοσμένων καλών εκπαιδευτικών πρακτικών (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“Smart Prison”, ASSIST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, Προγράμματα Κατάρτισης</a:t>
            </a:r>
            <a:b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σε καταστήματα κράτησης από τη ΔΥΠΑ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κ.α.)</a:t>
            </a:r>
          </a:p>
        </p:txBody>
      </p:sp>
    </p:spTree>
    <p:extLst>
      <p:ext uri="{BB962C8B-B14F-4D97-AF65-F5344CB8AC3E}">
        <p14:creationId xmlns:p14="http://schemas.microsoft.com/office/powerpoint/2010/main" val="375677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ECE37-A02D-5479-BD10-EDE2D09CF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F56B675-C84F-0591-518C-603A020CCB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014CC0D-B5D7-7D6E-53FB-3E7C51AFB4A4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ΕΡΕΥΝΗΤΙΚΟΣ ΚΑΙ ΜΕΘΟΔΟΛΟΓΙΚΟΣ ΣΧΕΔΙΑΣΜΟΣ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Ορθογώνιο 30">
            <a:extLst>
              <a:ext uri="{FF2B5EF4-FFF2-40B4-BE49-F238E27FC236}">
                <a16:creationId xmlns:a16="http://schemas.microsoft.com/office/drawing/2014/main" id="{68AE16DC-892F-DBB9-25A9-2D39F44CC506}"/>
              </a:ext>
            </a:extLst>
          </p:cNvPr>
          <p:cNvSpPr/>
          <p:nvPr/>
        </p:nvSpPr>
        <p:spPr>
          <a:xfrm>
            <a:off x="7014627" y="1562150"/>
            <a:ext cx="5177373" cy="4523292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633A4BF3-91A5-2551-9BCE-0FD836BD206E}"/>
              </a:ext>
            </a:extLst>
          </p:cNvPr>
          <p:cNvSpPr/>
          <p:nvPr/>
        </p:nvSpPr>
        <p:spPr>
          <a:xfrm>
            <a:off x="1" y="4064620"/>
            <a:ext cx="6217920" cy="2020822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F7434D3F-DEDF-77BB-D192-A133988DAC86}"/>
              </a:ext>
            </a:extLst>
          </p:cNvPr>
          <p:cNvCxnSpPr>
            <a:cxnSpLocks/>
          </p:cNvCxnSpPr>
          <p:nvPr/>
        </p:nvCxnSpPr>
        <p:spPr>
          <a:xfrm>
            <a:off x="0" y="4639629"/>
            <a:ext cx="62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A11CC53B-255D-FB49-6E88-B0AF03EBBDA8}"/>
              </a:ext>
            </a:extLst>
          </p:cNvPr>
          <p:cNvSpPr/>
          <p:nvPr/>
        </p:nvSpPr>
        <p:spPr>
          <a:xfrm>
            <a:off x="0" y="1573746"/>
            <a:ext cx="6217921" cy="2329462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93D72E1C-E611-7E7E-BC2B-43251A258F2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44BD588A-6DAD-D0A8-9D07-6CDFB021F624}"/>
              </a:ext>
            </a:extLst>
          </p:cNvPr>
          <p:cNvSpPr txBox="1">
            <a:spLocks/>
          </p:cNvSpPr>
          <p:nvPr/>
        </p:nvSpPr>
        <p:spPr>
          <a:xfrm>
            <a:off x="799077" y="2169382"/>
            <a:ext cx="5418844" cy="1741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dirty="0"/>
              <a:t>Ποσοτικός ερευνητικός σχεδιασμός τύπου επισκόπησης (</a:t>
            </a:r>
            <a:r>
              <a:rPr lang="el-GR" sz="1600" dirty="0" err="1"/>
              <a:t>survey</a:t>
            </a:r>
            <a:r>
              <a:rPr lang="el-GR" sz="1600" dirty="0"/>
              <a:t> </a:t>
            </a:r>
            <a:r>
              <a:rPr lang="el-GR" sz="1600" dirty="0" err="1"/>
              <a:t>research</a:t>
            </a:r>
            <a:r>
              <a:rPr lang="el-GR" sz="1600" dirty="0"/>
              <a:t> </a:t>
            </a:r>
            <a:r>
              <a:rPr lang="el-GR" sz="1600" dirty="0" err="1"/>
              <a:t>design</a:t>
            </a:r>
            <a:r>
              <a:rPr lang="el-GR" sz="1600" dirty="0"/>
              <a:t>) σε πραγματικές, εφαρμοσμένες συνθήκες (</a:t>
            </a:r>
            <a:r>
              <a:rPr lang="el-GR" sz="1600" dirty="0" err="1"/>
              <a:t>real-world</a:t>
            </a:r>
            <a:r>
              <a:rPr lang="el-GR" sz="1600" dirty="0"/>
              <a:t> </a:t>
            </a:r>
            <a:r>
              <a:rPr lang="el-GR" sz="1600" dirty="0" err="1"/>
              <a:t>research</a:t>
            </a:r>
            <a:r>
              <a:rPr lang="el-GR" sz="1600" dirty="0"/>
              <a:t>).</a:t>
            </a: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dirty="0"/>
              <a:t>Η μέθοδος εγγυάται την ανωνυμία (απουσία ερευνητή κατά τη συμπλήρωση) και ενθαρρύνει την ειλικρίνεια των απαντήσεων από έναν ιδιαίτερα ευάλωτο πληθυσμό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93044-2679-B188-E74D-58718D70D9B5}"/>
              </a:ext>
            </a:extLst>
          </p:cNvPr>
          <p:cNvSpPr txBox="1"/>
          <p:nvPr/>
        </p:nvSpPr>
        <p:spPr>
          <a:xfrm>
            <a:off x="7352723" y="1648888"/>
            <a:ext cx="2649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ΕΡΕΥΝΗΤΙΚΟ ΕΡΓΑ</a:t>
            </a:r>
            <a:r>
              <a:rPr lang="el-GR" b="1" dirty="0">
                <a:solidFill>
                  <a:srgbClr val="0070C0"/>
                </a:solidFill>
                <a:latin typeface="+mj-lt"/>
              </a:rPr>
              <a:t>ΛΕΙΟ</a:t>
            </a: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524B662A-C66B-1652-6986-1FC6FAA051D0}"/>
              </a:ext>
            </a:extLst>
          </p:cNvPr>
          <p:cNvSpPr txBox="1">
            <a:spLocks/>
          </p:cNvSpPr>
          <p:nvPr/>
        </p:nvSpPr>
        <p:spPr>
          <a:xfrm>
            <a:off x="7162122" y="2226080"/>
            <a:ext cx="4816518" cy="4088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/>
              <a:t>Έντυπο, </a:t>
            </a:r>
            <a:r>
              <a:rPr lang="el-GR" sz="1600" dirty="0" err="1"/>
              <a:t>αυτοσυμπληρούμενο</a:t>
            </a:r>
            <a:r>
              <a:rPr lang="el-GR" sz="1600" dirty="0"/>
              <a:t> ερωτηματολόγιο (συγκέντρωση τυποποιημένων δεδομένων)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/>
              <a:t>Το ερωτηματολόγιο διαρθρώνεται σε 5 διακριτές ενότητες:</a:t>
            </a:r>
          </a:p>
          <a:p>
            <a:pPr algn="l"/>
            <a:r>
              <a:rPr lang="el-GR" sz="1600" b="1" dirty="0"/>
              <a:t>Ενότητα Α:</a:t>
            </a:r>
            <a:r>
              <a:rPr lang="el-GR" sz="1600" dirty="0"/>
              <a:t> Δημογραφικά Στοιχεία </a:t>
            </a:r>
          </a:p>
          <a:p>
            <a:pPr algn="l"/>
            <a:r>
              <a:rPr lang="el-GR" sz="1600" b="1" dirty="0"/>
              <a:t>Ενότητα Β:</a:t>
            </a:r>
            <a:r>
              <a:rPr lang="el-GR" sz="1600" dirty="0"/>
              <a:t> Συνθήκες κράτησης &amp; ψυχοκοινωνική υποστήριξη.</a:t>
            </a:r>
          </a:p>
          <a:p>
            <a:pPr algn="l"/>
            <a:r>
              <a:rPr lang="el-GR" sz="1600" b="1" dirty="0"/>
              <a:t>Ενότητα Γ:</a:t>
            </a:r>
            <a:r>
              <a:rPr lang="el-GR" sz="1600" dirty="0"/>
              <a:t> Εκπαίδευση – Κατάρτιση.</a:t>
            </a:r>
          </a:p>
          <a:p>
            <a:pPr algn="l"/>
            <a:r>
              <a:rPr lang="el-GR" sz="1600" b="1" dirty="0"/>
              <a:t>Ενότητα Δ:</a:t>
            </a:r>
            <a:r>
              <a:rPr lang="el-GR" sz="1600" dirty="0"/>
              <a:t> Ψηφιακές δεξιότητες.</a:t>
            </a:r>
          </a:p>
          <a:p>
            <a:pPr algn="l"/>
            <a:r>
              <a:rPr lang="el-GR" sz="1600" b="1" dirty="0"/>
              <a:t>Ενότητα Ε:</a:t>
            </a:r>
            <a:r>
              <a:rPr lang="el-GR" sz="1600" dirty="0"/>
              <a:t> Ατομικές απόψεις &amp; προτάσεις (ανοιχτές ερωτήσεις - εμπόδια/προσδοκίες).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DC8790FE-FC75-0AD4-852A-C9B9C1551FB3}"/>
              </a:ext>
            </a:extLst>
          </p:cNvPr>
          <p:cNvSpPr txBox="1">
            <a:spLocks/>
          </p:cNvSpPr>
          <p:nvPr/>
        </p:nvSpPr>
        <p:spPr>
          <a:xfrm>
            <a:off x="-67056" y="4378913"/>
            <a:ext cx="12189630" cy="63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C8F66-2177-67E3-154B-668946AD8180}"/>
              </a:ext>
            </a:extLst>
          </p:cNvPr>
          <p:cNvSpPr txBox="1"/>
          <p:nvPr/>
        </p:nvSpPr>
        <p:spPr>
          <a:xfrm>
            <a:off x="662513" y="4270297"/>
            <a:ext cx="6601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ΔΕΟΝΤΟΛΟΓΙΚΕΣ ΠΑΡΑΜΕΤΡΟΙ</a:t>
            </a:r>
          </a:p>
        </p:txBody>
      </p:sp>
      <p:sp>
        <p:nvSpPr>
          <p:cNvPr id="13" name="Υπότιτλος 2">
            <a:extLst>
              <a:ext uri="{FF2B5EF4-FFF2-40B4-BE49-F238E27FC236}">
                <a16:creationId xmlns:a16="http://schemas.microsoft.com/office/drawing/2014/main" id="{7923C5D4-F5D6-E9B6-046C-D7ADC5011317}"/>
              </a:ext>
            </a:extLst>
          </p:cNvPr>
          <p:cNvSpPr txBox="1">
            <a:spLocks/>
          </p:cNvSpPr>
          <p:nvPr/>
        </p:nvSpPr>
        <p:spPr>
          <a:xfrm>
            <a:off x="662513" y="4792607"/>
            <a:ext cx="5234094" cy="936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Αυστηρή τήρηση οδηγιών της BERA (2018)</a:t>
            </a:r>
            <a:br>
              <a:rPr lang="en-US" sz="1600" dirty="0"/>
            </a:br>
            <a:r>
              <a:rPr lang="el-GR" sz="1600" dirty="0"/>
              <a:t>(Ενήμερη και εθελοντική συγκατάθεση, διασφάλιση ανωνυμίας-GDPR, και προστασία από οποιαδήποτε δυσμενή νομική επίπτωση)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65AC4D-E5E6-A33C-1A23-FD498B88BFC9}"/>
              </a:ext>
            </a:extLst>
          </p:cNvPr>
          <p:cNvSpPr txBox="1"/>
          <p:nvPr/>
        </p:nvSpPr>
        <p:spPr>
          <a:xfrm>
            <a:off x="662513" y="1673061"/>
            <a:ext cx="8705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  <a:latin typeface="+mj-lt"/>
              </a:rPr>
              <a:t>ΜΕΘΟΔΟΣ ΕΡΕΥΝΑΣ</a:t>
            </a: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2F95014A-9F2A-25BF-5CAC-A12B1AC2D671}"/>
              </a:ext>
            </a:extLst>
          </p:cNvPr>
          <p:cNvCxnSpPr>
            <a:cxnSpLocks/>
          </p:cNvCxnSpPr>
          <p:nvPr/>
        </p:nvCxnSpPr>
        <p:spPr>
          <a:xfrm>
            <a:off x="0" y="2063563"/>
            <a:ext cx="6217921" cy="10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Ευθεία γραμμή σύνδεσης 31">
            <a:extLst>
              <a:ext uri="{FF2B5EF4-FFF2-40B4-BE49-F238E27FC236}">
                <a16:creationId xmlns:a16="http://schemas.microsoft.com/office/drawing/2014/main" id="{ECF107D0-508F-340F-034A-EFC32BF7CAEE}"/>
              </a:ext>
            </a:extLst>
          </p:cNvPr>
          <p:cNvCxnSpPr>
            <a:cxnSpLocks/>
          </p:cNvCxnSpPr>
          <p:nvPr/>
        </p:nvCxnSpPr>
        <p:spPr>
          <a:xfrm flipV="1">
            <a:off x="7014627" y="2072528"/>
            <a:ext cx="5107947" cy="16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33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9DF64-F315-51AF-DD84-86B7F7537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50639D6-F973-5C43-2A52-31D54CBF35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00AD3148-C249-55B2-C1F3-CC3F7D7E6F41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CCA231-60A2-3C2F-580C-A04C06A8CAC4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ΜΕΘΟΔΟΣ ΑΝΑΛΥΣΗΣ ΔΕΔΟΜΕΝΩΝ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99608-42A8-8F99-10CB-FAE0703CC0D9}"/>
              </a:ext>
            </a:extLst>
          </p:cNvPr>
          <p:cNvSpPr txBox="1"/>
          <p:nvPr/>
        </p:nvSpPr>
        <p:spPr>
          <a:xfrm>
            <a:off x="2284137" y="1624858"/>
            <a:ext cx="9942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rgbClr val="0070C0"/>
                </a:solidFill>
                <a:latin typeface="+mj-lt"/>
              </a:rPr>
              <a:t>ΔΕΙΓΜΑ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el-GR" dirty="0"/>
              <a:t>Τελικό έγκυρο δείγμα Ν=63 άτομα (τρόφιμοι των καταστημάτων κράτησης της ΠΔΕ)</a:t>
            </a:r>
            <a:endParaRPr lang="el-GR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C4D43-4CFF-B6EB-074F-532818DAAEDD}"/>
              </a:ext>
            </a:extLst>
          </p:cNvPr>
          <p:cNvSpPr txBox="1"/>
          <p:nvPr/>
        </p:nvSpPr>
        <p:spPr>
          <a:xfrm>
            <a:off x="2366258" y="2532620"/>
            <a:ext cx="9037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  <a:latin typeface="+mj-lt"/>
              </a:rPr>
              <a:t>ΠΟΣΟΤΙΚΗ ΑΝΑΛΥΣΗ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el-GR" dirty="0">
                <a:ea typeface="Calibri" panose="020F0502020204030204" pitchFamily="34" charset="0"/>
                <a:cs typeface="Calibri" panose="020F0502020204030204" pitchFamily="34" charset="0"/>
              </a:rPr>
              <a:t>Περιγραφική στατιστική (κατανομή συχνοτήτων, ποσοστά, μέσω Microsoft Excel) για τις κλειστές ερωτήσεις.</a:t>
            </a:r>
            <a:endParaRPr lang="el-GR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0A158F89-E251-2017-5255-F35DD5D787C7}"/>
              </a:ext>
            </a:extLst>
          </p:cNvPr>
          <p:cNvSpPr txBox="1">
            <a:spLocks/>
          </p:cNvSpPr>
          <p:nvPr/>
        </p:nvSpPr>
        <p:spPr>
          <a:xfrm>
            <a:off x="0" y="2946353"/>
            <a:ext cx="12189630" cy="63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EEA86-155A-90E0-885B-FC2C53DE677D}"/>
              </a:ext>
            </a:extLst>
          </p:cNvPr>
          <p:cNvSpPr txBox="1"/>
          <p:nvPr/>
        </p:nvSpPr>
        <p:spPr>
          <a:xfrm>
            <a:off x="2366258" y="3560181"/>
            <a:ext cx="9668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  <a:latin typeface="+mj-lt"/>
              </a:rPr>
              <a:t>ΠΟΙΟΤΙΚΗ ΑΝΑΛΥΣΗ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el-GR" dirty="0"/>
              <a:t>Θεματική Ανάλυση (</a:t>
            </a:r>
            <a:r>
              <a:rPr lang="el-GR" dirty="0" err="1"/>
              <a:t>Thematic</a:t>
            </a:r>
            <a:r>
              <a:rPr lang="el-GR" dirty="0"/>
              <a:t> </a:t>
            </a:r>
            <a:r>
              <a:rPr lang="el-GR" dirty="0" err="1"/>
              <a:t>Analysis</a:t>
            </a:r>
            <a:r>
              <a:rPr lang="el-GR" dirty="0"/>
              <a:t>) για τις ανοιχτές ερωτήσεις (αναγνώριση, κωδικοποίηση και ομαδοποίηση μοτίβων)</a:t>
            </a:r>
            <a:endParaRPr lang="el-G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42A4F60A-BA30-3E5F-D12C-C0FE4B0E1494}"/>
              </a:ext>
            </a:extLst>
          </p:cNvPr>
          <p:cNvSpPr txBox="1">
            <a:spLocks/>
          </p:cNvSpPr>
          <p:nvPr/>
        </p:nvSpPr>
        <p:spPr>
          <a:xfrm>
            <a:off x="-67056" y="4378913"/>
            <a:ext cx="12189630" cy="63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2D586084-0524-FA43-C7BC-CF1C438B526C}"/>
              </a:ext>
            </a:extLst>
          </p:cNvPr>
          <p:cNvSpPr txBox="1">
            <a:spLocks/>
          </p:cNvSpPr>
          <p:nvPr/>
        </p:nvSpPr>
        <p:spPr>
          <a:xfrm>
            <a:off x="-32343" y="4049286"/>
            <a:ext cx="12189630" cy="63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7652BA-E6EB-C081-26D9-63EDE4EE1FBB}"/>
              </a:ext>
            </a:extLst>
          </p:cNvPr>
          <p:cNvSpPr txBox="1"/>
          <p:nvPr/>
        </p:nvSpPr>
        <p:spPr>
          <a:xfrm>
            <a:off x="2376429" y="4513682"/>
            <a:ext cx="8705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  <a:latin typeface="+mj-lt"/>
              </a:rPr>
              <a:t>ΑΞΙΟΠΟΙΗΣΗ ΑΠΟΤΕΛΕΣΜΑΤΩΝ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el-GR" dirty="0">
                <a:ea typeface="Calibri" panose="020F0502020204030204" pitchFamily="34" charset="0"/>
                <a:cs typeface="Calibri" panose="020F0502020204030204" pitchFamily="34" charset="0"/>
              </a:rPr>
              <a:t>τεκμηριωμένη βάση δεδομένων </a:t>
            </a:r>
            <a:r>
              <a:rPr lang="el-GR" dirty="0">
                <a:solidFill>
                  <a:schemeClr val="accent2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υποστήριξη αρμόδιων φορέων</a:t>
            </a:r>
            <a:r>
              <a:rPr lang="el-GR" dirty="0">
                <a:solidFill>
                  <a:schemeClr val="accent2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l-GR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σχεδιασμός </a:t>
            </a:r>
            <a:r>
              <a:rPr lang="el-GR" dirty="0" err="1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στοχευμένων</a:t>
            </a:r>
            <a:r>
              <a:rPr lang="el-GR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εκπαιδευτικών προγραμμάτων και πολιτικών ψηφιακής συμπερίληψης </a:t>
            </a:r>
            <a:endParaRPr lang="el-G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2" name="Γραφικό 11">
            <a:extLst>
              <a:ext uri="{FF2B5EF4-FFF2-40B4-BE49-F238E27FC236}">
                <a16:creationId xmlns:a16="http://schemas.microsoft.com/office/drawing/2014/main" id="{FE6C4465-ECF6-BEAD-6002-8F0505F22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9292" y="1132016"/>
            <a:ext cx="250087" cy="818330"/>
          </a:xfrm>
          <a:prstGeom prst="rect">
            <a:avLst/>
          </a:prstGeom>
        </p:spPr>
      </p:pic>
      <p:pic>
        <p:nvPicPr>
          <p:cNvPr id="19" name="Γραφικό 18">
            <a:extLst>
              <a:ext uri="{FF2B5EF4-FFF2-40B4-BE49-F238E27FC236}">
                <a16:creationId xmlns:a16="http://schemas.microsoft.com/office/drawing/2014/main" id="{114A67B8-6420-194A-D8B9-834001010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0161" y="2188421"/>
            <a:ext cx="617163" cy="846877"/>
          </a:xfrm>
          <a:prstGeom prst="rect">
            <a:avLst/>
          </a:prstGeom>
        </p:spPr>
      </p:pic>
      <p:pic>
        <p:nvPicPr>
          <p:cNvPr id="13" name="Γραφικό 12">
            <a:extLst>
              <a:ext uri="{FF2B5EF4-FFF2-40B4-BE49-F238E27FC236}">
                <a16:creationId xmlns:a16="http://schemas.microsoft.com/office/drawing/2014/main" id="{BA521A7D-727B-C9FA-259A-42A9DE5D70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9417" y="3379197"/>
            <a:ext cx="568078" cy="778112"/>
          </a:xfrm>
          <a:prstGeom prst="rect">
            <a:avLst/>
          </a:prstGeom>
        </p:spPr>
      </p:pic>
      <p:pic>
        <p:nvPicPr>
          <p:cNvPr id="16" name="Γραφικό 15">
            <a:extLst>
              <a:ext uri="{FF2B5EF4-FFF2-40B4-BE49-F238E27FC236}">
                <a16:creationId xmlns:a16="http://schemas.microsoft.com/office/drawing/2014/main" id="{F2A2F3E9-0157-8FEB-02BA-9AD7225DD4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7297" y="4555091"/>
            <a:ext cx="595485" cy="7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4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51028-6877-EFC7-319A-281D456F1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F441543-DF00-9D55-0BDC-F9AAB485B0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F44F9A-B002-5463-BFF3-EF263EB08EE1}"/>
              </a:ext>
            </a:extLst>
          </p:cNvPr>
          <p:cNvSpPr txBox="1"/>
          <p:nvPr/>
        </p:nvSpPr>
        <p:spPr>
          <a:xfrm>
            <a:off x="0" y="499036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ΑΠΟΤΕΛΕΣΜΑΤΑ ΕΡΩΤΗΜΑΤΟΛΟΓΙΟΥ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(1/7)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D8B9B4-EC3F-2122-5D77-42107F06509C}"/>
              </a:ext>
            </a:extLst>
          </p:cNvPr>
          <p:cNvSpPr/>
          <p:nvPr/>
        </p:nvSpPr>
        <p:spPr>
          <a:xfrm>
            <a:off x="1014984" y="1092074"/>
            <a:ext cx="9890760" cy="38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4343E-E357-F1EE-9806-C042B989A7CF}"/>
              </a:ext>
            </a:extLst>
          </p:cNvPr>
          <p:cNvSpPr txBox="1"/>
          <p:nvPr/>
        </p:nvSpPr>
        <p:spPr>
          <a:xfrm>
            <a:off x="1159498" y="1081170"/>
            <a:ext cx="9653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chemeClr val="bg1"/>
                </a:solidFill>
                <a:latin typeface="+mj-lt"/>
              </a:rPr>
              <a:t>ΕΝΟΤΗΤΑ Α. ΔΗΜΟΓΡΑΦΙΚΑ ΣΤΟΙΧΕΙΑ</a:t>
            </a:r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7E2193E4-6B3C-3DD1-2893-553851F33136}"/>
              </a:ext>
            </a:extLst>
          </p:cNvPr>
          <p:cNvSpPr/>
          <p:nvPr/>
        </p:nvSpPr>
        <p:spPr>
          <a:xfrm rot="16200000">
            <a:off x="7922715" y="2198089"/>
            <a:ext cx="4425955" cy="3231555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E167A5CB-D95E-2C9F-9FB3-CC02C59115B1}"/>
              </a:ext>
            </a:extLst>
          </p:cNvPr>
          <p:cNvSpPr/>
          <p:nvPr/>
        </p:nvSpPr>
        <p:spPr>
          <a:xfrm rot="16200000">
            <a:off x="4587088" y="2313731"/>
            <a:ext cx="4425955" cy="3054985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BADA8DF9-F94F-23A4-C386-92A527384809}"/>
              </a:ext>
            </a:extLst>
          </p:cNvPr>
          <p:cNvSpPr/>
          <p:nvPr/>
        </p:nvSpPr>
        <p:spPr>
          <a:xfrm rot="16200000">
            <a:off x="1358881" y="2320964"/>
            <a:ext cx="4425955" cy="3054985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CDE0D342-FE86-691A-7D90-377BC36DDC47}"/>
              </a:ext>
            </a:extLst>
          </p:cNvPr>
          <p:cNvSpPr/>
          <p:nvPr/>
        </p:nvSpPr>
        <p:spPr>
          <a:xfrm rot="16200000">
            <a:off x="-1686068" y="3375593"/>
            <a:ext cx="5168477" cy="1796341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6FD9CC5-3C5D-9E49-953F-1F523D4EB81A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7D9FD1D3-316E-6BA2-ABFC-355B885D0879}"/>
              </a:ext>
            </a:extLst>
          </p:cNvPr>
          <p:cNvSpPr txBox="1">
            <a:spLocks/>
          </p:cNvSpPr>
          <p:nvPr/>
        </p:nvSpPr>
        <p:spPr>
          <a:xfrm>
            <a:off x="87794" y="1859618"/>
            <a:ext cx="1764215" cy="4699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base">
              <a:lnSpc>
                <a:spcPct val="100000"/>
              </a:lnSpc>
              <a:spcAft>
                <a:spcPts val="1000"/>
              </a:spcAft>
            </a:pPr>
            <a:r>
              <a:rPr lang="el-GR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Φύλο</a:t>
            </a:r>
            <a:br>
              <a:rPr lang="el-GR" sz="11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Η συντριπτική πλειονότητα είναι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άνδρες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(90%).</a:t>
            </a:r>
            <a:b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Το 9,7% 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απάντησε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«Άλλο»</a:t>
            </a:r>
          </a:p>
          <a:p>
            <a:pPr algn="l" fontAlgn="base">
              <a:lnSpc>
                <a:spcPct val="100000"/>
              </a:lnSpc>
              <a:spcAft>
                <a:spcPts val="1000"/>
              </a:spcAft>
            </a:pPr>
            <a:r>
              <a:rPr lang="el-GR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Εθνικότητα</a:t>
            </a:r>
            <a:br>
              <a:rPr lang="el-GR" sz="11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b="1" dirty="0" err="1">
                <a:ea typeface="Calibri" panose="020F0502020204030204" pitchFamily="34" charset="0"/>
                <a:cs typeface="Calibri" panose="020F0502020204030204" pitchFamily="34" charset="0"/>
              </a:rPr>
              <a:t>Πολυπολιτισμικότητα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1200" b="1" dirty="0">
                <a:ea typeface="Calibri" panose="020F0502020204030204" pitchFamily="34" charset="0"/>
                <a:cs typeface="Calibri" panose="020F0502020204030204" pitchFamily="34" charset="0"/>
              </a:rPr>
              <a:t>41,7% </a:t>
            </a:r>
            <a:r>
              <a:rPr lang="el-GR" sz="1200" dirty="0">
                <a:ea typeface="Calibri" panose="020F0502020204030204" pitchFamily="34" charset="0"/>
                <a:cs typeface="Calibri" panose="020F0502020204030204" pitchFamily="34" charset="0"/>
              </a:rPr>
              <a:t>είναι αλλοδαποί κρατούμενοι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Ηλικιακή κατανομή</a:t>
            </a:r>
            <a:br>
              <a:rPr lang="el-GR" sz="11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dirty="0"/>
              <a:t>Τα </a:t>
            </a:r>
            <a:r>
              <a:rPr lang="el-GR" sz="1200" b="1" dirty="0"/>
              <a:t>¾ </a:t>
            </a:r>
            <a:r>
              <a:rPr lang="el-GR" sz="1200" dirty="0"/>
              <a:t>του δείγματος βρίσκονται σε απολύτως παραγωγική ηλικία (26-55 ετών) με ιδιαίτερη παρουσία ατόμων 36-45 ετών </a:t>
            </a:r>
            <a:r>
              <a:rPr lang="el-GR" sz="1200" b="1" dirty="0"/>
              <a:t>(29%)</a:t>
            </a:r>
            <a:endParaRPr lang="el-GR" sz="12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el-GR" sz="1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C9FBE585-AF9E-BFDF-1215-93AC588A5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054862"/>
              </p:ext>
            </p:extLst>
          </p:nvPr>
        </p:nvGraphicFramePr>
        <p:xfrm>
          <a:off x="2104224" y="2017337"/>
          <a:ext cx="2987805" cy="291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Γράφημα 7">
            <a:extLst>
              <a:ext uri="{FF2B5EF4-FFF2-40B4-BE49-F238E27FC236}">
                <a16:creationId xmlns:a16="http://schemas.microsoft.com/office/drawing/2014/main" id="{034806DC-58E3-DB6A-FCFC-B95505377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862863"/>
              </p:ext>
            </p:extLst>
          </p:nvPr>
        </p:nvGraphicFramePr>
        <p:xfrm>
          <a:off x="5257255" y="2047017"/>
          <a:ext cx="2968752" cy="292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A52608-137B-5CC5-E14E-2E54AFE73414}"/>
              </a:ext>
            </a:extLst>
          </p:cNvPr>
          <p:cNvSpPr txBox="1"/>
          <p:nvPr/>
        </p:nvSpPr>
        <p:spPr>
          <a:xfrm>
            <a:off x="2628502" y="1662761"/>
            <a:ext cx="1886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Εκπαιδευτικό Επίπεδο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30BCDB-3594-EFFA-7395-299034B7C9F6}"/>
              </a:ext>
            </a:extLst>
          </p:cNvPr>
          <p:cNvSpPr txBox="1"/>
          <p:nvPr/>
        </p:nvSpPr>
        <p:spPr>
          <a:xfrm>
            <a:off x="5717970" y="1624144"/>
            <a:ext cx="2047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Προηγούμενη</a:t>
            </a:r>
            <a:b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επαγγελματική εμπειρία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C2540-E18F-926C-282F-2CD7AE86CB53}"/>
              </a:ext>
            </a:extLst>
          </p:cNvPr>
          <p:cNvSpPr txBox="1"/>
          <p:nvPr/>
        </p:nvSpPr>
        <p:spPr>
          <a:xfrm>
            <a:off x="9624318" y="1641682"/>
            <a:ext cx="14904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algn="ctr">
              <a:lnSpc>
                <a:spcPct val="100000"/>
              </a:lnSpc>
              <a:defRPr sz="1200" b="1" i="1" u="sng" kern="10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l-GR" dirty="0"/>
              <a:t>Διάρκεια Ποινής </a:t>
            </a:r>
          </a:p>
        </p:txBody>
      </p:sp>
      <p:graphicFrame>
        <p:nvGraphicFramePr>
          <p:cNvPr id="15" name="Γράφημα 14">
            <a:extLst>
              <a:ext uri="{FF2B5EF4-FFF2-40B4-BE49-F238E27FC236}">
                <a16:creationId xmlns:a16="http://schemas.microsoft.com/office/drawing/2014/main" id="{A18F996D-6A45-FFDB-7C42-4CA4392D4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864807"/>
              </p:ext>
            </p:extLst>
          </p:nvPr>
        </p:nvGraphicFramePr>
        <p:xfrm>
          <a:off x="8587820" y="1955093"/>
          <a:ext cx="3163650" cy="285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Υπότιτλος 2">
            <a:extLst>
              <a:ext uri="{FF2B5EF4-FFF2-40B4-BE49-F238E27FC236}">
                <a16:creationId xmlns:a16="http://schemas.microsoft.com/office/drawing/2014/main" id="{BC04B995-BE8F-BA4F-0BBB-29207E14BB09}"/>
              </a:ext>
            </a:extLst>
          </p:cNvPr>
          <p:cNvSpPr txBox="1">
            <a:spLocks/>
          </p:cNvSpPr>
          <p:nvPr/>
        </p:nvSpPr>
        <p:spPr>
          <a:xfrm>
            <a:off x="2189529" y="5165187"/>
            <a:ext cx="2877189" cy="839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300" dirty="0"/>
              <a:t>Σχεδόν </a:t>
            </a:r>
            <a:r>
              <a:rPr lang="el-GR" sz="1300" b="1" dirty="0"/>
              <a:t>6 στους 10 </a:t>
            </a:r>
            <a:r>
              <a:rPr lang="el-GR" sz="1300" dirty="0"/>
              <a:t>διαθέτουν το πολύ </a:t>
            </a:r>
            <a:r>
              <a:rPr lang="el-GR" sz="1300" b="1" dirty="0"/>
              <a:t>έως και βασική υποχρεωτική εκπαίδευση</a:t>
            </a:r>
            <a:endParaRPr lang="el-GR" sz="13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B5F90FED-9376-E221-4C25-882AEC1C5A71}"/>
              </a:ext>
            </a:extLst>
          </p:cNvPr>
          <p:cNvSpPr txBox="1">
            <a:spLocks/>
          </p:cNvSpPr>
          <p:nvPr/>
        </p:nvSpPr>
        <p:spPr>
          <a:xfrm>
            <a:off x="5185583" y="5191178"/>
            <a:ext cx="3040424" cy="839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300" dirty="0"/>
              <a:t>Κυριαρχία </a:t>
            </a:r>
            <a:r>
              <a:rPr lang="el-GR" sz="1300" b="1" dirty="0"/>
              <a:t>χειρωνακτικών/τεχνικών επαγγελμάτων</a:t>
            </a:r>
            <a:r>
              <a:rPr lang="el-GR" sz="1300" dirty="0"/>
              <a:t> (</a:t>
            </a:r>
            <a:r>
              <a:rPr lang="el-GR" sz="1300" b="1" dirty="0"/>
              <a:t>27%)</a:t>
            </a:r>
            <a:endParaRPr lang="el-GR" sz="13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Υπότιτλος 2">
            <a:extLst>
              <a:ext uri="{FF2B5EF4-FFF2-40B4-BE49-F238E27FC236}">
                <a16:creationId xmlns:a16="http://schemas.microsoft.com/office/drawing/2014/main" id="{8B6B8FC8-E4B9-F4E9-D73C-8940AF2D2A17}"/>
              </a:ext>
            </a:extLst>
          </p:cNvPr>
          <p:cNvSpPr txBox="1">
            <a:spLocks/>
          </p:cNvSpPr>
          <p:nvPr/>
        </p:nvSpPr>
        <p:spPr>
          <a:xfrm>
            <a:off x="8638016" y="5154930"/>
            <a:ext cx="3040424" cy="839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300" dirty="0"/>
              <a:t>Σχεδόν </a:t>
            </a:r>
            <a:r>
              <a:rPr lang="el-GR" sz="1300" b="1" dirty="0"/>
              <a:t>τα ¾ του δείγματος </a:t>
            </a:r>
            <a:r>
              <a:rPr lang="el-GR" sz="1300" dirty="0"/>
              <a:t>εκτίει </a:t>
            </a:r>
            <a:r>
              <a:rPr lang="el-GR" sz="1300" b="1" dirty="0"/>
              <a:t>ποινές άνω των 5 ετών </a:t>
            </a:r>
            <a:r>
              <a:rPr lang="el-GR" sz="1300" dirty="0"/>
              <a:t>- αυξημένος κίνδυνος ψηφιακής απαξίωσης</a:t>
            </a:r>
            <a:endParaRPr lang="el-GR" sz="13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906F831B-48C1-F021-ECDB-E848C930EC0C}"/>
              </a:ext>
            </a:extLst>
          </p:cNvPr>
          <p:cNvCxnSpPr>
            <a:cxnSpLocks/>
          </p:cNvCxnSpPr>
          <p:nvPr/>
        </p:nvCxnSpPr>
        <p:spPr>
          <a:xfrm>
            <a:off x="2189529" y="5043873"/>
            <a:ext cx="100024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Γραφικό 27">
            <a:extLst>
              <a:ext uri="{FF2B5EF4-FFF2-40B4-BE49-F238E27FC236}">
                <a16:creationId xmlns:a16="http://schemas.microsoft.com/office/drawing/2014/main" id="{9F692C81-9C94-5E1E-5270-54D6745BA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38729" y="739301"/>
            <a:ext cx="619843" cy="1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2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1C052-C281-5EB6-76C7-80CBA1D28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A80156D-01EF-5C0E-7FFA-FBB6E5E074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F7B749C-72CF-6947-2414-EFDCE959AF50}"/>
              </a:ext>
            </a:extLst>
          </p:cNvPr>
          <p:cNvSpPr txBox="1"/>
          <p:nvPr/>
        </p:nvSpPr>
        <p:spPr>
          <a:xfrm>
            <a:off x="0" y="499036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ΑΠΟΤΕΛΕΣΜΑΤΑ ΕΡΩΤΗΜΑΤΟΛΟΓΙΟΥ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(2/7)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BB013CEF-8A48-8596-8416-DC19CE0AB826}"/>
              </a:ext>
            </a:extLst>
          </p:cNvPr>
          <p:cNvSpPr/>
          <p:nvPr/>
        </p:nvSpPr>
        <p:spPr>
          <a:xfrm rot="16200000">
            <a:off x="2894119" y="1977202"/>
            <a:ext cx="4425955" cy="3850598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94F3E5C-9647-95A9-1802-A057377388CF}"/>
              </a:ext>
            </a:extLst>
          </p:cNvPr>
          <p:cNvSpPr/>
          <p:nvPr/>
        </p:nvSpPr>
        <p:spPr>
          <a:xfrm rot="16200000">
            <a:off x="7053980" y="1977202"/>
            <a:ext cx="4425955" cy="3850598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01F25BD-D21C-EAE8-434B-4E6440087CEF}"/>
              </a:ext>
            </a:extLst>
          </p:cNvPr>
          <p:cNvSpPr/>
          <p:nvPr/>
        </p:nvSpPr>
        <p:spPr>
          <a:xfrm rot="16200000">
            <a:off x="-1113580" y="2803104"/>
            <a:ext cx="5168477" cy="2941318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4CBCBA6F-5192-9A65-22C7-94639A09ED8A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Π3.10 Έρευνα για τον ψηφιακό εγγραμματισμό τροφίμων καταστημάτων κράτησης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BC0CDB-BA34-AE4C-4878-EC3A32D01E48}"/>
              </a:ext>
            </a:extLst>
          </p:cNvPr>
          <p:cNvSpPr txBox="1">
            <a:spLocks/>
          </p:cNvSpPr>
          <p:nvPr/>
        </p:nvSpPr>
        <p:spPr>
          <a:xfrm>
            <a:off x="46460" y="1772343"/>
            <a:ext cx="2883404" cy="4806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 fontAlgn="base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l-GR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Αξιολόγηση συνθηκών διαβίωσης και ιατρικών υπηρεσιών</a:t>
            </a:r>
            <a:r>
              <a:rPr lang="en-US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100" dirty="0">
                <a:ea typeface="Calibri" panose="020F0502020204030204" pitchFamily="34" charset="0"/>
                <a:cs typeface="Calibri" panose="020F0502020204030204" pitchFamily="34" charset="0"/>
              </a:rPr>
              <a:t>Περισσότεροι από τους μισούς αξιολογούν αρνητικά την καθημερινότητά τους:</a:t>
            </a:r>
          </a:p>
          <a:p>
            <a:pPr marL="171450" indent="-1714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100" dirty="0">
                <a:ea typeface="Calibri" panose="020F0502020204030204" pitchFamily="34" charset="0"/>
                <a:cs typeface="Calibri" panose="020F0502020204030204" pitchFamily="34" charset="0"/>
              </a:rPr>
              <a:t>Συνθήκες διαβίωσης : </a:t>
            </a:r>
            <a:r>
              <a:rPr lang="el-GR" sz="1100" b="1" dirty="0">
                <a:ea typeface="Calibri" panose="020F0502020204030204" pitchFamily="34" charset="0"/>
                <a:cs typeface="Calibri" panose="020F0502020204030204" pitchFamily="34" charset="0"/>
              </a:rPr>
              <a:t>33,3% «πολύ κακές», 20% «κακές» </a:t>
            </a:r>
          </a:p>
          <a:p>
            <a:pPr marL="171450" indent="-1714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100" dirty="0">
                <a:ea typeface="Calibri" panose="020F0502020204030204" pitchFamily="34" charset="0"/>
                <a:cs typeface="Calibri" panose="020F0502020204030204" pitchFamily="34" charset="0"/>
              </a:rPr>
              <a:t>Ιατρικές υπηρεσίες: </a:t>
            </a:r>
            <a:r>
              <a:rPr lang="el-GR" sz="1100" b="1" dirty="0">
                <a:ea typeface="Calibri" panose="020F0502020204030204" pitchFamily="34" charset="0"/>
                <a:cs typeface="Calibri" panose="020F0502020204030204" pitchFamily="34" charset="0"/>
              </a:rPr>
              <a:t>«καθόλου» ή «λίγο» ικανοποιητικές με 55,8% (συνολικά)</a:t>
            </a:r>
          </a:p>
          <a:p>
            <a:pPr marL="171450" indent="-1714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Σχέσεις με το προσωπικό</a:t>
            </a:r>
            <a:r>
              <a:rPr lang="en-US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100" dirty="0"/>
              <a:t>Το </a:t>
            </a:r>
            <a:r>
              <a:rPr lang="el-GR" sz="1100" b="1" dirty="0"/>
              <a:t>48,4% συνολικά διατηρεί καλές/πολύ καλές σχέσεις</a:t>
            </a:r>
            <a:r>
              <a:rPr lang="el-GR" sz="1100" dirty="0"/>
              <a:t> με τους σωφρονιστικούς υπαλλήλους</a:t>
            </a:r>
          </a:p>
          <a:p>
            <a:pPr marL="171450" lvl="0" indent="-1714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Συμμετοχή σε προγράμματα ψυχοκοινωνικής ενδυνάμωσης στο παρόν</a:t>
            </a:r>
            <a:r>
              <a:rPr lang="en-US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100" b="1" kern="100" dirty="0">
                <a:solidFill>
                  <a:srgbClr val="0067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100" b="1" dirty="0"/>
              <a:t>Το 84,7% δήλωσε ότι δεν συμμετέχει</a:t>
            </a:r>
            <a:br>
              <a:rPr lang="en-US" sz="1100" b="1" dirty="0"/>
            </a:br>
            <a:r>
              <a:rPr lang="el-GR" sz="1100" dirty="0"/>
              <a:t>εκ των οποίων το </a:t>
            </a:r>
            <a:r>
              <a:rPr lang="el-GR" sz="1100" b="1" dirty="0"/>
              <a:t>23,5%</a:t>
            </a:r>
            <a:br>
              <a:rPr lang="en-US" sz="1100" b="1" dirty="0"/>
            </a:br>
            <a:r>
              <a:rPr lang="el-GR" sz="1100" b="1" dirty="0"/>
              <a:t>θα ήθελε να συμμετάσχει. </a:t>
            </a:r>
          </a:p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000" b="1" dirty="0"/>
              <a:t>Σημείωση: </a:t>
            </a:r>
            <a:r>
              <a:rPr lang="el-GR" sz="1000" dirty="0"/>
              <a:t>θα πρέπει να ληφθεί υπόψη ότι το ερωτηματολόγιο ήταν </a:t>
            </a:r>
            <a:r>
              <a:rPr lang="el-GR" sz="1000" dirty="0" err="1"/>
              <a:t>αυτοσυμπληρούμενο</a:t>
            </a:r>
            <a:r>
              <a:rPr lang="el-GR" sz="1000" dirty="0"/>
              <a:t>, γεγονός που ενδέχεται να συνέβαλε στην εμφάνιση σφαλμάτων τυχαίας επιλογής, ιδίως σε περιπτώσεις ανεπαρκούς γνώσης της ελληνικής γλώσσας από τους συμμετέχοντες.</a:t>
            </a:r>
            <a:endParaRPr lang="el-GR" sz="1000" b="1" i="1" u="sng" kern="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103FA-F532-0433-7ABE-33042875ACF1}"/>
              </a:ext>
            </a:extLst>
          </p:cNvPr>
          <p:cNvSpPr txBox="1"/>
          <p:nvPr/>
        </p:nvSpPr>
        <p:spPr>
          <a:xfrm>
            <a:off x="3786846" y="1855674"/>
            <a:ext cx="2831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Διάστημα ποινής που έχουν εκτίσει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3876D-F0D7-6598-0DE9-16FC9C3691B2}"/>
              </a:ext>
            </a:extLst>
          </p:cNvPr>
          <p:cNvSpPr txBox="1"/>
          <p:nvPr/>
        </p:nvSpPr>
        <p:spPr>
          <a:xfrm>
            <a:off x="8360666" y="1841680"/>
            <a:ext cx="2831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Ψυχολογική υποστήριξη</a:t>
            </a:r>
          </a:p>
        </p:txBody>
      </p:sp>
      <p:graphicFrame>
        <p:nvGraphicFramePr>
          <p:cNvPr id="9" name="Γράφημα 8">
            <a:extLst>
              <a:ext uri="{FF2B5EF4-FFF2-40B4-BE49-F238E27FC236}">
                <a16:creationId xmlns:a16="http://schemas.microsoft.com/office/drawing/2014/main" id="{BD676B2F-5729-E275-AF53-8E568D844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630389"/>
              </p:ext>
            </p:extLst>
          </p:nvPr>
        </p:nvGraphicFramePr>
        <p:xfrm>
          <a:off x="3187102" y="2128379"/>
          <a:ext cx="3730753" cy="317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10F956E7-8D21-94E2-3909-EB855E0C07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135037"/>
              </p:ext>
            </p:extLst>
          </p:nvPr>
        </p:nvGraphicFramePr>
        <p:xfrm>
          <a:off x="7765461" y="1841678"/>
          <a:ext cx="3850599" cy="346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36BC2D3A-D1CB-EE82-24AA-27D12CB786EF}"/>
              </a:ext>
            </a:extLst>
          </p:cNvPr>
          <p:cNvSpPr txBox="1">
            <a:spLocks/>
          </p:cNvSpPr>
          <p:nvPr/>
        </p:nvSpPr>
        <p:spPr>
          <a:xfrm>
            <a:off x="3158808" y="5442150"/>
            <a:ext cx="3910866" cy="839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300" dirty="0"/>
              <a:t>Το </a:t>
            </a:r>
            <a:r>
              <a:rPr lang="el-GR" sz="1300" b="1" dirty="0"/>
              <a:t>73%</a:t>
            </a:r>
            <a:r>
              <a:rPr lang="el-GR" sz="1300" dirty="0"/>
              <a:t> έχει εκτίσει λιγότερο από 3 έτη – </a:t>
            </a:r>
            <a:br>
              <a:rPr lang="en-US" sz="1300" dirty="0"/>
            </a:br>
            <a:r>
              <a:rPr lang="el-GR" sz="1300" dirty="0"/>
              <a:t>Υπάρχει χρόνος για πολυετή εκπαίδευση</a:t>
            </a:r>
            <a:endParaRPr lang="el-GR" sz="13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Υπότιτλος 2">
            <a:extLst>
              <a:ext uri="{FF2B5EF4-FFF2-40B4-BE49-F238E27FC236}">
                <a16:creationId xmlns:a16="http://schemas.microsoft.com/office/drawing/2014/main" id="{74AA6523-E9C2-1B84-9C3F-30EABA58C76C}"/>
              </a:ext>
            </a:extLst>
          </p:cNvPr>
          <p:cNvSpPr txBox="1">
            <a:spLocks/>
          </p:cNvSpPr>
          <p:nvPr/>
        </p:nvSpPr>
        <p:spPr>
          <a:xfrm>
            <a:off x="7272875" y="5436467"/>
            <a:ext cx="3730752" cy="509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300" dirty="0"/>
              <a:t>Το </a:t>
            </a:r>
            <a:r>
              <a:rPr lang="el-GR" sz="1300" b="1" dirty="0"/>
              <a:t>73,8% </a:t>
            </a:r>
            <a:r>
              <a:rPr lang="el-GR" sz="1300" dirty="0"/>
              <a:t>δεν λαμβάνει</a:t>
            </a:r>
            <a:br>
              <a:rPr lang="en-US" sz="1300" dirty="0"/>
            </a:br>
            <a:r>
              <a:rPr lang="el-GR" sz="1300" dirty="0"/>
              <a:t> </a:t>
            </a:r>
            <a:r>
              <a:rPr lang="el-GR" sz="1300" b="1" dirty="0"/>
              <a:t>καμία ψυχολογική υποστήριξη</a:t>
            </a:r>
            <a:endParaRPr lang="el-GR" sz="13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8D97C8EB-456E-343F-D620-9A8194BE0161}"/>
              </a:ext>
            </a:extLst>
          </p:cNvPr>
          <p:cNvCxnSpPr>
            <a:cxnSpLocks/>
          </p:cNvCxnSpPr>
          <p:nvPr/>
        </p:nvCxnSpPr>
        <p:spPr>
          <a:xfrm>
            <a:off x="3181797" y="5303541"/>
            <a:ext cx="80104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91F8A0A1-D9C1-BC48-963B-230720D5A7DD}"/>
              </a:ext>
            </a:extLst>
          </p:cNvPr>
          <p:cNvSpPr/>
          <p:nvPr/>
        </p:nvSpPr>
        <p:spPr>
          <a:xfrm>
            <a:off x="1014984" y="1092074"/>
            <a:ext cx="9890760" cy="38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0167D-2AFA-1F2B-2A45-BDF990618D64}"/>
              </a:ext>
            </a:extLst>
          </p:cNvPr>
          <p:cNvSpPr txBox="1"/>
          <p:nvPr/>
        </p:nvSpPr>
        <p:spPr>
          <a:xfrm>
            <a:off x="1014984" y="1102852"/>
            <a:ext cx="989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chemeClr val="bg1"/>
                </a:solidFill>
                <a:latin typeface="+mj-lt"/>
              </a:rPr>
              <a:t>ΕΝΟΤΗΤΑ Β. ΣΥΝΘΗΚΕΣ ΚΡΑΤΗΣΗΣ &amp; ΨΥΧΟΚΟΙΝΩΝΙΚΗ ΥΠΟΣΤΗΡΙΞΗ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  <a:endParaRPr lang="el-GR" sz="1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Γραφικό 25">
            <a:extLst>
              <a:ext uri="{FF2B5EF4-FFF2-40B4-BE49-F238E27FC236}">
                <a16:creationId xmlns:a16="http://schemas.microsoft.com/office/drawing/2014/main" id="{A0BFE837-5542-897B-EBFE-9EE29AD48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8729" y="739301"/>
            <a:ext cx="619843" cy="1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0485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4265</TotalTime>
  <Words>1936</Words>
  <Application>Microsoft Office PowerPoint</Application>
  <PresentationFormat>Ευρεία οθόνη</PresentationFormat>
  <Paragraphs>165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Callibri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Νίκη  Λιακοπούλου</dc:creator>
  <cp:lastModifiedBy>Νίκη  Λιακοπούλου</cp:lastModifiedBy>
  <cp:revision>124</cp:revision>
  <dcterms:created xsi:type="dcterms:W3CDTF">2025-10-31T10:08:51Z</dcterms:created>
  <dcterms:modified xsi:type="dcterms:W3CDTF">2026-03-17T14:18:31Z</dcterms:modified>
</cp:coreProperties>
</file>