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2" r:id="rId4"/>
    <p:sldId id="261" r:id="rId5"/>
    <p:sldId id="291" r:id="rId6"/>
    <p:sldId id="308" r:id="rId7"/>
    <p:sldId id="309" r:id="rId8"/>
    <p:sldId id="266" r:id="rId9"/>
    <p:sldId id="310" r:id="rId10"/>
    <p:sldId id="267" r:id="rId11"/>
    <p:sldId id="313" r:id="rId12"/>
    <p:sldId id="312" r:id="rId13"/>
    <p:sldId id="311" r:id="rId14"/>
    <p:sldId id="314" r:id="rId15"/>
    <p:sldId id="315" r:id="rId16"/>
    <p:sldId id="316" r:id="rId17"/>
    <p:sldId id="317" r:id="rId18"/>
    <p:sldId id="306" r:id="rId19"/>
    <p:sldId id="301" r:id="rId20"/>
    <p:sldId id="259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7DD0"/>
    <a:srgbClr val="0067A0"/>
    <a:srgbClr val="1399D6"/>
    <a:srgbClr val="44809B"/>
    <a:srgbClr val="156082"/>
    <a:srgbClr val="26A3BF"/>
    <a:srgbClr val="40D3E2"/>
    <a:srgbClr val="34B4C8"/>
    <a:srgbClr val="43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ωνσταντίνος Καλαντζής" userId="aadaf4aa-9a03-4f93-8dde-ad39193f8e2a" providerId="ADAL" clId="{A4672912-9D3F-4688-922C-D647324DC17A}"/>
    <pc:docChg chg="modSld">
      <pc:chgData name="Κωνσταντίνος Καλαντζής" userId="aadaf4aa-9a03-4f93-8dde-ad39193f8e2a" providerId="ADAL" clId="{A4672912-9D3F-4688-922C-D647324DC17A}" dt="2026-03-02T08:32:37.948" v="0" actId="20577"/>
      <pc:docMkLst>
        <pc:docMk/>
      </pc:docMkLst>
      <pc:sldChg chg="modSp mod">
        <pc:chgData name="Κωνσταντίνος Καλαντζής" userId="aadaf4aa-9a03-4f93-8dde-ad39193f8e2a" providerId="ADAL" clId="{A4672912-9D3F-4688-922C-D647324DC17A}" dt="2026-03-02T08:32:37.948" v="0" actId="20577"/>
        <pc:sldMkLst>
          <pc:docMk/>
          <pc:sldMk cId="1890021141" sldId="309"/>
        </pc:sldMkLst>
        <pc:spChg chg="mod">
          <ac:chgData name="Κωνσταντίνος Καλαντζής" userId="aadaf4aa-9a03-4f93-8dde-ad39193f8e2a" providerId="ADAL" clId="{A4672912-9D3F-4688-922C-D647324DC17A}" dt="2026-03-02T08:32:37.948" v="0" actId="20577"/>
          <ac:spMkLst>
            <pc:docMk/>
            <pc:sldMk cId="1890021141" sldId="309"/>
            <ac:spMk id="14" creationId="{094D5811-86ED-AEEE-71E5-D85DD570733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ROJECTS\&#928;&#949;&#961;&#953;&#966;&#949;&#961;&#949;&#953;&#945;&#954;&#972;%20&#928;&#945;&#961;&#945;&#964;&#951;&#961;&#951;&#964;&#942;&#961;&#953;&#959;%20&#928;&#916;&#917;%20(3)%20-%20&#917;&#957;&#949;&#961;&#947;&#949;&#953;&#945;&#954;&#942;%20&#928;&#959;&#955;&#953;&#964;&#953;&#954;&#942;\&#913;&#928;&#913;&#925;&#932;&#919;&#931;&#917;&#921;&#931;_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98255452917764"/>
          <c:y val="0.11408575612014284"/>
          <c:w val="0.56906562894765789"/>
          <c:h val="0.797106766143742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7D3-4800-AD54-4D33E853D9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7D3-4800-AD54-4D33E853D924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7D3-4800-AD54-4D33E853D924}"/>
              </c:ext>
            </c:extLst>
          </c:dPt>
          <c:dLbls>
            <c:dLbl>
              <c:idx val="0"/>
              <c:layout>
                <c:manualLayout>
                  <c:x val="-0.18875261838951152"/>
                  <c:y val="4.90721066780404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761395-9567-41B8-8487-A3E10FAF7F68}" type="VALUE">
                      <a:rPr lang="en-US" sz="150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[ΤΙΜΗ]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D3-4800-AD54-4D33E853D924}"/>
                </c:ext>
              </c:extLst>
            </c:dLbl>
            <c:dLbl>
              <c:idx val="1"/>
              <c:layout>
                <c:manualLayout>
                  <c:x val="8.8186300303823906E-2"/>
                  <c:y val="-0.245852936255501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128D91-5274-48BE-A812-0E7CA26C9BA6}" type="VALUE">
                      <a:rPr lang="en-US" sz="1500" dirty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[ΤΙΜΗ]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D3-4800-AD54-4D33E853D924}"/>
                </c:ext>
              </c:extLst>
            </c:dLbl>
            <c:dLbl>
              <c:idx val="2"/>
              <c:layout>
                <c:manualLayout>
                  <c:x val="0.14057021920884818"/>
                  <c:y val="8.40916597530877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510483-9C7A-4127-88CC-A31C016836E7}" type="VALUE">
                      <a:rPr lang="en-US" sz="150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[ΤΙΜΗ]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D3-4800-AD54-4D33E853D924}"/>
                </c:ext>
              </c:extLst>
            </c:dLbl>
            <c:spPr>
              <a:solidFill>
                <a:schemeClr val="bg1"/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A_DIMOGRAFIKA!$A$22:$A$24</c:f>
              <c:strCache>
                <c:ptCount val="3"/>
                <c:pt idx="0">
                  <c:v>Ιστοσελίδα </c:v>
                </c:pt>
                <c:pt idx="1">
                  <c:v>Κέντρα Κοινότητας, ΚΗΦΗ κ.λπ.</c:v>
                </c:pt>
                <c:pt idx="2">
                  <c:v>Δήμοι</c:v>
                </c:pt>
              </c:strCache>
            </c:strRef>
          </c:cat>
          <c:val>
            <c:numRef>
              <c:f>A_DIMOGRAFIKA!$C$22:$C$24</c:f>
              <c:numCache>
                <c:formatCode>0%</c:formatCode>
                <c:ptCount val="3"/>
                <c:pt idx="0">
                  <c:v>0.409288824383164</c:v>
                </c:pt>
                <c:pt idx="1">
                  <c:v>0.31059506531204645</c:v>
                </c:pt>
                <c:pt idx="2">
                  <c:v>0.28011611030478956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D3-4800-AD54-4D33E853D92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79186490154E-2"/>
          <c:y val="0.84773611714333519"/>
          <c:w val="0.89999994959789198"/>
          <c:h val="0.10289529417170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B_ENERGEIA!$N$11:$N$14</c:f>
              <c:strCache>
                <c:ptCount val="4"/>
                <c:pt idx="0">
                  <c:v>Όχι ποτέ</c:v>
                </c:pt>
                <c:pt idx="1">
                  <c:v>1-2 φορές</c:v>
                </c:pt>
                <c:pt idx="2">
                  <c:v>Συχνά (πάνω από 3 φορές)</c:v>
                </c:pt>
                <c:pt idx="3">
                  <c:v>Πάντα/Συστηματικά</c:v>
                </c:pt>
              </c:strCache>
            </c:strRef>
          </c:cat>
          <c:val>
            <c:numRef>
              <c:f>B_ENERGEIA!$O$11:$O$14</c:f>
              <c:numCache>
                <c:formatCode>0%</c:formatCode>
                <c:ptCount val="4"/>
                <c:pt idx="0">
                  <c:v>0.3066860465116279</c:v>
                </c:pt>
                <c:pt idx="1">
                  <c:v>0.34156976744186046</c:v>
                </c:pt>
                <c:pt idx="2">
                  <c:v>0.25290697674418605</c:v>
                </c:pt>
                <c:pt idx="3">
                  <c:v>9.8837209302325577E-2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1-4349-8158-D4A28D221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530983151"/>
        <c:axId val="1530983631"/>
        <c:axId val="0"/>
      </c:bar3DChart>
      <c:catAx>
        <c:axId val="153098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30983631"/>
        <c:crosses val="autoZero"/>
        <c:auto val="1"/>
        <c:lblAlgn val="ctr"/>
        <c:lblOffset val="100"/>
        <c:noMultiLvlLbl val="0"/>
      </c:catAx>
      <c:valAx>
        <c:axId val="153098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3098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27875137383237"/>
          <c:y val="0.14041507563315347"/>
          <c:w val="0.79473896179927372"/>
          <c:h val="0.658411109861688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997-4ED4-BDF2-83163249FA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997-4ED4-BDF2-83163249FAA4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997-4ED4-BDF2-83163249FAA4}"/>
              </c:ext>
            </c:extLst>
          </c:dPt>
          <c:dLbls>
            <c:dLbl>
              <c:idx val="0"/>
              <c:layout>
                <c:manualLayout>
                  <c:x val="-6.7839563100348013E-2"/>
                  <c:y val="0.120334821469732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97-4ED4-BDF2-83163249FAA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97-4ED4-BDF2-83163249FA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97-4ED4-BDF2-83163249F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G_STRATIGIKES!$I$13:$I$15</c:f>
              <c:strCache>
                <c:ptCount val="3"/>
                <c:pt idx="0">
                  <c:v>Ναι, ήδη συμμετέχω</c:v>
                </c:pt>
                <c:pt idx="1">
                  <c:v>Ναι, το εξετάζω</c:v>
                </c:pt>
                <c:pt idx="2">
                  <c:v>Όχι</c:v>
                </c:pt>
              </c:strCache>
            </c:strRef>
          </c:cat>
          <c:val>
            <c:numRef>
              <c:f>G_STRATIGIKES!$J$13:$J$15</c:f>
              <c:numCache>
                <c:formatCode>0%</c:formatCode>
                <c:ptCount val="3"/>
                <c:pt idx="0">
                  <c:v>3.0612244897959183E-2</c:v>
                </c:pt>
                <c:pt idx="1">
                  <c:v>0.19387755102040816</c:v>
                </c:pt>
                <c:pt idx="2">
                  <c:v>0.77551020408163263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97-4ED4-BDF2-83163249FAA4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  <a:alpha val="0"/>
        </a:scheme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805677415547799"/>
          <c:w val="0.98971541305967647"/>
          <c:h val="0.6170127920721238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EDC-440E-8C82-64277D221B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EDC-440E-8C82-64277D221B92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EDC-440E-8C82-64277D221B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DC-440E-8C82-64277D221B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EDC-440E-8C82-64277D221B92}"/>
                </c:ext>
              </c:extLst>
            </c:dLbl>
            <c:dLbl>
              <c:idx val="2"/>
              <c:layout>
                <c:manualLayout>
                  <c:x val="6.2579145050026624E-2"/>
                  <c:y val="0.11580863709203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DC-440E-8C82-64277D221B92}"/>
                </c:ext>
              </c:extLst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G_STRATIGIKES!$E$10:$E$12</c:f>
              <c:strCache>
                <c:ptCount val="3"/>
                <c:pt idx="0">
                  <c:v>Όχι</c:v>
                </c:pt>
                <c:pt idx="1">
                  <c:v>Έχω ακούσει, αλλά δεν γνωρίζω λεπτομέρειες</c:v>
                </c:pt>
                <c:pt idx="2">
                  <c:v>Γνωρίζω καλά</c:v>
                </c:pt>
              </c:strCache>
            </c:strRef>
          </c:cat>
          <c:val>
            <c:numRef>
              <c:f>G_STRATIGIKES!$F$10:$F$12</c:f>
              <c:numCache>
                <c:formatCode>0%</c:formatCode>
                <c:ptCount val="3"/>
                <c:pt idx="0">
                  <c:v>0.59825327510917026</c:v>
                </c:pt>
                <c:pt idx="1">
                  <c:v>0.33478893740902477</c:v>
                </c:pt>
                <c:pt idx="2">
                  <c:v>6.6957787481804948E-2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DC-440E-8C82-64277D221B9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>
                    <a:alpha val="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highlight>
                      <a:srgbClr val="FFFFFF"/>
                    </a:highligh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G_STRATIGIKES!$A$10:$A$13</c:f>
              <c:strCache>
                <c:ptCount val="4"/>
                <c:pt idx="0">
                  <c:v>Αντικατάσταση συσκευών με πιο αποδοτικές</c:v>
                </c:pt>
                <c:pt idx="1">
                  <c:v>Καμία αλλαγή</c:v>
                </c:pt>
                <c:pt idx="2">
                  <c:v>Λαμπτήρες LED </c:v>
                </c:pt>
                <c:pt idx="3">
                  <c:v>Μείωση χρήσης θέρμανσης/ψύξης</c:v>
                </c:pt>
              </c:strCache>
            </c:strRef>
          </c:cat>
          <c:val>
            <c:numRef>
              <c:f>G_STRATIGIKES!$B$10:$B$13</c:f>
              <c:numCache>
                <c:formatCode>0%</c:formatCode>
                <c:ptCount val="4"/>
                <c:pt idx="0">
                  <c:v>0.20029027576197386</c:v>
                </c:pt>
                <c:pt idx="1">
                  <c:v>0.22931785195936139</c:v>
                </c:pt>
                <c:pt idx="2">
                  <c:v>0.41074020319303339</c:v>
                </c:pt>
                <c:pt idx="3">
                  <c:v>0.56313497822931791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7-4869-9CAA-16F0136A8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254697071"/>
        <c:axId val="1254699471"/>
        <c:axId val="0"/>
      </c:bar3DChart>
      <c:valAx>
        <c:axId val="1254699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54697071"/>
        <c:crosses val="autoZero"/>
        <c:crossBetween val="between"/>
      </c:valAx>
      <c:catAx>
        <c:axId val="125469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54699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>
      <a:outerShdw blurRad="50800" dist="50800" dir="5400000" algn="ctr" rotWithShape="0">
        <a:srgbClr val="000000">
          <a:alpha val="0"/>
        </a:srgbClr>
      </a:outerShdw>
    </a:effectLst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621863725404864E-2"/>
          <c:y val="9.4825989791077661E-2"/>
          <c:w val="0.88663438973856301"/>
          <c:h val="0.6936936138493552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CDF-45B7-A21B-C90D1EC9EF4E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CDF-45B7-A21B-C90D1EC9EF4E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CDF-45B7-A21B-C90D1EC9EF4E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CDF-45B7-A21B-C90D1EC9EF4E}"/>
              </c:ext>
            </c:extLst>
          </c:dPt>
          <c:dLbls>
            <c:dLbl>
              <c:idx val="0"/>
              <c:layout>
                <c:manualLayout>
                  <c:x val="-5.5810076081330533E-2"/>
                  <c:y val="0.107374426008353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DF-45B7-A21B-C90D1EC9EF4E}"/>
                </c:ext>
              </c:extLst>
            </c:dLbl>
            <c:dLbl>
              <c:idx val="1"/>
              <c:layout>
                <c:manualLayout>
                  <c:x val="-0.19564313404373943"/>
                  <c:y val="6.0682889506685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DF-45B7-A21B-C90D1EC9EF4E}"/>
                </c:ext>
              </c:extLst>
            </c:dLbl>
            <c:dLbl>
              <c:idx val="2"/>
              <c:layout>
                <c:manualLayout>
                  <c:x val="0.14706766000165641"/>
                  <c:y val="-0.34711235369180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DF-45B7-A21B-C90D1EC9EF4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CDF-45B7-A21B-C90D1EC9EF4E}"/>
                </c:ext>
              </c:extLst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D_EPIPTWSEIS!$E$11:$E$14</c:f>
              <c:strCache>
                <c:ptCount val="4"/>
                <c:pt idx="0">
                  <c:v>Καθόλου</c:v>
                </c:pt>
                <c:pt idx="1">
                  <c:v>Λίγο</c:v>
                </c:pt>
                <c:pt idx="2">
                  <c:v>Αρκετά</c:v>
                </c:pt>
                <c:pt idx="3">
                  <c:v>Πολύ</c:v>
                </c:pt>
              </c:strCache>
            </c:strRef>
          </c:cat>
          <c:val>
            <c:numRef>
              <c:f>D_EPIPTWSEIS!$F$11:$F$14</c:f>
              <c:numCache>
                <c:formatCode>0%</c:formatCode>
                <c:ptCount val="4"/>
                <c:pt idx="0">
                  <c:v>7.1220930232558141E-2</c:v>
                </c:pt>
                <c:pt idx="1">
                  <c:v>0.26162790697674421</c:v>
                </c:pt>
                <c:pt idx="2">
                  <c:v>0.44186046511627908</c:v>
                </c:pt>
                <c:pt idx="3">
                  <c:v>0.22529069767441862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DF-45B7-A21B-C90D1EC9EF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18F-4AD4-A295-B44C3323E606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18F-4AD4-A295-B44C3323E606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18F-4AD4-A295-B44C3323E606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18F-4AD4-A295-B44C3323E606}"/>
              </c:ext>
            </c:extLst>
          </c:dPt>
          <c:dLbls>
            <c:dLbl>
              <c:idx val="0"/>
              <c:layout>
                <c:manualLayout>
                  <c:x val="-0.10535014071326929"/>
                  <c:y val="0.108941715265759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F-4AD4-A295-B44C3323E606}"/>
                </c:ext>
              </c:extLst>
            </c:dLbl>
            <c:dLbl>
              <c:idx val="1"/>
              <c:layout>
                <c:manualLayout>
                  <c:x val="-0.23324173283663874"/>
                  <c:y val="-0.215485248941724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F-4AD4-A295-B44C3323E606}"/>
                </c:ext>
              </c:extLst>
            </c:dLbl>
            <c:dLbl>
              <c:idx val="2"/>
              <c:layout>
                <c:manualLayout>
                  <c:x val="0.15540790285470579"/>
                  <c:y val="5.5437809066040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F-4AD4-A295-B44C3323E606}"/>
                </c:ext>
              </c:extLst>
            </c:dLbl>
            <c:dLbl>
              <c:idx val="3"/>
              <c:layout>
                <c:manualLayout>
                  <c:x val="2.4769123961558157E-2"/>
                  <c:y val="0.11909415048755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F-4AD4-A295-B44C3323E606}"/>
                </c:ext>
              </c:extLst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D_EPIPTWSEIS!$I$14:$I$17</c:f>
              <c:strCache>
                <c:ptCount val="4"/>
                <c:pt idx="0">
                  <c:v>Όχι, καθόλου</c:v>
                </c:pt>
                <c:pt idx="1">
                  <c:v>Ναι, σε μικρό βαθμό</c:v>
                </c:pt>
                <c:pt idx="2">
                  <c:v>Ναι, σε μεγάλο βαθμό</c:v>
                </c:pt>
                <c:pt idx="3">
                  <c:v>Καμία απάντηση</c:v>
                </c:pt>
              </c:strCache>
            </c:strRef>
          </c:cat>
          <c:val>
            <c:numRef>
              <c:f>D_EPIPTWSEIS!$J$14:$J$17</c:f>
              <c:numCache>
                <c:formatCode>0%</c:formatCode>
                <c:ptCount val="4"/>
                <c:pt idx="0">
                  <c:v>0.14513788098693758</c:v>
                </c:pt>
                <c:pt idx="1">
                  <c:v>0.4644412191582003</c:v>
                </c:pt>
                <c:pt idx="2">
                  <c:v>0.36139332365747462</c:v>
                </c:pt>
                <c:pt idx="3">
                  <c:v>2.9027576197387519E-2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8F-4AD4-A295-B44C3323E6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26606194696374"/>
          <c:y val="0.67727835018600013"/>
          <c:w val="0.65951363862844936"/>
          <c:h val="0.18179574665650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dLbl>
              <c:idx val="0"/>
              <c:layout>
                <c:manualLayout>
                  <c:x val="-9.95828758227675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B6-4B47-8FF2-A5B43545AB0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E_POLITIKES!$A$11:$A$15</c:f>
              <c:strCache>
                <c:ptCount val="5"/>
                <c:pt idx="0">
                  <c:v>Κυβέρνηση</c:v>
                </c:pt>
                <c:pt idx="1">
                  <c:v>Ευρωπαϊκή Ένωση</c:v>
                </c:pt>
                <c:pt idx="2">
                  <c:v>Περιφέρεια/Δήμοι</c:v>
                </c:pt>
                <c:pt idx="3">
                  <c:v>Ιδιωτικές εταιρείες ενέργειας</c:v>
                </c:pt>
                <c:pt idx="4">
                  <c:v>Κανείς (η αγορά αυτορρυθμίζεται) </c:v>
                </c:pt>
              </c:strCache>
            </c:strRef>
          </c:cat>
          <c:val>
            <c:numRef>
              <c:f>E_POLITIKES!$B$11:$B$15</c:f>
              <c:numCache>
                <c:formatCode>0%</c:formatCode>
                <c:ptCount val="5"/>
                <c:pt idx="0">
                  <c:v>0.7866473149492017</c:v>
                </c:pt>
                <c:pt idx="1">
                  <c:v>0.17851959361393324</c:v>
                </c:pt>
                <c:pt idx="2">
                  <c:v>0.13933236574746008</c:v>
                </c:pt>
                <c:pt idx="3">
                  <c:v>7.6923076923076927E-2</c:v>
                </c:pt>
                <c:pt idx="4">
                  <c:v>1.1611030478955007E-2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6-4B47-8FF2-A5B43545A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13168095"/>
        <c:axId val="913168575"/>
        <c:axId val="0"/>
      </c:bar3DChart>
      <c:valAx>
        <c:axId val="913168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13168095"/>
        <c:crosses val="autoZero"/>
        <c:crossBetween val="between"/>
      </c:valAx>
      <c:catAx>
        <c:axId val="913168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131685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E_POLITIKES!$E$11:$E$16</c:f>
              <c:strCache>
                <c:ptCount val="6"/>
                <c:pt idx="0">
                  <c:v>Δημιουργία ενεργειακών κοινοτήτων</c:v>
                </c:pt>
                <c:pt idx="1">
                  <c:v>Επενδύσεις σε ΑΠΕ για πολίτες</c:v>
                </c:pt>
                <c:pt idx="2">
                  <c:v>Επιδοτήσεις/κουπόνια ενέργειας</c:v>
                </c:pt>
                <c:pt idx="3">
                  <c:v>Προγράμματα ενεργειακής αναβάθμισης κατοικιών</c:v>
                </c:pt>
                <c:pt idx="4">
                  <c:v>Ενημέρωση πολιτών και εκπαίδευση</c:v>
                </c:pt>
                <c:pt idx="5">
                  <c:v>Άλλο (π.χ. ρύθμιση υπερτιμολόγησης, οικονομική διευκόλυνση και χρηματική στήριξη, μείωση κόστους)</c:v>
                </c:pt>
              </c:strCache>
            </c:strRef>
          </c:cat>
          <c:val>
            <c:numRef>
              <c:f>E_POLITIKES!$F$11:$F$16</c:f>
              <c:numCache>
                <c:formatCode>0%</c:formatCode>
                <c:ptCount val="6"/>
                <c:pt idx="0">
                  <c:v>0.14804063860667635</c:v>
                </c:pt>
                <c:pt idx="1">
                  <c:v>0.17416545718432511</c:v>
                </c:pt>
                <c:pt idx="2">
                  <c:v>0.46589259796806964</c:v>
                </c:pt>
                <c:pt idx="3">
                  <c:v>0.31494920174165458</c:v>
                </c:pt>
                <c:pt idx="4">
                  <c:v>0.17997097242380261</c:v>
                </c:pt>
                <c:pt idx="5">
                  <c:v>2.7576197387518143E-2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D-45BF-BD99-0EDB8F2F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13721967"/>
        <c:axId val="907211167"/>
        <c:axId val="0"/>
      </c:bar3DChart>
      <c:valAx>
        <c:axId val="907211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13721967"/>
        <c:crosses val="autoZero"/>
        <c:crossBetween val="between"/>
      </c:valAx>
      <c:catAx>
        <c:axId val="913721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072111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35416286288114"/>
          <c:y val="3.9621920899566142E-2"/>
          <c:w val="0.89764583713711887"/>
          <c:h val="0.580002957788769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280-450D-B86A-ADE82F021F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280-450D-B86A-ADE82F021FFE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280-450D-B86A-ADE82F021FFE}"/>
              </c:ext>
            </c:extLst>
          </c:dPt>
          <c:dLbls>
            <c:dLbl>
              <c:idx val="0"/>
              <c:layout>
                <c:manualLayout>
                  <c:x val="-0.12920693924593757"/>
                  <c:y val="-0.32493799349386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0-450D-B86A-ADE82F021FFE}"/>
                </c:ext>
              </c:extLst>
            </c:dLbl>
            <c:dLbl>
              <c:idx val="1"/>
              <c:layout>
                <c:manualLayout>
                  <c:x val="6.9249532134380135E-2"/>
                  <c:y val="8.000768825902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0-450D-B86A-ADE82F021FFE}"/>
                </c:ext>
              </c:extLst>
            </c:dLbl>
            <c:dLbl>
              <c:idx val="2"/>
              <c:layout>
                <c:manualLayout>
                  <c:x val="8.0384591245207235E-2"/>
                  <c:y val="4.7429188594886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0-450D-B86A-ADE82F021FFE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ST_MELLON!$A$10:$A$12</c:f>
              <c:strCache>
                <c:ptCount val="3"/>
                <c:pt idx="0">
                  <c:v>Θα αυξηθούν</c:v>
                </c:pt>
                <c:pt idx="1">
                  <c:v>Θα μειωθούν</c:v>
                </c:pt>
                <c:pt idx="2">
                  <c:v>Θα μείνουν σταθερές</c:v>
                </c:pt>
              </c:strCache>
            </c:strRef>
          </c:cat>
          <c:val>
            <c:numRef>
              <c:f>ST_MELLON!$B$10:$B$12</c:f>
              <c:numCache>
                <c:formatCode>0%</c:formatCode>
                <c:ptCount val="3"/>
                <c:pt idx="0">
                  <c:v>0.86357039187227869</c:v>
                </c:pt>
                <c:pt idx="1">
                  <c:v>2.7576197387518143E-2</c:v>
                </c:pt>
                <c:pt idx="2">
                  <c:v>0.10885341074020319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80-450D-B86A-ADE82F021FF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45109092568925"/>
          <c:y val="0.65924679958790133"/>
          <c:w val="0.77909781814862156"/>
          <c:h val="0.22692314778437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ST_MELLON!$E$11:$E$15</c:f>
              <c:strCache>
                <c:ptCount val="5"/>
                <c:pt idx="0">
                  <c:v>Αδυναμία πληρωμής λογαριασμών</c:v>
                </c:pt>
                <c:pt idx="1">
                  <c:v>Κίνδυνος απώλειας κατοικίας</c:v>
                </c:pt>
                <c:pt idx="2">
                  <c:v>Υποβάθμιση ποιότητας ζωής</c:v>
                </c:pt>
                <c:pt idx="3">
                  <c:v>Μείωση κοινωνικής συνοχής</c:v>
                </c:pt>
                <c:pt idx="4">
                  <c:v>Άλλο (π.χ. ανησυχία για πόλεμο λόγω ενεργειακού κόστους/ κρίσης, προβλήματα υγείας και ψυχολογικές παθήσεις)</c:v>
                </c:pt>
              </c:strCache>
            </c:strRef>
          </c:cat>
          <c:val>
            <c:numRef>
              <c:f>ST_MELLON!$F$11:$F$15</c:f>
              <c:numCache>
                <c:formatCode>0%</c:formatCode>
                <c:ptCount val="5"/>
                <c:pt idx="0">
                  <c:v>0.6182873730043541</c:v>
                </c:pt>
                <c:pt idx="1">
                  <c:v>0.14078374455732948</c:v>
                </c:pt>
                <c:pt idx="2">
                  <c:v>0.53991291727140789</c:v>
                </c:pt>
                <c:pt idx="3">
                  <c:v>0.13497822931785197</c:v>
                </c:pt>
                <c:pt idx="4">
                  <c:v>2.0319303338171262E-2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A-420D-9203-2B25213C5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10870111"/>
        <c:axId val="910868671"/>
        <c:axId val="0"/>
      </c:bar3DChart>
      <c:valAx>
        <c:axId val="910868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10870111"/>
        <c:crosses val="autoZero"/>
        <c:crossBetween val="between"/>
      </c:valAx>
      <c:catAx>
        <c:axId val="910870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108686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A_DIMOGRAFIKA!$AM$15:$AM$19</c:f>
              <c:strCache>
                <c:ptCount val="5"/>
                <c:pt idx="0">
                  <c:v>Ιδιόκτητη</c:v>
                </c:pt>
                <c:pt idx="1">
                  <c:v>Ενοικιαζόμενη</c:v>
                </c:pt>
                <c:pt idx="2">
                  <c:v>Παραχωρούμενη</c:v>
                </c:pt>
                <c:pt idx="3">
                  <c:v>Φιλοξενούμενος</c:v>
                </c:pt>
                <c:pt idx="4">
                  <c:v>Άλλο (π.χ. οικισμός Ρομά, σε συνθήκη αστεγίας κ.α.)</c:v>
                </c:pt>
              </c:strCache>
            </c:strRef>
          </c:cat>
          <c:val>
            <c:numRef>
              <c:f>A_DIMOGRAFIKA!$AN$15:$AN$19</c:f>
              <c:numCache>
                <c:formatCode>0%</c:formatCode>
                <c:ptCount val="5"/>
                <c:pt idx="0">
                  <c:v>0.51523947750362842</c:v>
                </c:pt>
                <c:pt idx="1">
                  <c:v>0.27285921625544268</c:v>
                </c:pt>
                <c:pt idx="2">
                  <c:v>0.11611030478955008</c:v>
                </c:pt>
                <c:pt idx="3">
                  <c:v>6.3860667634252535E-2</c:v>
                </c:pt>
                <c:pt idx="4">
                  <c:v>3.1930333817126268E-2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0-40E8-A14F-860382FF2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527063103"/>
        <c:axId val="1527065983"/>
        <c:axId val="0"/>
      </c:bar3DChart>
      <c:valAx>
        <c:axId val="1527065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27063103"/>
        <c:crosses val="autoZero"/>
        <c:crossBetween val="between"/>
      </c:valAx>
      <c:catAx>
        <c:axId val="1527063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27065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0" cmpd="sng"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DB3-49DF-A7CF-F273595DAE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DB3-49DF-A7CF-F273595DAE0B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DB3-49DF-A7CF-F273595DAE0B}"/>
              </c:ext>
            </c:extLst>
          </c:dPt>
          <c:dLbls>
            <c:dLbl>
              <c:idx val="0"/>
              <c:layout>
                <c:manualLayout>
                  <c:x val="-0.21483966850748906"/>
                  <c:y val="-6.3346456692913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B3-49DF-A7CF-F273595DAE0B}"/>
                </c:ext>
              </c:extLst>
            </c:dLbl>
            <c:dLbl>
              <c:idx val="1"/>
              <c:layout>
                <c:manualLayout>
                  <c:x val="0.19947945159298233"/>
                  <c:y val="-0.165156751239428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B3-49DF-A7CF-F273595DAE0B}"/>
                </c:ext>
              </c:extLst>
            </c:dLbl>
            <c:dLbl>
              <c:idx val="2"/>
              <c:layout>
                <c:manualLayout>
                  <c:x val="0.11402481618592716"/>
                  <c:y val="8.66116214639836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B3-49DF-A7CF-F273595DAE0B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VULNERABILITY!$A$10:$A$12</c:f>
              <c:strCache>
                <c:ptCount val="3"/>
                <c:pt idx="0">
                  <c:v>1. Υψηλή (Οικονομική)</c:v>
                </c:pt>
                <c:pt idx="1">
                  <c:v>2. Μεσαία (Κοινωνική)</c:v>
                </c:pt>
                <c:pt idx="2">
                  <c:v>3. Γενικός Πληθυσμός</c:v>
                </c:pt>
              </c:strCache>
            </c:strRef>
          </c:cat>
          <c:val>
            <c:numRef>
              <c:f>VULNERABILITY!$B$10:$B$12</c:f>
              <c:numCache>
                <c:formatCode>0.0%</c:formatCode>
                <c:ptCount val="3"/>
                <c:pt idx="0">
                  <c:v>0.50507982583454281</c:v>
                </c:pt>
                <c:pt idx="1">
                  <c:v>0.31494920174165458</c:v>
                </c:pt>
                <c:pt idx="2" formatCode="0%">
                  <c:v>0.17997097242380261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B3-49DF-A7CF-F273595DAE0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63954206451"/>
          <c:y val="0.76442840478273555"/>
          <c:w val="0.61916035819964987"/>
          <c:h val="0.19390492855059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57197228591587"/>
          <c:y val="0.10033414189633739"/>
          <c:w val="0.65673092611771666"/>
          <c:h val="0.899665631329556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375-4DB2-BBFC-00FE8B760651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375-4DB2-BBFC-00FE8B760651}"/>
              </c:ext>
            </c:extLst>
          </c:dPt>
          <c:dLbls>
            <c:dLbl>
              <c:idx val="0"/>
              <c:layout>
                <c:manualLayout>
                  <c:x val="-0.24231548058691244"/>
                  <c:y val="6.19003586277189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87152F-5EDA-409B-8C98-A9634BDEE503}" type="VALUE">
                      <a:rPr lang="en-US" sz="1500" dirty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[ΤΙΜΗ]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75-4DB2-BBFC-00FE8B760651}"/>
                </c:ext>
              </c:extLst>
            </c:dLbl>
            <c:dLbl>
              <c:idx val="1"/>
              <c:layout>
                <c:manualLayout>
                  <c:x val="0.26119046405106272"/>
                  <c:y val="-0.113096132733065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5-4DB2-BBFC-00FE8B760651}"/>
                </c:ext>
              </c:extLst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A_DIMOGRAFIKA!$AI$9:$AI$10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A_DIMOGRAFIKA!$AJ$9:$AJ$10</c:f>
              <c:numCache>
                <c:formatCode>0%</c:formatCode>
                <c:ptCount val="2"/>
                <c:pt idx="0">
                  <c:v>0.40117994100294985</c:v>
                </c:pt>
                <c:pt idx="1">
                  <c:v>0.59882005899705015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75-4DB2-BBFC-00FE8B76065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A_DIMOGRAFIKA!$T$32:$T$41</c:f>
              <c:strCache>
                <c:ptCount val="10"/>
                <c:pt idx="0">
                  <c:v>Ιδιωτικός Υπάλληλος</c:v>
                </c:pt>
                <c:pt idx="1">
                  <c:v>Δημόσιος Υπάλληλος</c:v>
                </c:pt>
                <c:pt idx="2">
                  <c:v>Εργοδότης/Αυτοαπασχολούμενος</c:v>
                </c:pt>
                <c:pt idx="3">
                  <c:v>Γεωργός/Κτηνοτρόφος</c:v>
                </c:pt>
                <c:pt idx="4">
                  <c:v>Άνεργος - αναζητώ εργασία</c:v>
                </c:pt>
                <c:pt idx="5">
                  <c:v>Άνεργος - δεν αναζητώ εργασία</c:v>
                </c:pt>
                <c:pt idx="6">
                  <c:v>Συνταξιούχος</c:v>
                </c:pt>
                <c:pt idx="7">
                  <c:v>Μαθητής/Φοιτητής</c:v>
                </c:pt>
                <c:pt idx="8">
                  <c:v>Οικιακά</c:v>
                </c:pt>
                <c:pt idx="9">
                  <c:v>Άλλο (π.χ. οικοδόμος)</c:v>
                </c:pt>
              </c:strCache>
            </c:strRef>
          </c:cat>
          <c:val>
            <c:numRef>
              <c:f>A_DIMOGRAFIKA!$U$32:$U$41</c:f>
              <c:numCache>
                <c:formatCode>0%</c:formatCode>
                <c:ptCount val="10"/>
                <c:pt idx="0">
                  <c:v>0.20754716981132076</c:v>
                </c:pt>
                <c:pt idx="1">
                  <c:v>0.15965166908563136</c:v>
                </c:pt>
                <c:pt idx="2">
                  <c:v>6.8214804063860671E-2</c:v>
                </c:pt>
                <c:pt idx="3">
                  <c:v>8.4179970972423801E-2</c:v>
                </c:pt>
                <c:pt idx="4">
                  <c:v>0.22786647314949202</c:v>
                </c:pt>
                <c:pt idx="5">
                  <c:v>4.7895500725689405E-2</c:v>
                </c:pt>
                <c:pt idx="6">
                  <c:v>0.11756168359941944</c:v>
                </c:pt>
                <c:pt idx="7">
                  <c:v>8.708272859216255E-3</c:v>
                </c:pt>
                <c:pt idx="8">
                  <c:v>5.6603773584905662E-2</c:v>
                </c:pt>
                <c:pt idx="9">
                  <c:v>2.1770682148040638E-2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7-422C-BA27-5FA17A2B8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93998335"/>
        <c:axId val="1493982015"/>
        <c:axId val="0"/>
      </c:bar3DChart>
      <c:valAx>
        <c:axId val="1493982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3998335"/>
        <c:crosses val="autoZero"/>
        <c:crossBetween val="between"/>
      </c:valAx>
      <c:catAx>
        <c:axId val="14939983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39820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35292542398807153"/>
          <c:y val="9.9669745866673071E-2"/>
          <c:w val="0.59639035176759103"/>
          <c:h val="0.764426729738519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dLbl>
              <c:idx val="0"/>
              <c:layout>
                <c:manualLayout>
                  <c:x val="-2.2814263333726021E-3"/>
                  <c:y val="-9.01327477748966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E-49A8-A1E1-5A234A1AA8D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A_DIMOGRAFIKA!$AA$15:$AA$22</c:f>
              <c:strCache>
                <c:ptCount val="8"/>
                <c:pt idx="0">
                  <c:v>0-5.000€</c:v>
                </c:pt>
                <c:pt idx="1">
                  <c:v>5.001-10.000€</c:v>
                </c:pt>
                <c:pt idx="2">
                  <c:v>10.001-15.000€</c:v>
                </c:pt>
                <c:pt idx="3">
                  <c:v>15.001-20.000€</c:v>
                </c:pt>
                <c:pt idx="4">
                  <c:v>20.001-25.000€</c:v>
                </c:pt>
                <c:pt idx="5">
                  <c:v>25.001-30.000€</c:v>
                </c:pt>
                <c:pt idx="6">
                  <c:v>30.001€ και άνω</c:v>
                </c:pt>
                <c:pt idx="7">
                  <c:v>Δεν γνωρίζω/Δεν απαντώ</c:v>
                </c:pt>
              </c:strCache>
            </c:strRef>
          </c:cat>
          <c:val>
            <c:numRef>
              <c:f>A_DIMOGRAFIKA!$AB$15:$AB$22</c:f>
              <c:numCache>
                <c:formatCode>0%</c:formatCode>
                <c:ptCount val="8"/>
                <c:pt idx="0">
                  <c:v>0.29753265602322204</c:v>
                </c:pt>
                <c:pt idx="1">
                  <c:v>0.27140783744557329</c:v>
                </c:pt>
                <c:pt idx="2">
                  <c:v>0.20029027576197386</c:v>
                </c:pt>
                <c:pt idx="3">
                  <c:v>7.5471698113207544E-2</c:v>
                </c:pt>
                <c:pt idx="4">
                  <c:v>5.9506531204644414E-2</c:v>
                </c:pt>
                <c:pt idx="5">
                  <c:v>4.0638606676342524E-2</c:v>
                </c:pt>
                <c:pt idx="6">
                  <c:v>2.9027576197387519E-2</c:v>
                </c:pt>
                <c:pt idx="7">
                  <c:v>2.6124818577648767E-2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E-49A8-A1E1-5A234A1AA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340510159"/>
        <c:axId val="1340506799"/>
        <c:axId val="0"/>
      </c:bar3DChart>
      <c:valAx>
        <c:axId val="1340506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40510159"/>
        <c:crosses val="autoZero"/>
        <c:crossBetween val="between"/>
      </c:valAx>
      <c:catAx>
        <c:axId val="1340510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405067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highlight>
                      <a:srgbClr val="FFFFFF"/>
                    </a:highligh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B_ENERGEIA!$A$12:$A$16</c:f>
              <c:strCache>
                <c:ptCount val="5"/>
                <c:pt idx="0">
                  <c:v>Πετρέλαιο</c:v>
                </c:pt>
                <c:pt idx="1">
                  <c:v>Φυσικό αέριο</c:v>
                </c:pt>
                <c:pt idx="2">
                  <c:v>Ηλεκτρικό (θερμοπομποί, κλιματισμός)</c:v>
                </c:pt>
                <c:pt idx="3">
                  <c:v>Βιομάζα (ξύλο, πέλλετ)</c:v>
                </c:pt>
                <c:pt idx="4">
                  <c:v>Άλλο (π.χ. σόμπα υγραερίου)</c:v>
                </c:pt>
              </c:strCache>
            </c:strRef>
          </c:cat>
          <c:val>
            <c:numRef>
              <c:f>B_ENERGEIA!$B$12:$B$16</c:f>
              <c:numCache>
                <c:formatCode>0%</c:formatCode>
                <c:ptCount val="5"/>
                <c:pt idx="0">
                  <c:v>0.33381712626995647</c:v>
                </c:pt>
                <c:pt idx="1">
                  <c:v>1.0159651669085631E-2</c:v>
                </c:pt>
                <c:pt idx="2">
                  <c:v>0.46734397677793904</c:v>
                </c:pt>
                <c:pt idx="3">
                  <c:v>0.28156748911465895</c:v>
                </c:pt>
                <c:pt idx="4">
                  <c:v>0.11901306240928883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F-4E12-9047-4BBBAA810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90099903"/>
        <c:axId val="1490097983"/>
        <c:axId val="0"/>
      </c:bar3DChart>
      <c:valAx>
        <c:axId val="1490097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0099903"/>
        <c:crosses val="autoZero"/>
        <c:crossBetween val="between"/>
      </c:valAx>
      <c:catAx>
        <c:axId val="1490099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0097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B_ENERGEIA!$F$25</c:f>
              <c:strCache>
                <c:ptCount val="1"/>
                <c:pt idx="0">
                  <c:v>Ρεύμα (%)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B_ENERGEIA!$E$26:$E$30</c:f>
              <c:strCache>
                <c:ptCount val="5"/>
                <c:pt idx="0">
                  <c:v>έως 10%</c:v>
                </c:pt>
                <c:pt idx="1">
                  <c:v>11-20%</c:v>
                </c:pt>
                <c:pt idx="2">
                  <c:v>21-30%</c:v>
                </c:pt>
                <c:pt idx="3">
                  <c:v>άνω του 30%</c:v>
                </c:pt>
                <c:pt idx="4">
                  <c:v>Καμία Απάντηση</c:v>
                </c:pt>
              </c:strCache>
            </c:strRef>
          </c:cat>
          <c:val>
            <c:numRef>
              <c:f>B_ENERGEIA!$F$26:$F$30</c:f>
              <c:numCache>
                <c:formatCode>0%</c:formatCode>
                <c:ptCount val="5"/>
                <c:pt idx="0">
                  <c:v>0.22641509433962265</c:v>
                </c:pt>
                <c:pt idx="1">
                  <c:v>0.2960812772133527</c:v>
                </c:pt>
                <c:pt idx="2">
                  <c:v>0.27576197387518142</c:v>
                </c:pt>
                <c:pt idx="3">
                  <c:v>0.16981132075471697</c:v>
                </c:pt>
                <c:pt idx="4">
                  <c:v>3.1930333817126268E-2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3-4008-8ABE-5B15869471F0}"/>
            </c:ext>
          </c:extLst>
        </c:ser>
        <c:ser>
          <c:idx val="1"/>
          <c:order val="1"/>
          <c:tx>
            <c:strRef>
              <c:f>B_ENERGEIA!$G$25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B_ENERGEIA!$E$26:$E$30</c:f>
              <c:strCache>
                <c:ptCount val="5"/>
                <c:pt idx="0">
                  <c:v>έως 10%</c:v>
                </c:pt>
                <c:pt idx="1">
                  <c:v>11-20%</c:v>
                </c:pt>
                <c:pt idx="2">
                  <c:v>21-30%</c:v>
                </c:pt>
                <c:pt idx="3">
                  <c:v>άνω του 30%</c:v>
                </c:pt>
                <c:pt idx="4">
                  <c:v>Καμία Απάντηση</c:v>
                </c:pt>
              </c:strCache>
            </c:strRef>
          </c:cat>
          <c:val>
            <c:numRef>
              <c:f>B_ENERGEIA!$G$26:$G$30</c:f>
            </c:numRef>
          </c:val>
          <c:extLst>
            <c:ext xmlns:c16="http://schemas.microsoft.com/office/drawing/2014/chart" uri="{C3380CC4-5D6E-409C-BE32-E72D297353CC}">
              <c16:uniqueId val="{00000001-93F3-4008-8ABE-5B15869471F0}"/>
            </c:ext>
          </c:extLst>
        </c:ser>
        <c:ser>
          <c:idx val="2"/>
          <c:order val="2"/>
          <c:tx>
            <c:strRef>
              <c:f>B_ENERGEIA!$H$25</c:f>
              <c:strCache>
                <c:ptCount val="1"/>
                <c:pt idx="0">
                  <c:v>Θέρμανση (%)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highlight>
                      <a:srgbClr val="FFFFFF"/>
                    </a:highligh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B_ENERGEIA!$E$26:$E$30</c:f>
              <c:strCache>
                <c:ptCount val="5"/>
                <c:pt idx="0">
                  <c:v>έως 10%</c:v>
                </c:pt>
                <c:pt idx="1">
                  <c:v>11-20%</c:v>
                </c:pt>
                <c:pt idx="2">
                  <c:v>21-30%</c:v>
                </c:pt>
                <c:pt idx="3">
                  <c:v>άνω του 30%</c:v>
                </c:pt>
                <c:pt idx="4">
                  <c:v>Καμία Απάντηση</c:v>
                </c:pt>
              </c:strCache>
            </c:strRef>
          </c:cat>
          <c:val>
            <c:numRef>
              <c:f>B_ENERGEIA!$H$26:$H$30</c:f>
              <c:numCache>
                <c:formatCode>0%</c:formatCode>
                <c:ptCount val="5"/>
                <c:pt idx="0">
                  <c:v>0.27140783744557329</c:v>
                </c:pt>
                <c:pt idx="1">
                  <c:v>0.27285921625544268</c:v>
                </c:pt>
                <c:pt idx="2">
                  <c:v>0.19883889695210449</c:v>
                </c:pt>
                <c:pt idx="3">
                  <c:v>8.4179970972423801E-2</c:v>
                </c:pt>
                <c:pt idx="4">
                  <c:v>0.17271407837445574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3-4008-8ABE-5B1586947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31669503"/>
        <c:axId val="1431666623"/>
        <c:axId val="0"/>
      </c:bar3DChart>
      <c:catAx>
        <c:axId val="143166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31666623"/>
        <c:crosses val="autoZero"/>
        <c:auto val="1"/>
        <c:lblAlgn val="ctr"/>
        <c:lblOffset val="100"/>
        <c:noMultiLvlLbl val="0"/>
      </c:catAx>
      <c:valAx>
        <c:axId val="1431666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3166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064-4307-8E2D-B504BF323BFD}"/>
              </c:ext>
            </c:extLst>
          </c:dPt>
          <c:dPt>
            <c:idx val="1"/>
            <c:bubble3D val="0"/>
            <c:explosion val="2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064-4307-8E2D-B504BF323BF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064-4307-8E2D-B504BF323BFD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064-4307-8E2D-B504BF323BFD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064-4307-8E2D-B504BF323B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64-4307-8E2D-B504BF323B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064-4307-8E2D-B504BF323BF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64-4307-8E2D-B504BF323BF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064-4307-8E2D-B504BF323BF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064-4307-8E2D-B504BF323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highlight>
                      <a:srgbClr val="FFFFFF"/>
                    </a:highligh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B_ENERGEIA!$J$10:$J$14</c:f>
              <c:strCache>
                <c:ptCount val="5"/>
                <c:pt idx="0">
                  <c:v>Καθόλου</c:v>
                </c:pt>
                <c:pt idx="1">
                  <c:v>έως 20%</c:v>
                </c:pt>
                <c:pt idx="2">
                  <c:v>21-40%</c:v>
                </c:pt>
                <c:pt idx="3">
                  <c:v>41-60%</c:v>
                </c:pt>
                <c:pt idx="4">
                  <c:v>άνω του 60%</c:v>
                </c:pt>
              </c:strCache>
            </c:strRef>
          </c:cat>
          <c:val>
            <c:numRef>
              <c:f>B_ENERGEIA!$K$10:$K$14</c:f>
              <c:numCache>
                <c:formatCode>0%</c:formatCode>
                <c:ptCount val="5"/>
                <c:pt idx="0">
                  <c:v>0.12209302325581395</c:v>
                </c:pt>
                <c:pt idx="1">
                  <c:v>0.39680232558139533</c:v>
                </c:pt>
                <c:pt idx="2">
                  <c:v>0.31395348837209303</c:v>
                </c:pt>
                <c:pt idx="3">
                  <c:v>0.11046511627906977</c:v>
                </c:pt>
                <c:pt idx="4">
                  <c:v>5.6686046511627904E-2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64-4307-8E2D-B504BF323BF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B_ENERGEIA!$R$11:$R$14</c:f>
              <c:strCache>
                <c:ptCount val="4"/>
                <c:pt idx="0">
                  <c:v>Όχι</c:v>
                </c:pt>
                <c:pt idx="1">
                  <c:v>Ναι, σπάνια</c:v>
                </c:pt>
                <c:pt idx="2">
                  <c:v>Ναι, συχνά</c:v>
                </c:pt>
                <c:pt idx="3">
                  <c:v>Ναι, σχεδόν πάντα</c:v>
                </c:pt>
              </c:strCache>
            </c:strRef>
          </c:cat>
          <c:val>
            <c:numRef>
              <c:f>B_ENERGEIA!$S$11:$S$14</c:f>
              <c:numCache>
                <c:formatCode>0%</c:formatCode>
                <c:ptCount val="4"/>
                <c:pt idx="0">
                  <c:v>0.14389534883720931</c:v>
                </c:pt>
                <c:pt idx="1">
                  <c:v>0.29215116279069769</c:v>
                </c:pt>
                <c:pt idx="2">
                  <c:v>0.4433139534883721</c:v>
                </c:pt>
                <c:pt idx="3">
                  <c:v>0.12063953488372094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6-4034-B655-8FDB23105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07208767"/>
        <c:axId val="907208287"/>
        <c:axId val="0"/>
      </c:bar3DChart>
      <c:catAx>
        <c:axId val="90720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07208287"/>
        <c:crosses val="autoZero"/>
        <c:auto val="1"/>
        <c:lblAlgn val="ctr"/>
        <c:lblOffset val="100"/>
        <c:noMultiLvlLbl val="0"/>
      </c:catAx>
      <c:valAx>
        <c:axId val="90720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0720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>
          <a:alpha val="0"/>
        </a:srgb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0.99974</cdr:x>
      <cdr:y>0</cdr:y>
    </cdr:from>
    <cdr:to>
      <cdr:x>1</cdr:x>
      <cdr:y>1</cdr:y>
    </cdr:to>
    <cdr:cxnSp macro="">
      <cdr:nvCxnSpPr>
        <cdr:cNvPr id="2" name="Ευθεία γραμμή σύνδεσης 1">
          <a:extLst xmlns:a="http://schemas.openxmlformats.org/drawingml/2006/main">
            <a:ext uri="{FF2B5EF4-FFF2-40B4-BE49-F238E27FC236}">
              <a16:creationId xmlns:a16="http://schemas.microsoft.com/office/drawing/2014/main" id="{4775FD29-B9F0-75E8-3EE1-0501EF3BC07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6009979" y="1632712"/>
          <a:ext cx="1185" cy="44950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58A2-F074-415E-BEE0-315E29C28943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E4F0-9C0F-4D64-B09C-946E87C3B6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1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D98B4-C388-EC34-681B-D4358096B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647C4D-06C3-16BE-44EB-C24FB28D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D4061E-C6DA-9232-2DF4-C4E0107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966CAF-595C-B156-EB8F-5EA813F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C13FF-158A-30B6-FEE0-515C0667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1CB1F-E787-A241-0527-A3008EA7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992A35-9DA0-A2F4-1F85-6F7CE8AB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67D175-B322-61B7-F52C-CF4D0292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0ACB29-E785-E372-9326-7CA487EE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DDA26-A1DE-2EA2-02D0-C565C4C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C2BE79-A499-803F-80E0-41574BC1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4B2DCF-1EC4-165F-6CF4-C609916E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6C4C68-F9FA-D3FD-F56B-0A229BEE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172ED8-F0B5-ED67-F0BF-E4263F1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7EA567-792B-DDA1-82C3-671F5BD2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1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0658E4-20F4-E609-26EA-360C030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6E54-581A-66BB-9A6E-6A0A2886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AF57E5-8A66-90D7-2999-0266540F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112B70-A672-24DF-9D56-0338DE09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AC6156-6156-54A7-8715-FF595A8D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4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35EFE-C543-FD50-4CBA-7E31235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AE54B3-BD91-B924-C6D9-3D1E2BB9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8AE7A7-9FD5-6F82-057D-BDAC9E2B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44ABCA-4563-7335-0D88-CF317C50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CE3D9-3AF6-EC65-9D3A-94EFD840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44569-030A-00E8-D17F-7BDCDAB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7BAFC-768A-DDF6-AD45-5E5890B85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BD7DDE-34AB-8EA1-7EE1-F600144B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7D400B-A381-88CC-5768-A9EF125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878DB-F2AF-44D8-1A19-32E0838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CE7925-7263-948A-EDA2-D849016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BF370-4FA4-1EF3-EF62-30AFD0DA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6B6F6D-4793-8DC7-2006-800F542F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66F017-6D90-FA05-A319-564D9BFE0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CAB125-F62F-0A8F-8C1E-5396AAF60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1AACBB-28D2-7807-3E55-7EA814888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0CC0F3-B6D6-ADAB-D29E-86072F3B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069213-46EB-4BD3-7052-12A00154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351A0A-C8B9-1091-0A5F-29FCB1D7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3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D51E3A-5EA0-8EAD-C10E-76D61C51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550B21-18DC-684D-9952-294B0068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E7ACF8-F73D-3E77-E141-557D52BC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0E74765-7CFB-3919-DB20-A6162ED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48C61F-2723-84EA-3AD4-904D5335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EDF823C-0810-899C-9342-99C8391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F592A1-5499-E74C-8ECF-8EC564E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96D6DF-6003-618D-ADF6-8EC373BD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1069C-E8CB-046D-BDCE-1A243755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B291C6-03E3-2C1B-ABE3-421B8974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6917AA-8884-52DD-4B91-FDA99E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94BCCA-7ABA-3411-E086-DA8290C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A0244F-F842-FD96-1551-4DD8DD20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9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63C0B-82C5-6E3B-EF60-86AAEC86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B196C5-825C-FA12-86E6-244FF0C8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961546-A104-6CAF-88C6-70D6ABAE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8F1C67-914F-853B-E223-73EAB8B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D85C6D-8B13-EDC3-6500-E82C86D6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0CA667-CF68-CDBB-4333-DC6EDD4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49F951-4C39-8301-A21F-4C6E03CD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7653CA-4A75-7503-6CB9-04556334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DA263-B489-951C-AA1C-45C5C581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B9BC5-28E3-42FA-8725-0A00ADA2076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C0F5C6-4610-EC03-72DC-8905B3916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BD48B4-FF49-CBC4-C8AE-6AF74D14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EBD2E-43E9-901B-F756-EE7763FF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, στιγμιότυπο οθόνης, γραφιστική, χάρτ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9D4D62C-3FE4-D6C5-9DF8-E4CD7443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9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83CE1-D6B2-6400-38EE-E5BCF984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7C102A-5DE9-7D6E-68D3-86AEB95BBC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2EC18677-AFD6-95DC-FC46-820CC343C8DC}"/>
              </a:ext>
            </a:extLst>
          </p:cNvPr>
          <p:cNvSpPr/>
          <p:nvPr/>
        </p:nvSpPr>
        <p:spPr>
          <a:xfrm>
            <a:off x="-91294" y="5725175"/>
            <a:ext cx="12435694" cy="444514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2C723860-9EA1-57DE-D4C0-DF9E5E049324}"/>
              </a:ext>
            </a:extLst>
          </p:cNvPr>
          <p:cNvSpPr/>
          <p:nvPr/>
        </p:nvSpPr>
        <p:spPr>
          <a:xfrm>
            <a:off x="-243694" y="1381969"/>
            <a:ext cx="12435694" cy="2394753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C047EF-B1FE-424A-2B4E-98F004B50465}"/>
              </a:ext>
            </a:extLst>
          </p:cNvPr>
          <p:cNvSpPr txBox="1">
            <a:spLocks/>
          </p:cNvSpPr>
          <p:nvPr/>
        </p:nvSpPr>
        <p:spPr>
          <a:xfrm>
            <a:off x="-30942" y="5737205"/>
            <a:ext cx="12253884" cy="4123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l-GR" sz="1300" dirty="0"/>
              <a:t>Συνολικά</a:t>
            </a:r>
            <a:r>
              <a:rPr lang="el-GR" sz="1300" b="1" dirty="0"/>
              <a:t>, τα 4 Διαγράμματα αναδεικνύουν συνδυασμό </a:t>
            </a:r>
            <a:r>
              <a:rPr lang="el-GR" sz="1300" dirty="0"/>
              <a:t>υψηλής ανεργίας, χαμηλών εισοδημάτων, σημαντικής παρουσίας ευάλωτων μελών &amp; στεγαστικής επισφάλειας. </a:t>
            </a:r>
            <a:r>
              <a:rPr lang="el-GR" sz="1300" dirty="0">
                <a:solidFill>
                  <a:schemeClr val="accent2">
                    <a:lumMod val="75000"/>
                  </a:schemeClr>
                </a:solidFill>
              </a:rPr>
              <a:t>Το δείγμα εμφανίζει έντονα χαρακτηριστικά πολυδιάστατης ενεργειακής </a:t>
            </a:r>
            <a:r>
              <a:rPr lang="el-GR" sz="1300" dirty="0" err="1">
                <a:solidFill>
                  <a:schemeClr val="accent2">
                    <a:lumMod val="75000"/>
                  </a:schemeClr>
                </a:solidFill>
              </a:rPr>
              <a:t>ευαλωτότητας</a:t>
            </a:r>
            <a:r>
              <a:rPr lang="el-GR" sz="13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D959A36B-F42C-C275-7202-1236479B0D5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A215B-5777-145D-EA8F-D51373BBC0BE}"/>
              </a:ext>
            </a:extLst>
          </p:cNvPr>
          <p:cNvSpPr txBox="1"/>
          <p:nvPr/>
        </p:nvSpPr>
        <p:spPr>
          <a:xfrm>
            <a:off x="66338" y="1483981"/>
            <a:ext cx="5681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Ποσοστιαία κατανομή συμμετεχόντων ανά κατάσταση απασχόλησης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83BFC8-9C51-B912-33BE-0FEAEE845EE6}"/>
              </a:ext>
            </a:extLst>
          </p:cNvPr>
          <p:cNvSpPr txBox="1"/>
          <p:nvPr/>
        </p:nvSpPr>
        <p:spPr>
          <a:xfrm>
            <a:off x="133704" y="3756626"/>
            <a:ext cx="4810957" cy="198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l-GR" sz="1300" dirty="0"/>
              <a:t>Το μεγαλύτερο ποσοστό των συμμετεχόντων απασχολείται στον ιδιωτικό τομέα </a:t>
            </a:r>
            <a:r>
              <a:rPr lang="el-GR" sz="1300" b="1" dirty="0"/>
              <a:t>(21%), </a:t>
            </a:r>
            <a:r>
              <a:rPr lang="el-GR" sz="1300" dirty="0"/>
              <a:t>ενώ ακολουθούν οι δημόσιοι υπάλληλοι </a:t>
            </a:r>
            <a:r>
              <a:rPr lang="el-GR" sz="1300" b="1" dirty="0"/>
              <a:t>(16%).</a:t>
            </a:r>
            <a:endParaRPr lang="en-US" sz="1300" dirty="0"/>
          </a:p>
          <a:p>
            <a:pPr marL="285750" indent="-285750">
              <a:lnSpc>
                <a:spcPts val="1680"/>
              </a:lnSpc>
              <a:buFont typeface="Arial" panose="020B0604020202020204" pitchFamily="34" charset="0"/>
              <a:buChar char="•"/>
            </a:pPr>
            <a:r>
              <a:rPr lang="el-GR" sz="1300" dirty="0"/>
              <a:t>Το συνολικό ποσοστό ανεργίας ανέρχεται σε </a:t>
            </a:r>
            <a:r>
              <a:rPr lang="el-GR" sz="1300" b="1" dirty="0"/>
              <a:t>28% </a:t>
            </a:r>
            <a:r>
              <a:rPr lang="el-GR" sz="1300" dirty="0"/>
              <a:t>(23% αναζητούν εργασία και 5% δεν αναζητούν).</a:t>
            </a: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Οι συνταξιούχοι αποτελούν το </a:t>
            </a:r>
            <a:r>
              <a:rPr lang="el-GR" sz="1300" b="1" dirty="0"/>
              <a:t>12% </a:t>
            </a:r>
            <a:r>
              <a:rPr lang="el-GR" sz="1300" dirty="0"/>
              <a:t>του δείγματος, ενώ μικρότερα ποσοστά καταγράφονται για αυτοαπασχολούμενους (7%), αγρότες/κτηνοτρόφους (8%), οικιακά (6%) και λοιπές κατηγορίες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1582FC30-E83C-F062-52A3-922EEDAA53D7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graphicFrame>
        <p:nvGraphicFramePr>
          <p:cNvPr id="25" name="Γράφημα 1">
            <a:extLst>
              <a:ext uri="{FF2B5EF4-FFF2-40B4-BE49-F238E27FC236}">
                <a16:creationId xmlns:a16="http://schemas.microsoft.com/office/drawing/2014/main" id="{49E0866F-C3E3-A26F-BC62-3D81CEF00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427400"/>
              </p:ext>
            </p:extLst>
          </p:nvPr>
        </p:nvGraphicFramePr>
        <p:xfrm>
          <a:off x="329142" y="1682548"/>
          <a:ext cx="4615519" cy="203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Υπότιτλος 2">
            <a:extLst>
              <a:ext uri="{FF2B5EF4-FFF2-40B4-BE49-F238E27FC236}">
                <a16:creationId xmlns:a16="http://schemas.microsoft.com/office/drawing/2014/main" id="{E3366812-1A1A-B85A-7CCA-E246085C8948}"/>
              </a:ext>
            </a:extLst>
          </p:cNvPr>
          <p:cNvSpPr txBox="1">
            <a:spLocks/>
          </p:cNvSpPr>
          <p:nvPr/>
        </p:nvSpPr>
        <p:spPr>
          <a:xfrm>
            <a:off x="0" y="1006553"/>
            <a:ext cx="12189630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Α: Δημογραφικά στοιχεία (2/</a:t>
            </a:r>
            <a:r>
              <a:rPr lang="en-US" sz="2000" b="1" dirty="0">
                <a:solidFill>
                  <a:srgbClr val="0070C0"/>
                </a:solidFill>
                <a:latin typeface="Callibri"/>
              </a:rPr>
              <a:t>2</a:t>
            </a:r>
            <a:r>
              <a:rPr lang="el-GR" sz="2000" b="1" dirty="0">
                <a:solidFill>
                  <a:srgbClr val="0070C0"/>
                </a:solidFill>
                <a:latin typeface="Callibri"/>
              </a:rPr>
              <a:t>)</a:t>
            </a:r>
            <a:endParaRPr lang="el-GR" sz="1600" dirty="0">
              <a:latin typeface="Callibri"/>
            </a:endParaRPr>
          </a:p>
        </p:txBody>
      </p:sp>
      <p:graphicFrame>
        <p:nvGraphicFramePr>
          <p:cNvPr id="27" name="Γράφημα 1">
            <a:extLst>
              <a:ext uri="{FF2B5EF4-FFF2-40B4-BE49-F238E27FC236}">
                <a16:creationId xmlns:a16="http://schemas.microsoft.com/office/drawing/2014/main" id="{AA7786EB-78F1-276A-C690-E4862838F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090103"/>
              </p:ext>
            </p:extLst>
          </p:nvPr>
        </p:nvGraphicFramePr>
        <p:xfrm>
          <a:off x="6662051" y="1670699"/>
          <a:ext cx="4615519" cy="203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C4FFD7E-8F0D-CD1A-70D5-4E88AB237B36}"/>
              </a:ext>
            </a:extLst>
          </p:cNvPr>
          <p:cNvSpPr txBox="1"/>
          <p:nvPr/>
        </p:nvSpPr>
        <p:spPr>
          <a:xfrm>
            <a:off x="5852180" y="1365075"/>
            <a:ext cx="6666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Ποσοστιαία κατανομή συμμετεχόντων ανά ομάδα</a:t>
            </a:r>
            <a:b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οικογενειακού καθαρού εισοδήματος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AB7144-D776-858D-ECE0-D160597C898E}"/>
              </a:ext>
            </a:extLst>
          </p:cNvPr>
          <p:cNvSpPr txBox="1"/>
          <p:nvPr/>
        </p:nvSpPr>
        <p:spPr>
          <a:xfrm>
            <a:off x="6662051" y="3817624"/>
            <a:ext cx="48109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Η μεγαλύτερη κατηγορία εισοδήματος είναι 0–5.000€ </a:t>
            </a:r>
            <a:r>
              <a:rPr lang="el-GR" sz="1300" b="1" dirty="0"/>
              <a:t>(30%), </a:t>
            </a:r>
            <a:r>
              <a:rPr lang="el-GR" sz="1300" dirty="0"/>
              <a:t>ακολουθούμενη από την κατηγορία 5.001–10.000€ </a:t>
            </a:r>
            <a:r>
              <a:rPr lang="el-GR" sz="1300" b="1" dirty="0"/>
              <a:t>(27%) </a:t>
            </a:r>
            <a:r>
              <a:rPr lang="el-GR" sz="1300" dirty="0"/>
              <a:t>και 10.001–15.000€ </a:t>
            </a:r>
            <a:r>
              <a:rPr lang="el-GR" sz="1300" b="1" dirty="0"/>
              <a:t>(20%).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Τα ποσοστά μειώνονται στις υψηλότερες κλίμακες: 15.001–20.000€ </a:t>
            </a:r>
            <a:r>
              <a:rPr lang="el-GR" sz="1300" b="1" dirty="0"/>
              <a:t>(8%), </a:t>
            </a:r>
            <a:r>
              <a:rPr lang="el-GR" sz="1300" dirty="0"/>
              <a:t>20.001–25.000€ </a:t>
            </a:r>
            <a:r>
              <a:rPr lang="el-GR" sz="1300" b="1" dirty="0"/>
              <a:t>(6%), </a:t>
            </a:r>
            <a:r>
              <a:rPr lang="el-GR" sz="1300" dirty="0"/>
              <a:t>25.001–30.000€ </a:t>
            </a:r>
            <a:r>
              <a:rPr lang="el-GR" sz="1300" b="1" dirty="0"/>
              <a:t>(4%) </a:t>
            </a:r>
            <a:r>
              <a:rPr lang="el-GR" sz="1300" dirty="0"/>
              <a:t>και άνω των 30.001€ </a:t>
            </a:r>
            <a:r>
              <a:rPr lang="el-GR" sz="1300" b="1" dirty="0"/>
              <a:t>(3%).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3% δεν απάντησε.</a:t>
            </a:r>
          </a:p>
        </p:txBody>
      </p:sp>
      <p:pic>
        <p:nvPicPr>
          <p:cNvPr id="33" name="Γραφικό 32">
            <a:extLst>
              <a:ext uri="{FF2B5EF4-FFF2-40B4-BE49-F238E27FC236}">
                <a16:creationId xmlns:a16="http://schemas.microsoft.com/office/drawing/2014/main" id="{B7144F4D-DF75-6A56-C720-5E28101A4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6901" y="1040377"/>
            <a:ext cx="1063106" cy="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8ECB2-2298-1837-9240-82809B03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B40257E-99B0-401F-EAC3-6EC0C77E1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6083FE5D-25F7-AE40-270B-DF7071539C4A}"/>
              </a:ext>
            </a:extLst>
          </p:cNvPr>
          <p:cNvSpPr/>
          <p:nvPr/>
        </p:nvSpPr>
        <p:spPr>
          <a:xfrm>
            <a:off x="-243694" y="1381969"/>
            <a:ext cx="12435694" cy="2495578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06748948-B88F-1B7D-F8C1-F12A69AA2D52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B4048-91FD-20A1-41A2-46ABB2C87C2B}"/>
              </a:ext>
            </a:extLst>
          </p:cNvPr>
          <p:cNvSpPr txBox="1"/>
          <p:nvPr/>
        </p:nvSpPr>
        <p:spPr>
          <a:xfrm>
            <a:off x="888631" y="1432209"/>
            <a:ext cx="4170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Ποσοστό χρήσης συστημάτων θέρμανση</a:t>
            </a:r>
            <a:b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στο σύνολο των νοικοκυριών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03BC2-D957-0852-72D4-CFEA01C44B3B}"/>
              </a:ext>
            </a:extLst>
          </p:cNvPr>
          <p:cNvSpPr txBox="1"/>
          <p:nvPr/>
        </p:nvSpPr>
        <p:spPr>
          <a:xfrm>
            <a:off x="133705" y="3958621"/>
            <a:ext cx="417007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μεγαλύτερο ποσοστό των συμμετεχόντων χρησιμοποιεί ηλεκτρικά μέσα (κλιματιστικά, θερμοπομπούς κ.λπ.) </a:t>
            </a:r>
            <a:r>
              <a:rPr lang="el-GR" sz="1300" b="1" dirty="0"/>
              <a:t>(47%)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πετρέλαιο </a:t>
            </a:r>
            <a:r>
              <a:rPr lang="el-GR" sz="1300" b="1" dirty="0"/>
              <a:t>(33%) </a:t>
            </a:r>
            <a:r>
              <a:rPr lang="el-GR" sz="1300" dirty="0"/>
              <a:t>και η βιομάζα (ξύλα/</a:t>
            </a:r>
            <a:r>
              <a:rPr lang="el-GR" sz="1300" dirty="0" err="1"/>
              <a:t>πέλλετ</a:t>
            </a:r>
            <a:r>
              <a:rPr lang="el-GR" sz="1300" dirty="0"/>
              <a:t>) </a:t>
            </a:r>
            <a:r>
              <a:rPr lang="el-GR" sz="1300" b="1" dirty="0"/>
              <a:t>(28%) </a:t>
            </a:r>
            <a:r>
              <a:rPr lang="el-GR" sz="1300" dirty="0"/>
              <a:t>συγκεντρώνουν υψηλά ποσοστά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12% </a:t>
            </a:r>
            <a:r>
              <a:rPr lang="el-GR" sz="1300" dirty="0"/>
              <a:t>χρησιμοποιεί λοιπά μέσα (π.χ. σόμπες υγραερίου)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φυσικό αέριο συγκεντρώνει μόλις </a:t>
            </a:r>
            <a:r>
              <a:rPr lang="el-GR" sz="1300" b="1" dirty="0"/>
              <a:t>1%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2C4429F9-7507-79E9-9268-7EECFD56E1C2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26" name="Υπότιτλος 2">
            <a:extLst>
              <a:ext uri="{FF2B5EF4-FFF2-40B4-BE49-F238E27FC236}">
                <a16:creationId xmlns:a16="http://schemas.microsoft.com/office/drawing/2014/main" id="{8F158877-D194-AC29-152E-8B49572DEF24}"/>
              </a:ext>
            </a:extLst>
          </p:cNvPr>
          <p:cNvSpPr txBox="1">
            <a:spLocks/>
          </p:cNvSpPr>
          <p:nvPr/>
        </p:nvSpPr>
        <p:spPr>
          <a:xfrm>
            <a:off x="-14028" y="1006553"/>
            <a:ext cx="12203658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Β: Πρόσβαση και Κόστος Ενέργειας (1/</a:t>
            </a:r>
            <a:r>
              <a:rPr lang="en-US" sz="2000" b="1" dirty="0">
                <a:solidFill>
                  <a:srgbClr val="0070C0"/>
                </a:solidFill>
                <a:latin typeface="Callibri"/>
              </a:rPr>
              <a:t>2</a:t>
            </a:r>
            <a:r>
              <a:rPr lang="el-GR" sz="2000" b="1" dirty="0">
                <a:solidFill>
                  <a:srgbClr val="0070C0"/>
                </a:solidFill>
                <a:latin typeface="Callibri"/>
              </a:rPr>
              <a:t>)</a:t>
            </a:r>
            <a:endParaRPr lang="el-GR" sz="1600" dirty="0">
              <a:latin typeface="Cal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F143C-05F6-2334-D6BB-C7BD1D9AE810}"/>
              </a:ext>
            </a:extLst>
          </p:cNvPr>
          <p:cNvSpPr txBox="1"/>
          <p:nvPr/>
        </p:nvSpPr>
        <p:spPr>
          <a:xfrm>
            <a:off x="5122961" y="1415315"/>
            <a:ext cx="3321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Επιβάρυνση νοικοκυριών από</a:t>
            </a:r>
            <a:b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δαπάνες ρεύματος και θέρμανσης</a:t>
            </a:r>
          </a:p>
        </p:txBody>
      </p:sp>
      <p:graphicFrame>
        <p:nvGraphicFramePr>
          <p:cNvPr id="4" name="Γράφημα 1">
            <a:extLst>
              <a:ext uri="{FF2B5EF4-FFF2-40B4-BE49-F238E27FC236}">
                <a16:creationId xmlns:a16="http://schemas.microsoft.com/office/drawing/2014/main" id="{EECCD325-7C37-0890-E640-51D2760E3B17}"/>
              </a:ext>
            </a:extLst>
          </p:cNvPr>
          <p:cNvGraphicFramePr/>
          <p:nvPr/>
        </p:nvGraphicFramePr>
        <p:xfrm>
          <a:off x="-14028" y="1759426"/>
          <a:ext cx="4585785" cy="215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Γράφημα 1">
            <a:extLst>
              <a:ext uri="{FF2B5EF4-FFF2-40B4-BE49-F238E27FC236}">
                <a16:creationId xmlns:a16="http://schemas.microsoft.com/office/drawing/2014/main" id="{13488F0B-4EAE-6A27-EAE1-CFDCB22A4BA7}"/>
              </a:ext>
            </a:extLst>
          </p:cNvPr>
          <p:cNvGraphicFramePr/>
          <p:nvPr/>
        </p:nvGraphicFramePr>
        <p:xfrm>
          <a:off x="4847555" y="1755307"/>
          <a:ext cx="3661611" cy="21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Γράφημα 1">
            <a:extLst>
              <a:ext uri="{FF2B5EF4-FFF2-40B4-BE49-F238E27FC236}">
                <a16:creationId xmlns:a16="http://schemas.microsoft.com/office/drawing/2014/main" id="{97D564DA-35BF-700E-3040-9C734C423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214226"/>
              </p:ext>
            </p:extLst>
          </p:nvPr>
        </p:nvGraphicFramePr>
        <p:xfrm>
          <a:off x="9299889" y="1842637"/>
          <a:ext cx="2506924" cy="207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D123D1-74DC-CDAF-406C-18948807FDF3}"/>
              </a:ext>
            </a:extLst>
          </p:cNvPr>
          <p:cNvSpPr txBox="1"/>
          <p:nvPr/>
        </p:nvSpPr>
        <p:spPr>
          <a:xfrm>
            <a:off x="4729428" y="3958621"/>
            <a:ext cx="41700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b="1" dirty="0"/>
              <a:t>Ρεύμα: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23% </a:t>
            </a:r>
            <a:r>
              <a:rPr lang="el-GR" sz="1300" dirty="0"/>
              <a:t>δαπανά έως </a:t>
            </a:r>
            <a:r>
              <a:rPr lang="el-GR" sz="1300" b="1" dirty="0"/>
              <a:t>10% </a:t>
            </a:r>
            <a:r>
              <a:rPr lang="el-GR" sz="1300" dirty="0"/>
              <a:t>του μηνιαίου εισοδήματος, το </a:t>
            </a:r>
            <a:r>
              <a:rPr lang="el-GR" sz="1300" b="1" dirty="0"/>
              <a:t>30% </a:t>
            </a:r>
            <a:r>
              <a:rPr lang="el-GR" sz="1300" dirty="0"/>
              <a:t>μεταξύ </a:t>
            </a:r>
            <a:r>
              <a:rPr lang="el-GR" sz="1300" b="1" dirty="0"/>
              <a:t>11–20%, </a:t>
            </a:r>
            <a:r>
              <a:rPr lang="el-GR" sz="1300" dirty="0"/>
              <a:t>το </a:t>
            </a:r>
            <a:r>
              <a:rPr lang="el-GR" sz="1300" b="1" dirty="0"/>
              <a:t>28% </a:t>
            </a:r>
            <a:r>
              <a:rPr lang="el-GR" sz="1300" dirty="0"/>
              <a:t>μεταξύ </a:t>
            </a:r>
            <a:r>
              <a:rPr lang="el-GR" sz="1300" b="1" dirty="0"/>
              <a:t>21–30% </a:t>
            </a:r>
            <a:r>
              <a:rPr lang="el-GR" sz="1300" dirty="0"/>
              <a:t>και το </a:t>
            </a:r>
            <a:r>
              <a:rPr lang="el-GR" sz="1300" b="1" dirty="0"/>
              <a:t>17% </a:t>
            </a:r>
            <a:r>
              <a:rPr lang="el-GR" sz="1300" dirty="0"/>
              <a:t>άνω του </a:t>
            </a:r>
            <a:r>
              <a:rPr lang="el-GR" sz="1300" b="1" dirty="0"/>
              <a:t>30%, </a:t>
            </a:r>
            <a:r>
              <a:rPr lang="el-GR" sz="1300" dirty="0"/>
              <a:t>ενώ </a:t>
            </a:r>
            <a:r>
              <a:rPr lang="el-GR" sz="1300" b="1" dirty="0"/>
              <a:t>3% </a:t>
            </a:r>
            <a:r>
              <a:rPr lang="el-GR" sz="1300" dirty="0"/>
              <a:t>δεν απάντησε.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r>
              <a:rPr lang="el-GR" sz="1300" b="1" dirty="0"/>
              <a:t>Θέρμανση: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27% </a:t>
            </a:r>
            <a:r>
              <a:rPr lang="el-GR" sz="1300" dirty="0"/>
              <a:t>δαπανά έως </a:t>
            </a:r>
            <a:r>
              <a:rPr lang="el-GR" sz="1300" b="1" dirty="0"/>
              <a:t>10%, </a:t>
            </a:r>
            <a:r>
              <a:rPr lang="el-GR" sz="1300" dirty="0"/>
              <a:t>το </a:t>
            </a:r>
            <a:r>
              <a:rPr lang="el-GR" sz="1300" b="1" dirty="0"/>
              <a:t>27% </a:t>
            </a:r>
            <a:r>
              <a:rPr lang="el-GR" sz="1300" dirty="0"/>
              <a:t>μεταξύ </a:t>
            </a:r>
            <a:r>
              <a:rPr lang="el-GR" sz="1300" b="1" dirty="0"/>
              <a:t>11–20%, </a:t>
            </a:r>
            <a:r>
              <a:rPr lang="el-GR" sz="1300" dirty="0"/>
              <a:t>το </a:t>
            </a:r>
            <a:r>
              <a:rPr lang="el-GR" sz="1300" b="1" dirty="0"/>
              <a:t>20% </a:t>
            </a:r>
            <a:r>
              <a:rPr lang="el-GR" sz="1300" dirty="0"/>
              <a:t>μεταξύ </a:t>
            </a:r>
            <a:r>
              <a:rPr lang="el-GR" sz="1300" b="1" dirty="0"/>
              <a:t>21–30% </a:t>
            </a:r>
            <a:r>
              <a:rPr lang="el-GR" sz="1300" dirty="0"/>
              <a:t>και το </a:t>
            </a:r>
            <a:r>
              <a:rPr lang="el-GR" sz="1300" b="1" dirty="0"/>
              <a:t>8% </a:t>
            </a:r>
            <a:r>
              <a:rPr lang="el-GR" sz="1300" dirty="0"/>
              <a:t>άνω του </a:t>
            </a:r>
            <a:r>
              <a:rPr lang="el-GR" sz="1300" b="1" dirty="0"/>
              <a:t>30%, </a:t>
            </a:r>
            <a:r>
              <a:rPr lang="el-GR" sz="1300" dirty="0"/>
              <a:t>ενώ το </a:t>
            </a:r>
            <a:r>
              <a:rPr lang="el-GR" sz="1300" b="1" dirty="0"/>
              <a:t>17% </a:t>
            </a:r>
            <a:r>
              <a:rPr lang="el-GR" sz="1300" dirty="0"/>
              <a:t>δεν απάντησε.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EBBFF-4CB7-770E-4612-45EF8D37B5B9}"/>
              </a:ext>
            </a:extLst>
          </p:cNvPr>
          <p:cNvSpPr txBox="1"/>
          <p:nvPr/>
        </p:nvSpPr>
        <p:spPr>
          <a:xfrm>
            <a:off x="9027441" y="3958621"/>
            <a:ext cx="31621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40% </a:t>
            </a:r>
            <a:r>
              <a:rPr lang="el-GR" sz="1300" dirty="0"/>
              <a:t>αναφέρει αύξηση έως </a:t>
            </a:r>
            <a:r>
              <a:rPr lang="el-GR" sz="1300" b="1" dirty="0"/>
              <a:t>20% </a:t>
            </a:r>
            <a:r>
              <a:rPr lang="el-GR" sz="1300" dirty="0"/>
              <a:t>και το </a:t>
            </a:r>
            <a:r>
              <a:rPr lang="el-GR" sz="1300" b="1" dirty="0"/>
              <a:t>31% </a:t>
            </a:r>
            <a:r>
              <a:rPr lang="el-GR" sz="1300" dirty="0"/>
              <a:t>δηλώνει αύξηση μεταξύ </a:t>
            </a:r>
            <a:r>
              <a:rPr lang="el-GR" sz="1300" b="1" dirty="0"/>
              <a:t>21–40%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Αυξήσεις καταγράφονται για το </a:t>
            </a:r>
            <a:r>
              <a:rPr lang="el-GR" sz="1300" b="1" dirty="0"/>
              <a:t>41–60% (11%) </a:t>
            </a:r>
            <a:r>
              <a:rPr lang="el-GR" sz="1300" dirty="0"/>
              <a:t>και για το άνω του </a:t>
            </a:r>
            <a:r>
              <a:rPr lang="el-GR" sz="1300" b="1" dirty="0"/>
              <a:t>60% (6%).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b="1" dirty="0"/>
              <a:t>Το 12% </a:t>
            </a:r>
            <a:r>
              <a:rPr lang="el-GR" sz="1300" dirty="0"/>
              <a:t>δεν παρατήρησε καμία αύξηση στο ενεργειακό κόστος.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C93DC-2E22-F13E-06B6-1E57B46FFEC5}"/>
              </a:ext>
            </a:extLst>
          </p:cNvPr>
          <p:cNvSpPr txBox="1"/>
          <p:nvPr/>
        </p:nvSpPr>
        <p:spPr>
          <a:xfrm>
            <a:off x="8886449" y="1391672"/>
            <a:ext cx="3321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Αύξηση ενεργειακών συγκριτικά</a:t>
            </a:r>
            <a:b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με το προηγούμενο έτος</a:t>
            </a: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C324D42A-D720-AB4A-0EB0-AE69B5E3F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9504" y="1042455"/>
            <a:ext cx="1063106" cy="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A0B7-7420-DAC5-70D4-8E9D37ED0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73AAC25-8422-FD3F-679F-0A9B9AFDC4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1D7F096F-0832-7287-B678-6F2F8D9DA919}"/>
              </a:ext>
            </a:extLst>
          </p:cNvPr>
          <p:cNvSpPr/>
          <p:nvPr/>
        </p:nvSpPr>
        <p:spPr>
          <a:xfrm>
            <a:off x="-91294" y="5500347"/>
            <a:ext cx="12435694" cy="659294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F994DCC6-BA51-986C-2FAF-0DC448B55ABD}"/>
              </a:ext>
            </a:extLst>
          </p:cNvPr>
          <p:cNvSpPr/>
          <p:nvPr/>
        </p:nvSpPr>
        <p:spPr>
          <a:xfrm>
            <a:off x="-243694" y="1381969"/>
            <a:ext cx="12435694" cy="2394753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3FE7831-38E0-8B04-B973-734CCB9DFFF0}"/>
              </a:ext>
            </a:extLst>
          </p:cNvPr>
          <p:cNvSpPr txBox="1">
            <a:spLocks/>
          </p:cNvSpPr>
          <p:nvPr/>
        </p:nvSpPr>
        <p:spPr>
          <a:xfrm>
            <a:off x="-64254" y="5494852"/>
            <a:ext cx="12253884" cy="4123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dirty="0"/>
              <a:t>Η ενεργειακή κρίση έχει μετατραπεί σε </a:t>
            </a:r>
            <a:r>
              <a:rPr lang="el-GR" sz="1400" b="1" dirty="0"/>
              <a:t>καθημερινή οικονομική πίεση</a:t>
            </a:r>
            <a:r>
              <a:rPr lang="el-GR" sz="1400" dirty="0"/>
              <a:t> για τα νοικοκυριά της ΠΔΕ.</a:t>
            </a:r>
            <a:br>
              <a:rPr lang="el-GR" sz="1400" dirty="0"/>
            </a:br>
            <a:r>
              <a:rPr lang="el-GR" sz="1400" dirty="0"/>
              <a:t>Η υψηλή ενεργειακή επιβάρυνση οδηγεί σε </a:t>
            </a:r>
            <a:r>
              <a:rPr lang="el-GR" sz="1400" b="1" dirty="0"/>
              <a:t>καθυστερήσεις πληρωμών</a:t>
            </a:r>
            <a:r>
              <a:rPr lang="el-GR" sz="1400" dirty="0"/>
              <a:t> και σε </a:t>
            </a:r>
            <a:r>
              <a:rPr lang="el-GR" sz="1400" b="1" dirty="0"/>
              <a:t>περιορισμό θέρμανσης/ψύξης</a:t>
            </a:r>
            <a:r>
              <a:rPr lang="el-GR" sz="1400" dirty="0"/>
              <a:t>,</a:t>
            </a:r>
            <a:br>
              <a:rPr lang="el-GR" sz="1400" dirty="0"/>
            </a:br>
            <a:r>
              <a:rPr lang="el-GR" sz="1400" dirty="0"/>
              <a:t>επιβεβαιώνοντας συνθήκες εκτεταμένης ενεργειακής φτώχειας.</a:t>
            </a:r>
            <a:endPara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F466C31E-1288-EE27-1456-0106C7C146F0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7DBFB-9345-DA74-98AD-E8DFB0B26DC9}"/>
              </a:ext>
            </a:extLst>
          </p:cNvPr>
          <p:cNvSpPr txBox="1"/>
          <p:nvPr/>
        </p:nvSpPr>
        <p:spPr>
          <a:xfrm>
            <a:off x="0" y="1475250"/>
            <a:ext cx="5681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Συχνότητα περιορισμού θέρμανσης/ψύξης, λόγω κόστους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A096A-7EC6-BB77-DF9B-25D7174E4925}"/>
              </a:ext>
            </a:extLst>
          </p:cNvPr>
          <p:cNvSpPr txBox="1"/>
          <p:nvPr/>
        </p:nvSpPr>
        <p:spPr>
          <a:xfrm>
            <a:off x="718992" y="3932223"/>
            <a:ext cx="48109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Η πλειοψηφία </a:t>
            </a:r>
            <a:r>
              <a:rPr lang="el-GR" sz="1300" b="1" dirty="0"/>
              <a:t>(44%) </a:t>
            </a:r>
            <a:r>
              <a:rPr lang="el-GR" sz="1300" dirty="0"/>
              <a:t>δηλώνει ότι περιορίζει «συχνά» και ακολουθεί </a:t>
            </a:r>
            <a:r>
              <a:rPr lang="el-GR" sz="1300" b="1" dirty="0"/>
              <a:t>(29%) </a:t>
            </a:r>
            <a:r>
              <a:rPr lang="el-GR" sz="1300" dirty="0"/>
              <a:t>η μερίδα πληθυσμού που δηλώνει «σπάνια».</a:t>
            </a:r>
            <a:br>
              <a:rPr lang="el-GR" sz="1300" dirty="0"/>
            </a:b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14% </a:t>
            </a:r>
            <a:r>
              <a:rPr lang="el-GR" sz="1300" dirty="0"/>
              <a:t>δηλώνει «καθόλου».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12% </a:t>
            </a:r>
            <a:r>
              <a:rPr lang="el-GR" sz="1300" dirty="0"/>
              <a:t>«σχεδόν πάντα».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363D46D9-950A-24C4-F531-86A24EDA6226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FC824B-5D6E-8B2E-B541-F58E6924C3C1}"/>
              </a:ext>
            </a:extLst>
          </p:cNvPr>
          <p:cNvSpPr txBox="1"/>
          <p:nvPr/>
        </p:nvSpPr>
        <p:spPr>
          <a:xfrm>
            <a:off x="5926888" y="1455509"/>
            <a:ext cx="66665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Συχνότητα καθυστέρησης εξόφλησης λογαριασμών ενέργειας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339A55-1276-7526-7EDC-D007312D1860}"/>
              </a:ext>
            </a:extLst>
          </p:cNvPr>
          <p:cNvSpPr txBox="1"/>
          <p:nvPr/>
        </p:nvSpPr>
        <p:spPr>
          <a:xfrm>
            <a:off x="6662051" y="3817624"/>
            <a:ext cx="4810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υψηλότερο ποσοστό</a:t>
            </a:r>
            <a:r>
              <a:rPr lang="el-GR" sz="1300" b="1" dirty="0"/>
              <a:t> (34%) </a:t>
            </a:r>
            <a:r>
              <a:rPr lang="el-GR" sz="1300" dirty="0"/>
              <a:t>καθυστέρησε 1–2 φορές πληρωμή λογαριασμού ενέργειας τους τελευταίους 12 μήνες.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25% </a:t>
            </a:r>
            <a:r>
              <a:rPr lang="el-GR" sz="1300" dirty="0"/>
              <a:t>συχνά (πάνω από 3 φορές).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31% </a:t>
            </a:r>
            <a:r>
              <a:rPr lang="el-GR" sz="1300" dirty="0"/>
              <a:t>δηλώνει ότι δεν καθυστέρησε.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10% </a:t>
            </a:r>
            <a:r>
              <a:rPr lang="el-GR" sz="1300" dirty="0"/>
              <a:t>δηλώνει ότι καθυστερεί πάντα ή συστηματικά.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2EBD654B-C5B6-E2AB-E4EB-33F55CF79D65}"/>
              </a:ext>
            </a:extLst>
          </p:cNvPr>
          <p:cNvSpPr txBox="1">
            <a:spLocks/>
          </p:cNvSpPr>
          <p:nvPr/>
        </p:nvSpPr>
        <p:spPr>
          <a:xfrm>
            <a:off x="-14028" y="1006553"/>
            <a:ext cx="12203658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Β: Πρόσβαση και Κόστος Ενέργειας (2/</a:t>
            </a:r>
            <a:r>
              <a:rPr lang="en-US" sz="2000" b="1" dirty="0">
                <a:solidFill>
                  <a:srgbClr val="0070C0"/>
                </a:solidFill>
                <a:latin typeface="Callibri"/>
              </a:rPr>
              <a:t>2</a:t>
            </a:r>
            <a:r>
              <a:rPr lang="el-GR" sz="2000" b="1" dirty="0">
                <a:solidFill>
                  <a:srgbClr val="0070C0"/>
                </a:solidFill>
                <a:latin typeface="Callibri"/>
              </a:rPr>
              <a:t>)</a:t>
            </a:r>
            <a:endParaRPr lang="el-GR" sz="1600" dirty="0">
              <a:latin typeface="Callibri"/>
            </a:endParaRPr>
          </a:p>
        </p:txBody>
      </p:sp>
      <p:graphicFrame>
        <p:nvGraphicFramePr>
          <p:cNvPr id="6" name="Γράφημα 1">
            <a:extLst>
              <a:ext uri="{FF2B5EF4-FFF2-40B4-BE49-F238E27FC236}">
                <a16:creationId xmlns:a16="http://schemas.microsoft.com/office/drawing/2014/main" id="{95C6D29D-563D-DC19-B468-7FFEC1F8B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584242"/>
              </p:ext>
            </p:extLst>
          </p:nvPr>
        </p:nvGraphicFramePr>
        <p:xfrm>
          <a:off x="718992" y="1793957"/>
          <a:ext cx="4810957" cy="202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105AE767-62FF-CF58-B7B7-84C570765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9088" y="1040377"/>
            <a:ext cx="1063106" cy="258440"/>
          </a:xfrm>
          <a:prstGeom prst="rect">
            <a:avLst/>
          </a:prstGeom>
        </p:spPr>
      </p:pic>
      <p:graphicFrame>
        <p:nvGraphicFramePr>
          <p:cNvPr id="9" name="Γράφημα 1">
            <a:extLst>
              <a:ext uri="{FF2B5EF4-FFF2-40B4-BE49-F238E27FC236}">
                <a16:creationId xmlns:a16="http://schemas.microsoft.com/office/drawing/2014/main" id="{BEE49860-5324-2586-E7F2-58EBFC12B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984124"/>
              </p:ext>
            </p:extLst>
          </p:nvPr>
        </p:nvGraphicFramePr>
        <p:xfrm>
          <a:off x="6662051" y="1793957"/>
          <a:ext cx="5169268" cy="191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108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21D7-F55A-5351-9759-6B4E7614F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A306810-CA0B-6DAC-709C-15C33BA4A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78909731-2F22-09B0-50FD-5391DF35C595}"/>
              </a:ext>
            </a:extLst>
          </p:cNvPr>
          <p:cNvSpPr/>
          <p:nvPr/>
        </p:nvSpPr>
        <p:spPr>
          <a:xfrm>
            <a:off x="-243694" y="1381969"/>
            <a:ext cx="12435694" cy="2495578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AA8DED5E-DBB7-B607-5471-0F22B1A478E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0701-5233-3E8D-F703-48E61B9F5013}"/>
              </a:ext>
            </a:extLst>
          </p:cNvPr>
          <p:cNvSpPr txBox="1"/>
          <p:nvPr/>
        </p:nvSpPr>
        <p:spPr>
          <a:xfrm>
            <a:off x="888631" y="1432209"/>
            <a:ext cx="4170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Υιοθέτηση μέτρων για τη μείωση</a:t>
            </a:r>
            <a:br>
              <a:rPr lang="en-US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της ενεργειακής κατανάλωσης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FF7AD-A44D-41AC-D219-F7A63ADE621A}"/>
              </a:ext>
            </a:extLst>
          </p:cNvPr>
          <p:cNvSpPr txBox="1"/>
          <p:nvPr/>
        </p:nvSpPr>
        <p:spPr>
          <a:xfrm>
            <a:off x="133705" y="4049037"/>
            <a:ext cx="41700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300" dirty="0"/>
              <a:t>Το υψηλότερο ποσοστό </a:t>
            </a:r>
            <a:r>
              <a:rPr lang="el-GR" altLang="el-GR" sz="1300" b="1" dirty="0"/>
              <a:t>(56%) </a:t>
            </a:r>
            <a:r>
              <a:rPr lang="el-GR" altLang="el-GR" sz="1300" dirty="0"/>
              <a:t>δήλωσε μείωση χρήσης θέρμανσης/ψύξης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300" dirty="0"/>
              <a:t>Το </a:t>
            </a:r>
            <a:r>
              <a:rPr lang="el-GR" altLang="el-GR" sz="1300" b="1" dirty="0"/>
              <a:t>41% </a:t>
            </a:r>
            <a:r>
              <a:rPr lang="el-GR" altLang="el-GR" sz="1300" dirty="0"/>
              <a:t>αντικατέστησε λαμπτήρες με LED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300" dirty="0"/>
              <a:t>Το </a:t>
            </a:r>
            <a:r>
              <a:rPr lang="el-GR" altLang="el-GR" sz="1300" b="1" dirty="0"/>
              <a:t>20% </a:t>
            </a:r>
            <a:r>
              <a:rPr lang="el-GR" altLang="el-GR" sz="1300" dirty="0"/>
              <a:t>προχώρησε σε αντικατάσταση</a:t>
            </a:r>
            <a:br>
              <a:rPr lang="el-GR" altLang="el-GR" sz="1300" dirty="0"/>
            </a:br>
            <a:r>
              <a:rPr lang="el-GR" altLang="el-GR" sz="1300" dirty="0"/>
              <a:t>συσκευών με πιο αποδοτικές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300" dirty="0"/>
              <a:t>Το </a:t>
            </a:r>
            <a:r>
              <a:rPr lang="el-GR" altLang="el-GR" sz="1300" b="1" dirty="0"/>
              <a:t>23% </a:t>
            </a:r>
            <a:r>
              <a:rPr lang="el-GR" altLang="el-GR" sz="1300" dirty="0"/>
              <a:t>δεν προέβη σε καμία αλλαγή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9CC7AE0C-FD5E-BDA2-6B26-469DCB45BEC7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26" name="Υπότιτλος 2">
            <a:extLst>
              <a:ext uri="{FF2B5EF4-FFF2-40B4-BE49-F238E27FC236}">
                <a16:creationId xmlns:a16="http://schemas.microsoft.com/office/drawing/2014/main" id="{D52013DA-90CE-2526-703D-33BEDD67E61F}"/>
              </a:ext>
            </a:extLst>
          </p:cNvPr>
          <p:cNvSpPr txBox="1">
            <a:spLocks/>
          </p:cNvSpPr>
          <p:nvPr/>
        </p:nvSpPr>
        <p:spPr>
          <a:xfrm>
            <a:off x="-14028" y="1006553"/>
            <a:ext cx="12203658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Γ: ΣΤΡΑΤΗΓΙΚΕΣ ΑΝΤΙΜΕΤΩΠΙΣΗΣ</a:t>
            </a:r>
            <a:endParaRPr lang="el-GR" sz="1600" dirty="0">
              <a:latin typeface="Cal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945084-8FE2-E0F5-0D9F-68735A99D1B5}"/>
              </a:ext>
            </a:extLst>
          </p:cNvPr>
          <p:cNvSpPr txBox="1"/>
          <p:nvPr/>
        </p:nvSpPr>
        <p:spPr>
          <a:xfrm>
            <a:off x="5122961" y="1415315"/>
            <a:ext cx="3321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Βαθμός εξοικείωσης των ερωτηθέντων</a:t>
            </a:r>
            <a:br>
              <a:rPr lang="en-US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με τις ενεργειακές κοινότητες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ABCDE-2BA4-3DA9-34D9-BA9EF331024E}"/>
              </a:ext>
            </a:extLst>
          </p:cNvPr>
          <p:cNvSpPr txBox="1"/>
          <p:nvPr/>
        </p:nvSpPr>
        <p:spPr>
          <a:xfrm>
            <a:off x="4734333" y="4027378"/>
            <a:ext cx="417007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υψηλότερο ποσοστό </a:t>
            </a:r>
            <a:r>
              <a:rPr lang="el-GR" altLang="el-GR" sz="1300" b="1" dirty="0"/>
              <a:t>(60%) </a:t>
            </a:r>
            <a:r>
              <a:rPr lang="el-GR" altLang="el-GR" sz="1300" dirty="0"/>
              <a:t>δηλώνει ότι δεν γνωρίζει τι είναι οι Ενεργειακές Κοινότητες</a:t>
            </a:r>
            <a:r>
              <a:rPr lang="en-US" altLang="el-GR" sz="1300" dirty="0"/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altLang="el-GR" sz="1300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</a:t>
            </a:r>
            <a:r>
              <a:rPr lang="el-GR" altLang="el-GR" sz="1300" b="1" dirty="0"/>
              <a:t>33% </a:t>
            </a:r>
            <a:r>
              <a:rPr lang="el-GR" altLang="el-GR" sz="1300" dirty="0"/>
              <a:t>έχει ακούσει τον όρο αλλά δεν γνωρίζει λεπτομέρειες</a:t>
            </a:r>
            <a:r>
              <a:rPr lang="en-US" altLang="el-GR" sz="1300" dirty="0"/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altLang="el-GR" sz="1300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</a:t>
            </a:r>
            <a:r>
              <a:rPr lang="el-GR" altLang="el-GR" sz="1300" b="1" dirty="0"/>
              <a:t> 7% </a:t>
            </a:r>
            <a:r>
              <a:rPr lang="el-GR" altLang="el-GR" sz="1300" dirty="0"/>
              <a:t>δηλώνει ότι γνωρίζει καλά το αντικείμενο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570C1-D0E8-DE96-9011-C980E920C8CF}"/>
              </a:ext>
            </a:extLst>
          </p:cNvPr>
          <p:cNvSpPr txBox="1"/>
          <p:nvPr/>
        </p:nvSpPr>
        <p:spPr>
          <a:xfrm>
            <a:off x="9027441" y="4027378"/>
            <a:ext cx="316218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/>
              <a:t>Το υψηλότερο ποσοστό </a:t>
            </a:r>
            <a:r>
              <a:rPr lang="el-GR" altLang="el-GR" sz="1300" b="1"/>
              <a:t>(78%) </a:t>
            </a:r>
            <a:r>
              <a:rPr lang="el-GR" altLang="el-GR" sz="1300"/>
              <a:t>δηλώνει ότι δεν έχει συμμετάσχει ούτε έχει εξετάσει συμμετοχή</a:t>
            </a:r>
            <a:endParaRPr lang="en-US" altLang="el-GR" sz="130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altLang="el-GR" sz="130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/>
              <a:t>Το </a:t>
            </a:r>
            <a:r>
              <a:rPr lang="el-GR" altLang="el-GR" sz="1300" b="1"/>
              <a:t>19% </a:t>
            </a:r>
            <a:r>
              <a:rPr lang="el-GR" altLang="el-GR" sz="1300"/>
              <a:t>αναφέρει ότι το εξετάζει</a:t>
            </a:r>
            <a:endParaRPr lang="en-US" altLang="el-GR" sz="130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l-GR" altLang="el-GR" sz="130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/>
              <a:t>Το </a:t>
            </a:r>
            <a:r>
              <a:rPr lang="el-GR" altLang="el-GR" sz="1300" b="1"/>
              <a:t>3% </a:t>
            </a:r>
            <a:r>
              <a:rPr lang="el-GR" altLang="el-GR" sz="1300"/>
              <a:t>συμμετέχει ήδη</a:t>
            </a:r>
            <a:endParaRPr lang="el-GR" altLang="el-GR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82734-7E93-CADC-1E2D-91ABE016CBC0}"/>
              </a:ext>
            </a:extLst>
          </p:cNvPr>
          <p:cNvSpPr txBox="1"/>
          <p:nvPr/>
        </p:nvSpPr>
        <p:spPr>
          <a:xfrm>
            <a:off x="8886449" y="1391672"/>
            <a:ext cx="3321949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Βαθμός συμμετοχής σε προγράμματα ενεργειακής αναβάθμισης / ΑΠΕ</a:t>
            </a:r>
          </a:p>
          <a:p>
            <a:pPr algn="ctr">
              <a:spcAft>
                <a:spcPts val="1000"/>
              </a:spcAft>
              <a:buNone/>
            </a:pPr>
            <a:endParaRPr lang="el-GR" sz="1200" b="1" i="1" kern="100" dirty="0">
              <a:solidFill>
                <a:srgbClr val="08674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302D787-107A-0778-546B-03F862CBD113}"/>
              </a:ext>
            </a:extLst>
          </p:cNvPr>
          <p:cNvSpPr/>
          <p:nvPr/>
        </p:nvSpPr>
        <p:spPr>
          <a:xfrm>
            <a:off x="-91294" y="5500347"/>
            <a:ext cx="12435694" cy="659294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Υπότιτλος 2">
            <a:extLst>
              <a:ext uri="{FF2B5EF4-FFF2-40B4-BE49-F238E27FC236}">
                <a16:creationId xmlns:a16="http://schemas.microsoft.com/office/drawing/2014/main" id="{C338136D-5112-2E4E-6B7F-654BBDA71E06}"/>
              </a:ext>
            </a:extLst>
          </p:cNvPr>
          <p:cNvSpPr txBox="1">
            <a:spLocks/>
          </p:cNvSpPr>
          <p:nvPr/>
        </p:nvSpPr>
        <p:spPr>
          <a:xfrm>
            <a:off x="-64254" y="5579493"/>
            <a:ext cx="12253884" cy="4123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l-GR" sz="1400" dirty="0"/>
              <a:t>Τα </a:t>
            </a:r>
            <a:r>
              <a:rPr lang="el-GR" sz="1400" b="1" dirty="0"/>
              <a:t>Διαγράμματα καταδεικνύουν </a:t>
            </a:r>
            <a:r>
              <a:rPr lang="el-GR" sz="1400" dirty="0"/>
              <a:t>πως τα νοικοκυριά της ΠΔΕ δεν επενδύουν σε ενεργειακή αναβάθμιση.</a:t>
            </a:r>
            <a:r>
              <a:rPr lang="en-US" sz="1400" dirty="0"/>
              <a:t> </a:t>
            </a:r>
            <a:r>
              <a:rPr lang="el-GR" sz="1400" dirty="0"/>
              <a:t>Κυρίως, </a:t>
            </a:r>
            <a:r>
              <a:rPr lang="el-GR" sz="1400" b="1" dirty="0"/>
              <a:t>αντιδρούν με περιορισμό </a:t>
            </a:r>
            <a:r>
              <a:rPr lang="el-GR" sz="1400" dirty="0"/>
              <a:t>κατανάλωσης</a:t>
            </a:r>
            <a:br>
              <a:rPr lang="en-US" sz="1400" dirty="0"/>
            </a:br>
            <a:r>
              <a:rPr lang="el-GR" sz="1400" dirty="0"/>
              <a:t>και θερμικής άνεσης, </a:t>
            </a:r>
            <a:r>
              <a:rPr lang="el-GR" sz="1400" b="1" dirty="0"/>
              <a:t>ενώ η συμμετοχή </a:t>
            </a:r>
            <a:r>
              <a:rPr lang="el-GR" sz="1400" dirty="0"/>
              <a:t>σε συλλογικά ή χρηματοδοτικά σχήματα παραμένει εξαιρετικά χαμηλή</a:t>
            </a:r>
            <a:r>
              <a:rPr lang="en-US" sz="1400" dirty="0"/>
              <a:t>.</a:t>
            </a:r>
            <a:endParaRPr lang="el-GR" sz="1400" dirty="0"/>
          </a:p>
          <a:p>
            <a:pPr>
              <a:spcBef>
                <a:spcPts val="200"/>
              </a:spcBef>
            </a:pPr>
            <a:endParaRPr lang="el-G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Γράφημα 1">
            <a:extLst>
              <a:ext uri="{FF2B5EF4-FFF2-40B4-BE49-F238E27FC236}">
                <a16:creationId xmlns:a16="http://schemas.microsoft.com/office/drawing/2014/main" id="{B0A2E168-D24D-A0D7-8A68-FB3A4253B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197543"/>
              </p:ext>
            </p:extLst>
          </p:nvPr>
        </p:nvGraphicFramePr>
        <p:xfrm>
          <a:off x="8886449" y="1746044"/>
          <a:ext cx="3161916" cy="216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Γράφημα 1">
            <a:extLst>
              <a:ext uri="{FF2B5EF4-FFF2-40B4-BE49-F238E27FC236}">
                <a16:creationId xmlns:a16="http://schemas.microsoft.com/office/drawing/2014/main" id="{B65A985F-741A-9B7B-AE0F-5218B116A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438838"/>
              </p:ext>
            </p:extLst>
          </p:nvPr>
        </p:nvGraphicFramePr>
        <p:xfrm>
          <a:off x="4979326" y="1787537"/>
          <a:ext cx="3161916" cy="216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Γράφημα 1">
            <a:extLst>
              <a:ext uri="{FF2B5EF4-FFF2-40B4-BE49-F238E27FC236}">
                <a16:creationId xmlns:a16="http://schemas.microsoft.com/office/drawing/2014/main" id="{85921ADD-0449-39CB-BD0A-D453C073F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659336"/>
              </p:ext>
            </p:extLst>
          </p:nvPr>
        </p:nvGraphicFramePr>
        <p:xfrm>
          <a:off x="733655" y="1717451"/>
          <a:ext cx="3873067" cy="221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30CC476-7FE6-584E-EED3-544695F66AF8}"/>
              </a:ext>
            </a:extLst>
          </p:cNvPr>
          <p:cNvSpPr txBox="1"/>
          <p:nvPr/>
        </p:nvSpPr>
        <p:spPr>
          <a:xfrm>
            <a:off x="143635" y="3580553"/>
            <a:ext cx="2599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>
                <a:solidFill>
                  <a:schemeClr val="accent2">
                    <a:lumMod val="75000"/>
                  </a:schemeClr>
                </a:solidFill>
              </a:rPr>
              <a:t>(Ερώτηση πολλαπλής επιλογής)</a:t>
            </a:r>
          </a:p>
        </p:txBody>
      </p:sp>
    </p:spTree>
    <p:extLst>
      <p:ext uri="{BB962C8B-B14F-4D97-AF65-F5344CB8AC3E}">
        <p14:creationId xmlns:p14="http://schemas.microsoft.com/office/powerpoint/2010/main" val="15552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AAEFA-A824-3E5D-E074-F8CF5563F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833DAAC-E8CF-96F1-E8DE-B7838B2331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8E302E52-C6F9-4407-89C1-76C34407B826}"/>
              </a:ext>
            </a:extLst>
          </p:cNvPr>
          <p:cNvSpPr/>
          <p:nvPr/>
        </p:nvSpPr>
        <p:spPr>
          <a:xfrm>
            <a:off x="-243694" y="3240811"/>
            <a:ext cx="12435694" cy="2394753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839964F-CEFE-F767-F717-CE0291DFFA0E}"/>
              </a:ext>
            </a:extLst>
          </p:cNvPr>
          <p:cNvSpPr txBox="1">
            <a:spLocks/>
          </p:cNvSpPr>
          <p:nvPr/>
        </p:nvSpPr>
        <p:spPr>
          <a:xfrm>
            <a:off x="832104" y="1386236"/>
            <a:ext cx="11357526" cy="269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Μείωση Δαπανών λόγω Ενεργειακού Κόστους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600" dirty="0"/>
              <a:t>Το υψηλότερο ποσοστό (66%) μείωσε δαπάνες σε «Ψυχαγωγία/ Αναψυχή»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600" dirty="0"/>
              <a:t>Το ίδιο ποσοστό (66%) μείωσε δαπάνες σε «Ένδυση/ Υπόδηση»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600" dirty="0"/>
              <a:t>Το 41% μείωσε δαπάνες «Διατροφής»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600" dirty="0"/>
              <a:t>Το 24% μείωσε δαπάνες για «Υγεία/Φάρμακα»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600" dirty="0"/>
              <a:t>Το 20% μείωσε δαπάνες για «Εκπαίδευση»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l-GR" altLang="el-GR" sz="1600" dirty="0"/>
              <a:t>Το 11% δηλώνει ότι «δεν μείωσε καμία δαπάνη»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3B147F5A-0D4C-A038-DEC9-20D15E031420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988FE-6AD3-5E28-A058-F3BA38806BC0}"/>
              </a:ext>
            </a:extLst>
          </p:cNvPr>
          <p:cNvSpPr txBox="1"/>
          <p:nvPr/>
        </p:nvSpPr>
        <p:spPr>
          <a:xfrm>
            <a:off x="-246065" y="3240922"/>
            <a:ext cx="4615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Βαθμός επίδρασης των αυξήσεων</a:t>
            </a:r>
            <a:b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στην ψυχολογική κατάσταση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E7B79-5669-45B3-444F-E4B907DFC997}"/>
              </a:ext>
            </a:extLst>
          </p:cNvPr>
          <p:cNvSpPr txBox="1"/>
          <p:nvPr/>
        </p:nvSpPr>
        <p:spPr>
          <a:xfrm>
            <a:off x="5685881" y="3246164"/>
            <a:ext cx="5369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Υποκειμενική αντίληψη των ερωτηθέντων</a:t>
            </a:r>
            <a:b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για την ενεργειακή φτώχεια του νοικοκυριού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A216F3-4B79-C50E-7366-C06E2511EC76}"/>
              </a:ext>
            </a:extLst>
          </p:cNvPr>
          <p:cNvSpPr txBox="1"/>
          <p:nvPr/>
        </p:nvSpPr>
        <p:spPr>
          <a:xfrm>
            <a:off x="3203330" y="3548273"/>
            <a:ext cx="25842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υψηλότερο ποσοστό </a:t>
            </a:r>
            <a:r>
              <a:rPr lang="el-GR" altLang="el-GR" sz="1300" b="1" dirty="0"/>
              <a:t>(44%) </a:t>
            </a:r>
            <a:r>
              <a:rPr lang="el-GR" altLang="el-GR" sz="1300" dirty="0"/>
              <a:t>δηλώνει ότι επηρεάστηκε «Αρκετά»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</a:t>
            </a:r>
            <a:r>
              <a:rPr lang="el-GR" altLang="el-GR" sz="1300" b="1" dirty="0"/>
              <a:t>23% </a:t>
            </a:r>
            <a:r>
              <a:rPr lang="el-GR" altLang="el-GR" sz="1300" dirty="0"/>
              <a:t>δηλώνει ότι επηρεάστηκε «Πολύ»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</a:t>
            </a:r>
            <a:r>
              <a:rPr lang="el-GR" altLang="el-GR" sz="1300" b="1" dirty="0"/>
              <a:t>26% </a:t>
            </a:r>
            <a:r>
              <a:rPr lang="el-GR" altLang="el-GR" sz="1300" dirty="0"/>
              <a:t>δηλώνει ότι επηρεάστηκε «Λίγο»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</a:t>
            </a:r>
            <a:r>
              <a:rPr lang="el-GR" altLang="el-GR" sz="1300" b="1" dirty="0"/>
              <a:t>7% </a:t>
            </a:r>
            <a:r>
              <a:rPr lang="el-GR" altLang="el-GR" sz="1300" dirty="0"/>
              <a:t>δηλώνει ότι δεν επηρεάστηκε «Καθόλου»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C2617-D708-C9AB-5995-57D82DFA1202}"/>
              </a:ext>
            </a:extLst>
          </p:cNvPr>
          <p:cNvSpPr txBox="1"/>
          <p:nvPr/>
        </p:nvSpPr>
        <p:spPr>
          <a:xfrm>
            <a:off x="9410520" y="3702587"/>
            <a:ext cx="26455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υψηλότερο ποσοστό (46%) δηλώνει ότι βιώνει ενεργειακή φτώχεια «σε μικρό βαθμό»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36% δηλώνει ότι τη βιώνει «σε μεγάλο βαθμό»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15% δηλώνει «Όχι, καθόλου»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300" dirty="0"/>
              <a:t>Το 3% δεν έδωσε απάντηση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FC1DC507-4B38-6CA9-D201-5BDAF42469E0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420B0DE5-F91E-D439-A43F-8A4EEBDECE4E}"/>
              </a:ext>
            </a:extLst>
          </p:cNvPr>
          <p:cNvSpPr txBox="1">
            <a:spLocks/>
          </p:cNvSpPr>
          <p:nvPr/>
        </p:nvSpPr>
        <p:spPr>
          <a:xfrm>
            <a:off x="0" y="1006553"/>
            <a:ext cx="12189630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Δ: Επιπτώσεις στην καθημερινότητα</a:t>
            </a:r>
            <a:endParaRPr lang="el-GR" sz="1600" dirty="0"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6E8696D-1235-3C19-D1F9-F6135E35961B}"/>
              </a:ext>
            </a:extLst>
          </p:cNvPr>
          <p:cNvSpPr txBox="1">
            <a:spLocks/>
          </p:cNvSpPr>
          <p:nvPr/>
        </p:nvSpPr>
        <p:spPr>
          <a:xfrm>
            <a:off x="-32127" y="5681506"/>
            <a:ext cx="12253884" cy="4123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dirty="0"/>
              <a:t>Η ενεργειακή κρίση δεν επηρεάζει μόνο τους λογαριασμούς.</a:t>
            </a:r>
            <a:br>
              <a:rPr lang="el-GR" sz="1400" dirty="0"/>
            </a:br>
            <a:r>
              <a:rPr lang="el-GR" sz="1400" dirty="0"/>
              <a:t>Μεταφράζεται σε </a:t>
            </a:r>
            <a:r>
              <a:rPr lang="el-GR" sz="1400" b="1" dirty="0"/>
              <a:t>μείωση βασικών αναγκών, ψυχολογική πίεση και βιωμένη αίσθηση φτώχειας</a:t>
            </a:r>
            <a:r>
              <a:rPr lang="el-GR" sz="1400" dirty="0"/>
              <a:t> για τη μεγάλη πλειονότητα των νοικοκυριών της ΠΔΕ.</a:t>
            </a:r>
          </a:p>
        </p:txBody>
      </p:sp>
      <p:graphicFrame>
        <p:nvGraphicFramePr>
          <p:cNvPr id="14" name="Γράφημα 1">
            <a:extLst>
              <a:ext uri="{FF2B5EF4-FFF2-40B4-BE49-F238E27FC236}">
                <a16:creationId xmlns:a16="http://schemas.microsoft.com/office/drawing/2014/main" id="{236D1700-9315-D21F-48C8-B79301296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83382"/>
              </p:ext>
            </p:extLst>
          </p:nvPr>
        </p:nvGraphicFramePr>
        <p:xfrm>
          <a:off x="612949" y="3619822"/>
          <a:ext cx="2885767" cy="190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Γράφημα 1">
            <a:extLst>
              <a:ext uri="{FF2B5EF4-FFF2-40B4-BE49-F238E27FC236}">
                <a16:creationId xmlns:a16="http://schemas.microsoft.com/office/drawing/2014/main" id="{B59DAFAD-0BD7-5720-E3BF-7C71C0F7C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350879"/>
              </p:ext>
            </p:extLst>
          </p:nvPr>
        </p:nvGraphicFramePr>
        <p:xfrm>
          <a:off x="6445833" y="3612147"/>
          <a:ext cx="3622615" cy="225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901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FEA04-8BE7-6386-CEC1-560CFB40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2E501E2-3F08-1347-FB02-6BA2299A5A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26BFFB6-4D52-9C3D-30C5-FD36C8557040}"/>
              </a:ext>
            </a:extLst>
          </p:cNvPr>
          <p:cNvSpPr/>
          <p:nvPr/>
        </p:nvSpPr>
        <p:spPr>
          <a:xfrm>
            <a:off x="-91294" y="5500347"/>
            <a:ext cx="12435694" cy="659294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8F710C23-62F6-0BBC-41E1-23A748EF8D2E}"/>
              </a:ext>
            </a:extLst>
          </p:cNvPr>
          <p:cNvSpPr/>
          <p:nvPr/>
        </p:nvSpPr>
        <p:spPr>
          <a:xfrm>
            <a:off x="-243694" y="1381969"/>
            <a:ext cx="12435694" cy="2394753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77FE7468-E4AD-2060-5D8B-F9131FED645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9CD8A-7CB5-3D06-68F2-53705BB59F28}"/>
              </a:ext>
            </a:extLst>
          </p:cNvPr>
          <p:cNvSpPr txBox="1"/>
          <p:nvPr/>
        </p:nvSpPr>
        <p:spPr>
          <a:xfrm>
            <a:off x="0" y="1475250"/>
            <a:ext cx="5681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Προσδοκίες πολιτών για τους φορείς αντιμετώπισης της ενεργειακής κρίσης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996C6-19AF-EFF6-D97E-5A0BAAD9D44C}"/>
              </a:ext>
            </a:extLst>
          </p:cNvPr>
          <p:cNvSpPr txBox="1"/>
          <p:nvPr/>
        </p:nvSpPr>
        <p:spPr>
          <a:xfrm>
            <a:off x="718992" y="3932223"/>
            <a:ext cx="48109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υψηλότερο ποσοστό </a:t>
            </a:r>
            <a:r>
              <a:rPr lang="el-GR" sz="1300" b="1" dirty="0"/>
              <a:t>(79%) </a:t>
            </a:r>
            <a:r>
              <a:rPr lang="el-GR" sz="1300" dirty="0"/>
              <a:t>θεωρεί ότι την κύρια ευθύνη έχει η «Κυβέρνηση»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18% </a:t>
            </a:r>
            <a:r>
              <a:rPr lang="el-GR" sz="1300" dirty="0"/>
              <a:t>αποδίδει ευθύνη στην «Ευρωπαϊκή Ένωση»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14% </a:t>
            </a:r>
            <a:r>
              <a:rPr lang="el-GR" sz="1300" dirty="0"/>
              <a:t>στην «Περιφέρεια/Δήμους»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</a:t>
            </a:r>
            <a:r>
              <a:rPr lang="el-GR" sz="1300" b="1" dirty="0"/>
              <a:t> 8% </a:t>
            </a:r>
            <a:r>
              <a:rPr lang="el-GR" sz="1300" dirty="0"/>
              <a:t>στις «Ιδιωτικές εταιρείες ενέργειας»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1% </a:t>
            </a:r>
            <a:r>
              <a:rPr lang="el-GR" sz="1300" dirty="0"/>
              <a:t>θεωρεί ότι «Κανείς» δεν πρέπει να παρέμβει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643D6327-6B98-645C-A65E-E5BA94768FEC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5B4335-236A-4D9F-682D-2B8FD46A013B}"/>
              </a:ext>
            </a:extLst>
          </p:cNvPr>
          <p:cNvSpPr txBox="1"/>
          <p:nvPr/>
        </p:nvSpPr>
        <p:spPr>
          <a:xfrm>
            <a:off x="5926888" y="1455509"/>
            <a:ext cx="66665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Προτιμώμενες δράσεις παρέμβασης από την Περιφέρεια Δυτικής Ελλάδας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500BC2-99D8-AED2-D9F1-A021002E16CC}"/>
              </a:ext>
            </a:extLst>
          </p:cNvPr>
          <p:cNvSpPr txBox="1"/>
          <p:nvPr/>
        </p:nvSpPr>
        <p:spPr>
          <a:xfrm>
            <a:off x="6662051" y="3817624"/>
            <a:ext cx="48109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υψηλότερο ποσοστό </a:t>
            </a:r>
            <a:r>
              <a:rPr lang="el-GR" sz="1300" b="1" dirty="0"/>
              <a:t>(47%) </a:t>
            </a:r>
            <a:r>
              <a:rPr lang="el-GR" sz="1300" dirty="0"/>
              <a:t>ζητά «Επιδοτήσεις/κουπόνια ενέργειας»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31% </a:t>
            </a:r>
            <a:r>
              <a:rPr lang="el-GR" sz="1300" dirty="0"/>
              <a:t>ζητά «Προγράμματα ενεργειακής αναβάθμισης κατοικιών»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18% </a:t>
            </a:r>
            <a:r>
              <a:rPr lang="el-GR" sz="1300" dirty="0"/>
              <a:t>ζητά «Ενημέρωση και εκπαίδευση πολιτών»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17% </a:t>
            </a:r>
            <a:r>
              <a:rPr lang="el-GR" sz="1300" dirty="0"/>
              <a:t>προτείνει «Επενδύσεις σε ΑΠΕ για πολίτες»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</a:t>
            </a:r>
            <a:r>
              <a:rPr lang="el-GR" sz="1300" b="1" dirty="0"/>
              <a:t> 15% </a:t>
            </a:r>
            <a:r>
              <a:rPr lang="el-GR" sz="1300" dirty="0"/>
              <a:t>προτείνει «Δημιουργία ενεργειακών κοινοτήτων»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</a:t>
            </a:r>
            <a:r>
              <a:rPr lang="el-GR" sz="1300" b="1" dirty="0"/>
              <a:t> 3% </a:t>
            </a:r>
            <a:r>
              <a:rPr lang="el-GR" sz="1300" dirty="0"/>
              <a:t>αναφέρει «Άλλες δράσεις»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9B3EB43D-DACB-8829-FDC8-48CB9B04BB8E}"/>
              </a:ext>
            </a:extLst>
          </p:cNvPr>
          <p:cNvSpPr txBox="1">
            <a:spLocks/>
          </p:cNvSpPr>
          <p:nvPr/>
        </p:nvSpPr>
        <p:spPr>
          <a:xfrm>
            <a:off x="-14028" y="1006553"/>
            <a:ext cx="12203658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Ε: Πολιτικές και Ρόλος της Περιφέρειας</a:t>
            </a:r>
            <a:endParaRPr lang="el-GR" sz="1600" dirty="0">
              <a:latin typeface="Callibri"/>
            </a:endParaRPr>
          </a:p>
        </p:txBody>
      </p:sp>
      <p:graphicFrame>
        <p:nvGraphicFramePr>
          <p:cNvPr id="7" name="Γράφημα 1">
            <a:extLst>
              <a:ext uri="{FF2B5EF4-FFF2-40B4-BE49-F238E27FC236}">
                <a16:creationId xmlns:a16="http://schemas.microsoft.com/office/drawing/2014/main" id="{157E6F7C-1780-8BBE-85CE-95505B21E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102891"/>
              </p:ext>
            </p:extLst>
          </p:nvPr>
        </p:nvGraphicFramePr>
        <p:xfrm>
          <a:off x="927661" y="1593127"/>
          <a:ext cx="3825959" cy="218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Γράφημα 1">
            <a:extLst>
              <a:ext uri="{FF2B5EF4-FFF2-40B4-BE49-F238E27FC236}">
                <a16:creationId xmlns:a16="http://schemas.microsoft.com/office/drawing/2014/main" id="{B53D895E-A5BE-95C3-CF04-6A87C963C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631565"/>
              </p:ext>
            </p:extLst>
          </p:nvPr>
        </p:nvGraphicFramePr>
        <p:xfrm>
          <a:off x="6724794" y="1659605"/>
          <a:ext cx="4881007" cy="219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FFE86C-0A69-11F2-9418-30C7F983BBC6}"/>
              </a:ext>
            </a:extLst>
          </p:cNvPr>
          <p:cNvSpPr txBox="1"/>
          <p:nvPr/>
        </p:nvSpPr>
        <p:spPr>
          <a:xfrm>
            <a:off x="341462" y="3443843"/>
            <a:ext cx="21478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/>
              <a:t>(Ερώτηση πολλαπλής επιλογής)</a:t>
            </a: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52C86A48-EFF3-2327-9F28-5D5A62AB9034}"/>
              </a:ext>
            </a:extLst>
          </p:cNvPr>
          <p:cNvSpPr txBox="1">
            <a:spLocks/>
          </p:cNvSpPr>
          <p:nvPr/>
        </p:nvSpPr>
        <p:spPr>
          <a:xfrm>
            <a:off x="-57920" y="5579663"/>
            <a:ext cx="12253884" cy="4123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/>
              <a:t>Οι πολίτες ζητούν ισχυρή κρατική παρέμβαση </a:t>
            </a:r>
            <a:r>
              <a:rPr lang="el-GR" sz="1400" dirty="0"/>
              <a:t>και άμεση οικονομική ανακούφιση,</a:t>
            </a:r>
            <a:br>
              <a:rPr lang="el-GR" sz="1400" dirty="0"/>
            </a:br>
            <a:r>
              <a:rPr lang="el-GR" sz="1400" b="1" dirty="0"/>
              <a:t>ενώ οι διαρθρωτικές λύσεις </a:t>
            </a:r>
            <a:r>
              <a:rPr lang="el-GR" sz="1400" dirty="0"/>
              <a:t>(ΑΠΕ, ενεργειακές κοινότητες) παραμένουν δευτερεύουσα προτεραιότητα.</a:t>
            </a:r>
          </a:p>
        </p:txBody>
      </p:sp>
    </p:spTree>
    <p:extLst>
      <p:ext uri="{BB962C8B-B14F-4D97-AF65-F5344CB8AC3E}">
        <p14:creationId xmlns:p14="http://schemas.microsoft.com/office/powerpoint/2010/main" val="247001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49E3A-301F-4634-CA92-981A67AAD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00AB760-D4F4-A069-55B0-45652B0F0D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17A2BD34-B4FB-4FDB-AC01-A2B237FCE76E}"/>
              </a:ext>
            </a:extLst>
          </p:cNvPr>
          <p:cNvSpPr/>
          <p:nvPr/>
        </p:nvSpPr>
        <p:spPr>
          <a:xfrm>
            <a:off x="-91294" y="5500347"/>
            <a:ext cx="12435694" cy="659294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4DE6B9C3-C081-710B-3A7A-E1B127BD6BBF}"/>
              </a:ext>
            </a:extLst>
          </p:cNvPr>
          <p:cNvSpPr/>
          <p:nvPr/>
        </p:nvSpPr>
        <p:spPr>
          <a:xfrm>
            <a:off x="-243694" y="1381969"/>
            <a:ext cx="12435694" cy="2394753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BAC37FE3-EAD7-8104-FA1B-9E5476FA783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5E5C6-F365-EE98-EF55-748E10DA48E5}"/>
              </a:ext>
            </a:extLst>
          </p:cNvPr>
          <p:cNvSpPr txBox="1"/>
          <p:nvPr/>
        </p:nvSpPr>
        <p:spPr>
          <a:xfrm>
            <a:off x="0" y="1421141"/>
            <a:ext cx="5681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Εκτιμήσεις πολιτών για την εξέλιξη του ενεργειακού κόστους</a:t>
            </a:r>
            <a:br>
              <a:rPr lang="el-GR" sz="1200" b="1" i="1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200" b="1" i="1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στο επόμενο εξάμηνο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70D77-2A14-38FE-580F-4BFFFDA6A7E5}"/>
              </a:ext>
            </a:extLst>
          </p:cNvPr>
          <p:cNvSpPr txBox="1"/>
          <p:nvPr/>
        </p:nvSpPr>
        <p:spPr>
          <a:xfrm>
            <a:off x="718992" y="3932223"/>
            <a:ext cx="48109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υψηλότερο ποσοστό </a:t>
            </a:r>
            <a:r>
              <a:rPr lang="el-GR" sz="1300" b="1" dirty="0"/>
              <a:t>(86%) </a:t>
            </a:r>
            <a:r>
              <a:rPr lang="el-GR" sz="1300" dirty="0"/>
              <a:t>εκτιμά ότι οι τιμές</a:t>
            </a:r>
            <a:br>
              <a:rPr lang="el-GR" sz="1300" dirty="0"/>
            </a:br>
            <a:r>
              <a:rPr lang="el-GR" sz="1300" dirty="0"/>
              <a:t>«Θα αυξηθούν»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11% </a:t>
            </a:r>
            <a:r>
              <a:rPr lang="el-GR" sz="1300" dirty="0"/>
              <a:t>θεωρεί ότι «Θα μείνουν σταθερές»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Μόλις το </a:t>
            </a:r>
            <a:r>
              <a:rPr lang="el-GR" sz="1300" b="1" dirty="0"/>
              <a:t>3% </a:t>
            </a:r>
            <a:r>
              <a:rPr lang="el-GR" sz="1300" dirty="0"/>
              <a:t>εκτιμά ότι «Θα μειωθούν»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43EF0926-9961-A9CF-164D-7BD040A93B8C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5C296-53A5-01CF-378B-B7526BF206D0}"/>
              </a:ext>
            </a:extLst>
          </p:cNvPr>
          <p:cNvSpPr txBox="1"/>
          <p:nvPr/>
        </p:nvSpPr>
        <p:spPr>
          <a:xfrm>
            <a:off x="5926888" y="1455509"/>
            <a:ext cx="66665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Κυριότερες ανησυχίες των νοικοκυριών για το μέλλον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92E2F9-506B-32C2-5794-1B868CE3F31A}"/>
              </a:ext>
            </a:extLst>
          </p:cNvPr>
          <p:cNvSpPr txBox="1"/>
          <p:nvPr/>
        </p:nvSpPr>
        <p:spPr>
          <a:xfrm>
            <a:off x="6662051" y="3972356"/>
            <a:ext cx="4810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Το υψηλότερο ποσοστό </a:t>
            </a:r>
            <a:r>
              <a:rPr lang="el-GR" sz="1400" b="1" dirty="0"/>
              <a:t>(62%) </a:t>
            </a:r>
            <a:r>
              <a:rPr lang="el-GR" sz="1400" dirty="0"/>
              <a:t>ανησυχεί για «Αδυναμία πληρωμής λογαριασμών»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Το </a:t>
            </a:r>
            <a:r>
              <a:rPr lang="el-GR" sz="1400" b="1" dirty="0"/>
              <a:t>54% </a:t>
            </a:r>
            <a:r>
              <a:rPr lang="el-GR" sz="1400" dirty="0"/>
              <a:t>ανησυχεί για «Υποβάθμιση ποιότητας ζωής»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Το </a:t>
            </a:r>
            <a:r>
              <a:rPr lang="el-GR" sz="1400" b="1" dirty="0"/>
              <a:t>14% </a:t>
            </a:r>
            <a:r>
              <a:rPr lang="el-GR" sz="1400" dirty="0"/>
              <a:t>για «Κίνδυνο απώλειας κατοικίας»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Το </a:t>
            </a:r>
            <a:r>
              <a:rPr lang="el-GR" sz="1400" b="1" dirty="0"/>
              <a:t>13% </a:t>
            </a:r>
            <a:r>
              <a:rPr lang="el-GR" sz="1400" dirty="0"/>
              <a:t>για «Μείωση κοινωνικής συνοχής»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/>
              <a:t>Το </a:t>
            </a:r>
            <a:r>
              <a:rPr lang="el-GR" sz="1400" b="1" dirty="0"/>
              <a:t>2% </a:t>
            </a:r>
            <a:r>
              <a:rPr lang="el-GR" sz="1400" dirty="0"/>
              <a:t>αναφέρει «Άλλες ανησυχίες»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FA4A80CA-F492-0EBB-0009-D6E81FBD10F4}"/>
              </a:ext>
            </a:extLst>
          </p:cNvPr>
          <p:cNvSpPr txBox="1">
            <a:spLocks/>
          </p:cNvSpPr>
          <p:nvPr/>
        </p:nvSpPr>
        <p:spPr>
          <a:xfrm>
            <a:off x="-14028" y="1006553"/>
            <a:ext cx="12203658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ΣΤ: Προσδοκίες για το μέλλον</a:t>
            </a:r>
            <a:endParaRPr lang="el-GR" sz="1600" dirty="0">
              <a:latin typeface="Callibri"/>
            </a:endParaRP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DBFE23B1-FF25-CFA5-CA99-114E5AD7E6BB}"/>
              </a:ext>
            </a:extLst>
          </p:cNvPr>
          <p:cNvSpPr txBox="1">
            <a:spLocks/>
          </p:cNvSpPr>
          <p:nvPr/>
        </p:nvSpPr>
        <p:spPr>
          <a:xfrm>
            <a:off x="-57920" y="5579663"/>
            <a:ext cx="12253884" cy="4123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/>
              <a:t>Η συντριπτική πλειοψηφία </a:t>
            </a:r>
            <a:r>
              <a:rPr lang="el-GR" sz="1400" dirty="0"/>
              <a:t>των νοικοκυριών </a:t>
            </a:r>
            <a:r>
              <a:rPr lang="el-GR" sz="1400" b="1" dirty="0"/>
              <a:t>αναμένει περαιτέρω αύξηση </a:t>
            </a:r>
            <a:r>
              <a:rPr lang="el-GR" sz="1400" dirty="0"/>
              <a:t>τιμών και φοβάται αδυναμία πληρωμών,</a:t>
            </a:r>
            <a:br>
              <a:rPr lang="el-GR" sz="1400" dirty="0"/>
            </a:br>
            <a:r>
              <a:rPr lang="el-GR" sz="1400" dirty="0"/>
              <a:t>γεγονός που συντηρεί ένα διαρκές κλίμα οικονομικής και </a:t>
            </a:r>
            <a:r>
              <a:rPr lang="el-GR" sz="1400" b="1" dirty="0"/>
              <a:t>κοινωνικής ανασφάλειας.</a:t>
            </a:r>
          </a:p>
        </p:txBody>
      </p:sp>
      <p:graphicFrame>
        <p:nvGraphicFramePr>
          <p:cNvPr id="3" name="Γράφημα 1">
            <a:extLst>
              <a:ext uri="{FF2B5EF4-FFF2-40B4-BE49-F238E27FC236}">
                <a16:creationId xmlns:a16="http://schemas.microsoft.com/office/drawing/2014/main" id="{543FCA5B-3D95-34D5-0338-D6B5620DB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092698"/>
              </p:ext>
            </p:extLst>
          </p:nvPr>
        </p:nvGraphicFramePr>
        <p:xfrm>
          <a:off x="1088001" y="1884308"/>
          <a:ext cx="3505280" cy="200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Γράφημα 1">
            <a:extLst>
              <a:ext uri="{FF2B5EF4-FFF2-40B4-BE49-F238E27FC236}">
                <a16:creationId xmlns:a16="http://schemas.microsoft.com/office/drawing/2014/main" id="{B75031F3-D703-0FB9-8B5B-632FF7BDF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430870"/>
              </p:ext>
            </p:extLst>
          </p:nvPr>
        </p:nvGraphicFramePr>
        <p:xfrm>
          <a:off x="7060616" y="1634098"/>
          <a:ext cx="4399135" cy="220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818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935C7-65D4-CE7E-55C4-BDBC2470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3682BC6-3F06-4183-0D5B-A0EF8ACA10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7810B5D4-7E03-815C-083C-48BDB2760E8E}"/>
              </a:ext>
            </a:extLst>
          </p:cNvPr>
          <p:cNvSpPr/>
          <p:nvPr/>
        </p:nvSpPr>
        <p:spPr>
          <a:xfrm>
            <a:off x="6096000" y="1949380"/>
            <a:ext cx="6096000" cy="3915206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E150ADB-042D-D17F-BDC5-251F5A74E079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5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724A-248D-2447-F11A-6A999D03ADAB}"/>
              </a:ext>
            </a:extLst>
          </p:cNvPr>
          <p:cNvSpPr txBox="1"/>
          <p:nvPr/>
        </p:nvSpPr>
        <p:spPr>
          <a:xfrm>
            <a:off x="2894051" y="993414"/>
            <a:ext cx="611944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300" b="1" dirty="0">
                <a:solidFill>
                  <a:srgbClr val="0070C0"/>
                </a:solidFill>
                <a:latin typeface="Callibri"/>
              </a:rPr>
              <a:t>ΣΥΝΘΕΤΙΚΗ ΑΝΑΛΥΣΗ (1/2)</a:t>
            </a: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D0DDA77B-E2D2-AE1E-E1FB-654A3270421F}"/>
              </a:ext>
            </a:extLst>
          </p:cNvPr>
          <p:cNvSpPr txBox="1">
            <a:spLocks/>
          </p:cNvSpPr>
          <p:nvPr/>
        </p:nvSpPr>
        <p:spPr>
          <a:xfrm>
            <a:off x="6735376" y="5127571"/>
            <a:ext cx="4810957" cy="134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300" dirty="0"/>
              <a:t>Συνολικά σε ζώνη </a:t>
            </a:r>
            <a:r>
              <a:rPr lang="el-GR" sz="1300" dirty="0" err="1"/>
              <a:t>ευαλωτότητας</a:t>
            </a:r>
            <a:r>
              <a:rPr lang="el-GR" sz="1300" dirty="0"/>
              <a:t> το 82% του δείγματος.</a:t>
            </a:r>
            <a:br>
              <a:rPr lang="el-GR" sz="1300" dirty="0"/>
            </a:br>
            <a:r>
              <a:rPr lang="el-GR" sz="1300" b="1" dirty="0"/>
              <a:t>Ειδικότερα</a:t>
            </a:r>
            <a:r>
              <a:rPr lang="en-US" sz="1300" b="1" dirty="0"/>
              <a:t>: </a:t>
            </a:r>
            <a:r>
              <a:rPr lang="el-GR" sz="1300" dirty="0"/>
              <a:t>«Υψηλή» (50,5%), «Μεσαία» (31,5%) και «Γενικός Πληθυσμός» (18%)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FF8BD-76F0-FA16-514E-319D7396A8C7}"/>
              </a:ext>
            </a:extLst>
          </p:cNvPr>
          <p:cNvSpPr txBox="1"/>
          <p:nvPr/>
        </p:nvSpPr>
        <p:spPr>
          <a:xfrm>
            <a:off x="6546150" y="2051584"/>
            <a:ext cx="5369133" cy="5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Κατανομή νοικοκυριών ερωτηθέντων ανά επίπεδο </a:t>
            </a:r>
            <a:r>
              <a:rPr lang="el-GR" sz="1200" b="1" i="1" u="sng" kern="100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ευαλωτότητας</a:t>
            </a:r>
            <a:endParaRPr lang="el-GR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endParaRPr lang="el-GR" sz="1200" b="1" i="1" u="sng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Γράφημα 1">
            <a:extLst>
              <a:ext uri="{FF2B5EF4-FFF2-40B4-BE49-F238E27FC236}">
                <a16:creationId xmlns:a16="http://schemas.microsoft.com/office/drawing/2014/main" id="{C0330D0D-6B18-2632-D38C-70C797749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385398"/>
              </p:ext>
            </p:extLst>
          </p:nvPr>
        </p:nvGraphicFramePr>
        <p:xfrm>
          <a:off x="6856821" y="2184635"/>
          <a:ext cx="45680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28D229BB-DFCE-332A-7D47-295042E7AEA2}"/>
              </a:ext>
            </a:extLst>
          </p:cNvPr>
          <p:cNvSpPr txBox="1">
            <a:spLocks/>
          </p:cNvSpPr>
          <p:nvPr/>
        </p:nvSpPr>
        <p:spPr>
          <a:xfrm>
            <a:off x="247555" y="2051584"/>
            <a:ext cx="6487821" cy="4026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Γεωγραφική Διάσταση:</a:t>
            </a:r>
            <a:br>
              <a:rPr lang="el-GR" sz="1600" b="1" dirty="0">
                <a:solidFill>
                  <a:srgbClr val="0070C0"/>
                </a:solidFill>
                <a:latin typeface="Callibri"/>
              </a:rPr>
            </a:br>
            <a:r>
              <a:rPr lang="el-GR" sz="1600" b="1" dirty="0">
                <a:latin typeface="Callibri"/>
              </a:rPr>
              <a:t>44,3% </a:t>
            </a:r>
            <a:r>
              <a:rPr lang="el-GR" sz="1600" dirty="0">
                <a:latin typeface="Callibri"/>
              </a:rPr>
              <a:t>της «Υψηλής </a:t>
            </a:r>
            <a:r>
              <a:rPr lang="el-GR" sz="1600" dirty="0" err="1">
                <a:latin typeface="Callibri"/>
              </a:rPr>
              <a:t>Ευαλωτότητας</a:t>
            </a:r>
            <a:r>
              <a:rPr lang="el-GR" sz="1600" dirty="0">
                <a:latin typeface="Callibri"/>
              </a:rPr>
              <a:t>» στην ΠΕ Ηλείας και  </a:t>
            </a:r>
            <a:r>
              <a:rPr lang="el-GR" sz="1600" b="1" dirty="0">
                <a:latin typeface="Callibri"/>
              </a:rPr>
              <a:t>61,5%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του «Γενικού Πληθυσμού» (χαμηλή </a:t>
            </a:r>
            <a:r>
              <a:rPr lang="el-GR" sz="1600" dirty="0" err="1">
                <a:latin typeface="Callibri"/>
              </a:rPr>
              <a:t>ευαλωτότητα</a:t>
            </a:r>
            <a:r>
              <a:rPr lang="el-GR" sz="1600" dirty="0">
                <a:latin typeface="Callibri"/>
              </a:rPr>
              <a:t>) η ΠΕ Αχαΐας </a:t>
            </a:r>
          </a:p>
          <a:p>
            <a:pPr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Καθεστώς Κατοικίας:</a:t>
            </a:r>
            <a:br>
              <a:rPr lang="el-GR" sz="1600" b="1" dirty="0">
                <a:solidFill>
                  <a:srgbClr val="0070C0"/>
                </a:solidFill>
                <a:latin typeface="Callibri"/>
              </a:rPr>
            </a:br>
            <a:r>
              <a:rPr lang="el-GR" sz="1600" dirty="0">
                <a:latin typeface="Callibri"/>
              </a:rPr>
              <a:t>«Υψηλή </a:t>
            </a:r>
            <a:r>
              <a:rPr lang="el-GR" sz="1600" dirty="0" err="1">
                <a:latin typeface="Callibri"/>
              </a:rPr>
              <a:t>Ευαλωτότητα</a:t>
            </a:r>
            <a:r>
              <a:rPr lang="el-GR" sz="1600" dirty="0">
                <a:latin typeface="Callibri"/>
              </a:rPr>
              <a:t>» σε </a:t>
            </a:r>
            <a:r>
              <a:rPr lang="el-GR" sz="1600" b="1" dirty="0">
                <a:latin typeface="Callibri"/>
              </a:rPr>
              <a:t>61,2% </a:t>
            </a:r>
            <a:r>
              <a:rPr lang="el-GR" sz="1600" dirty="0">
                <a:latin typeface="Callibri"/>
              </a:rPr>
              <a:t>των ενοικιαστών και</a:t>
            </a:r>
            <a:r>
              <a:rPr lang="el-GR" sz="1600" b="1" dirty="0">
                <a:latin typeface="Callibri"/>
              </a:rPr>
              <a:t> 71,5%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 σε παραχώρηση/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φιλοξενία, έναντι 36,6% των ιδιοκτητών</a:t>
            </a:r>
          </a:p>
          <a:p>
            <a:pPr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Εκκρεμείς Οφειλές:</a:t>
            </a:r>
            <a:br>
              <a:rPr lang="el-GR" sz="1600" b="1" dirty="0">
                <a:solidFill>
                  <a:srgbClr val="0070C0"/>
                </a:solidFill>
                <a:latin typeface="Callibri"/>
              </a:rPr>
            </a:br>
            <a:r>
              <a:rPr lang="el-GR" sz="1600" b="1" dirty="0">
                <a:latin typeface="Callibri"/>
              </a:rPr>
              <a:t>49,7% </a:t>
            </a:r>
            <a:r>
              <a:rPr lang="el-GR" sz="1600" dirty="0">
                <a:latin typeface="Callibri"/>
              </a:rPr>
              <a:t>της «Υψηλής </a:t>
            </a:r>
            <a:r>
              <a:rPr lang="el-GR" sz="1600" dirty="0" err="1">
                <a:latin typeface="Callibri"/>
              </a:rPr>
              <a:t>Ευαλωτότητας</a:t>
            </a:r>
            <a:r>
              <a:rPr lang="el-GR" sz="1600" dirty="0">
                <a:latin typeface="Callibri"/>
              </a:rPr>
              <a:t>» καθυστερεί «Συχνά/ Πάντα»,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έναντι </a:t>
            </a:r>
            <a:r>
              <a:rPr lang="el-GR" sz="1600" b="1" dirty="0">
                <a:latin typeface="Callibri"/>
              </a:rPr>
              <a:t>3,3% </a:t>
            </a:r>
            <a:r>
              <a:rPr lang="el-GR" sz="1600" dirty="0">
                <a:latin typeface="Callibri"/>
              </a:rPr>
              <a:t>του «Γενικού Πληθυσμού»</a:t>
            </a:r>
          </a:p>
          <a:p>
            <a:pPr marL="285750" indent="-285750" algn="l">
              <a:lnSpc>
                <a:spcPct val="3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libri"/>
            </a:endParaRPr>
          </a:p>
          <a:p>
            <a:pPr marL="285750" indent="-285750" algn="l">
              <a:lnSpc>
                <a:spcPct val="3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marL="285750" indent="-285750" algn="l">
              <a:lnSpc>
                <a:spcPct val="3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marL="742950" lvl="1" indent="-285750" algn="l">
              <a:lnSpc>
                <a:spcPct val="3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marL="285750" indent="-285750" algn="l">
              <a:lnSpc>
                <a:spcPct val="3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300" dirty="0"/>
          </a:p>
        </p:txBody>
      </p:sp>
      <p:pic>
        <p:nvPicPr>
          <p:cNvPr id="18" name="Γραφικό 17">
            <a:extLst>
              <a:ext uri="{FF2B5EF4-FFF2-40B4-BE49-F238E27FC236}">
                <a16:creationId xmlns:a16="http://schemas.microsoft.com/office/drawing/2014/main" id="{70F0E24C-611B-F261-B42E-3DFA0BA0E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9443" y="1066022"/>
            <a:ext cx="1063106" cy="258440"/>
          </a:xfrm>
          <a:prstGeom prst="rect">
            <a:avLst/>
          </a:prstGeom>
        </p:spPr>
      </p:pic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AA97ACA3-3BD3-7318-2129-7DF0DB2C4B18}"/>
              </a:ext>
            </a:extLst>
          </p:cNvPr>
          <p:cNvSpPr txBox="1">
            <a:spLocks/>
          </p:cNvSpPr>
          <p:nvPr/>
        </p:nvSpPr>
        <p:spPr>
          <a:xfrm>
            <a:off x="0" y="245634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</p:spTree>
    <p:extLst>
      <p:ext uri="{BB962C8B-B14F-4D97-AF65-F5344CB8AC3E}">
        <p14:creationId xmlns:p14="http://schemas.microsoft.com/office/powerpoint/2010/main" val="211401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6B18F-FF0F-0E4D-451D-F96616D39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4976B81-4C7F-716D-1921-1A1BE9556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4B39423-5682-C528-4182-3E853671789F}"/>
              </a:ext>
            </a:extLst>
          </p:cNvPr>
          <p:cNvSpPr txBox="1">
            <a:spLocks/>
          </p:cNvSpPr>
          <p:nvPr/>
        </p:nvSpPr>
        <p:spPr>
          <a:xfrm>
            <a:off x="413834" y="1544664"/>
            <a:ext cx="11079881" cy="2097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Θερμική Στέρηση:</a:t>
            </a:r>
            <a:endParaRPr lang="en-US" sz="1600" b="1" dirty="0">
              <a:solidFill>
                <a:srgbClr val="0070C0"/>
              </a:solidFill>
              <a:latin typeface="Callibri"/>
            </a:endParaRPr>
          </a:p>
          <a:p>
            <a:pPr marL="0" lvl="1" algn="l">
              <a:lnSpc>
                <a:spcPct val="100000"/>
              </a:lnSpc>
              <a:spcBef>
                <a:spcPts val="200"/>
              </a:spcBef>
            </a:pPr>
            <a:r>
              <a:rPr lang="el-GR" sz="1600" b="1" dirty="0">
                <a:latin typeface="Callibri"/>
              </a:rPr>
              <a:t>68,9% </a:t>
            </a:r>
            <a:r>
              <a:rPr lang="el-GR" sz="1600" dirty="0">
                <a:latin typeface="Callibri"/>
              </a:rPr>
              <a:t>της «Υψηλής </a:t>
            </a:r>
            <a:r>
              <a:rPr lang="el-GR" sz="1600" dirty="0" err="1">
                <a:latin typeface="Callibri"/>
              </a:rPr>
              <a:t>Ευαλωτότητας</a:t>
            </a:r>
            <a:r>
              <a:rPr lang="el-GR" sz="1600" dirty="0">
                <a:latin typeface="Callibri"/>
              </a:rPr>
              <a:t>» περιορίζει θέρμανση «Συχνά/ Σχεδόν Πάντα», </a:t>
            </a:r>
          </a:p>
          <a:p>
            <a:pPr marL="0" lvl="1" algn="l">
              <a:lnSpc>
                <a:spcPct val="100000"/>
              </a:lnSpc>
              <a:spcBef>
                <a:spcPts val="200"/>
              </a:spcBef>
            </a:pPr>
            <a:endParaRPr lang="el-GR" sz="1600" dirty="0">
              <a:latin typeface="Callibri"/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Περικοπή Διατροφής</a:t>
            </a:r>
            <a:r>
              <a:rPr lang="el-GR" sz="1600" b="1" dirty="0">
                <a:latin typeface="Callibri"/>
              </a:rPr>
              <a:t>:</a:t>
            </a:r>
            <a:endParaRPr lang="en-US" sz="1600" b="1" dirty="0">
              <a:latin typeface="Callibri"/>
            </a:endParaRPr>
          </a:p>
          <a:p>
            <a:pPr marL="0" lvl="1" algn="l">
              <a:lnSpc>
                <a:spcPct val="100000"/>
              </a:lnSpc>
              <a:spcBef>
                <a:spcPts val="200"/>
              </a:spcBef>
            </a:pPr>
            <a:r>
              <a:rPr lang="el-GR" sz="1600" b="1" dirty="0">
                <a:latin typeface="Callibri"/>
              </a:rPr>
              <a:t>50,6% </a:t>
            </a:r>
            <a:r>
              <a:rPr lang="el-GR" sz="1600" dirty="0">
                <a:latin typeface="Callibri"/>
              </a:rPr>
              <a:t>της «Υψηλής </a:t>
            </a:r>
            <a:r>
              <a:rPr lang="el-GR" sz="1600" dirty="0" err="1">
                <a:latin typeface="Callibri"/>
              </a:rPr>
              <a:t>Ευαλωτότητας</a:t>
            </a:r>
            <a:r>
              <a:rPr lang="el-GR" sz="1600" dirty="0">
                <a:latin typeface="Callibri"/>
              </a:rPr>
              <a:t>» μειώνει δαπάνες τροφίμων</a:t>
            </a:r>
          </a:p>
          <a:p>
            <a:pPr marL="0" lvl="1" algn="l">
              <a:lnSpc>
                <a:spcPct val="100000"/>
              </a:lnSpc>
              <a:spcBef>
                <a:spcPts val="200"/>
              </a:spcBef>
            </a:pPr>
            <a:endParaRPr lang="el-GR" sz="1600" dirty="0">
              <a:latin typeface="Callibri"/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l-GR" sz="1600" b="1" dirty="0">
                <a:solidFill>
                  <a:srgbClr val="0070C0"/>
                </a:solidFill>
                <a:latin typeface="Callibri"/>
              </a:rPr>
              <a:t>Ψυχολογική Επιβάρυνση:</a:t>
            </a:r>
            <a:endParaRPr lang="en-US" sz="1600" b="1" dirty="0">
              <a:solidFill>
                <a:srgbClr val="0070C0"/>
              </a:solidFill>
              <a:latin typeface="Callibri"/>
            </a:endParaRPr>
          </a:p>
          <a:p>
            <a:pPr marL="0" lvl="1" algn="l">
              <a:lnSpc>
                <a:spcPct val="100000"/>
              </a:lnSpc>
              <a:spcBef>
                <a:spcPts val="200"/>
              </a:spcBef>
            </a:pPr>
            <a:r>
              <a:rPr lang="el-GR" sz="1600" b="1" dirty="0">
                <a:latin typeface="Callibri"/>
              </a:rPr>
              <a:t>31,7% </a:t>
            </a:r>
            <a:r>
              <a:rPr lang="el-GR" sz="1600" dirty="0">
                <a:latin typeface="Callibri"/>
              </a:rPr>
              <a:t>της «Υψηλής </a:t>
            </a:r>
            <a:r>
              <a:rPr lang="el-GR" sz="1600" dirty="0" err="1">
                <a:latin typeface="Callibri"/>
              </a:rPr>
              <a:t>Ευαλωτότητας</a:t>
            </a:r>
            <a:r>
              <a:rPr lang="el-GR" sz="1600" dirty="0">
                <a:latin typeface="Callibri"/>
              </a:rPr>
              <a:t>» επηρεάζεται «Πολύ», έναντι 11,3% του «Γενικού Πληθυσμού»</a:t>
            </a: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libri"/>
            </a:endParaRP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libri"/>
            </a:endParaRP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742950" lvl="1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200" b="1" dirty="0">
              <a:latin typeface="Callibri"/>
            </a:endParaRP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l-GR" sz="1600" b="1" dirty="0">
              <a:latin typeface="Callibri"/>
            </a:endParaRPr>
          </a:p>
          <a:p>
            <a:pPr marL="800100" lvl="1" indent="-342900" algn="l">
              <a:lnSpc>
                <a:spcPct val="100000"/>
              </a:lnSpc>
              <a:spcBef>
                <a:spcPts val="200"/>
              </a:spcBef>
              <a:buAutoNum type="arabicPeriod"/>
            </a:pPr>
            <a:endParaRPr lang="el-GR" sz="1200" b="1" dirty="0">
              <a:latin typeface="Callibri"/>
            </a:endParaRPr>
          </a:p>
          <a:p>
            <a:pPr marL="800100" lvl="1" indent="-342900" algn="l">
              <a:lnSpc>
                <a:spcPct val="100000"/>
              </a:lnSpc>
              <a:spcBef>
                <a:spcPts val="200"/>
              </a:spcBef>
              <a:buAutoNum type="arabicPeriod"/>
            </a:pPr>
            <a:endParaRPr lang="el-GR" sz="1200" b="1" dirty="0">
              <a:latin typeface="Callibri"/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774AE2-1EC6-234E-2DB5-2EF87B192A6A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5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7E5F5-6D1E-F9D1-767B-A88DFF17324B}"/>
              </a:ext>
            </a:extLst>
          </p:cNvPr>
          <p:cNvSpPr txBox="1"/>
          <p:nvPr/>
        </p:nvSpPr>
        <p:spPr>
          <a:xfrm>
            <a:off x="2894051" y="993414"/>
            <a:ext cx="611944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300" b="1" dirty="0">
                <a:solidFill>
                  <a:srgbClr val="0070C0"/>
                </a:solidFill>
                <a:latin typeface="Callibri"/>
              </a:rPr>
              <a:t>ΣΥΝΘΕΤΙΚΗ ΑΝΑΛΥΣΗ (2/2)</a:t>
            </a: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B52B5F17-B451-0C51-4B2F-D1CAEB441BF6}"/>
              </a:ext>
            </a:extLst>
          </p:cNvPr>
          <p:cNvSpPr txBox="1">
            <a:spLocks/>
          </p:cNvSpPr>
          <p:nvPr/>
        </p:nvSpPr>
        <p:spPr>
          <a:xfrm>
            <a:off x="532808" y="4155494"/>
            <a:ext cx="10580670" cy="1340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dirty="0"/>
              <a:t>Η «</a:t>
            </a:r>
            <a:r>
              <a:rPr lang="el-GR" sz="1600" b="1" dirty="0"/>
              <a:t>Υψηλή </a:t>
            </a:r>
            <a:r>
              <a:rPr lang="el-GR" sz="1600" b="1" dirty="0" err="1"/>
              <a:t>Ευαλωτότητα</a:t>
            </a:r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el-GR" sz="1600" dirty="0"/>
              <a:t>συνδέεται στατιστικά με στεγαστική επισφάλεια, οφειλές, θερμική στέρηση και ψυχολογική επιβάρυνση, επιβεβαιώνοντας την ύπαρξη δομικών ανισοτήτων εντός της ΠΔΕ.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3C23E95-FE64-2631-A4B5-63FEAC6F7FA1}"/>
              </a:ext>
            </a:extLst>
          </p:cNvPr>
          <p:cNvSpPr/>
          <p:nvPr/>
        </p:nvSpPr>
        <p:spPr>
          <a:xfrm>
            <a:off x="1561539" y="5313336"/>
            <a:ext cx="9551938" cy="856353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5477A788-DD86-51DA-32F0-42019FE0FB42}"/>
              </a:ext>
            </a:extLst>
          </p:cNvPr>
          <p:cNvSpPr txBox="1">
            <a:spLocks/>
          </p:cNvSpPr>
          <p:nvPr/>
        </p:nvSpPr>
        <p:spPr>
          <a:xfrm>
            <a:off x="413834" y="5450748"/>
            <a:ext cx="10782861" cy="41238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Συνολικά προκύπτει πως</a:t>
            </a:r>
            <a:br>
              <a:rPr lang="en-US" sz="1800" dirty="0"/>
            </a:br>
            <a:r>
              <a:rPr lang="el-GR" sz="1800" b="1" dirty="0"/>
              <a:t>η ενεργειακή κρίση δεν επηρεάζει ομοιόμορφα τα νοικοκυριά</a:t>
            </a:r>
            <a:r>
              <a:rPr lang="en-US" sz="1800" b="1" dirty="0"/>
              <a:t>.</a:t>
            </a:r>
          </a:p>
        </p:txBody>
      </p:sp>
      <p:pic>
        <p:nvPicPr>
          <p:cNvPr id="15" name="Γραφικό 14">
            <a:extLst>
              <a:ext uri="{FF2B5EF4-FFF2-40B4-BE49-F238E27FC236}">
                <a16:creationId xmlns:a16="http://schemas.microsoft.com/office/drawing/2014/main" id="{70299D46-CE8F-207D-4C8E-649870B1F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698" y="5172270"/>
            <a:ext cx="1484201" cy="1105809"/>
          </a:xfrm>
          <a:prstGeom prst="rect">
            <a:avLst/>
          </a:prstGeom>
        </p:spPr>
      </p:pic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F9ADA734-382C-2607-CCCC-A34260451B89}"/>
              </a:ext>
            </a:extLst>
          </p:cNvPr>
          <p:cNvCxnSpPr>
            <a:cxnSpLocks/>
          </p:cNvCxnSpPr>
          <p:nvPr/>
        </p:nvCxnSpPr>
        <p:spPr>
          <a:xfrm>
            <a:off x="532807" y="4063353"/>
            <a:ext cx="105806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8126D8E8-22DD-C129-5866-1D123A53E7F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pic>
        <p:nvPicPr>
          <p:cNvPr id="24" name="Γραφικό 23">
            <a:extLst>
              <a:ext uri="{FF2B5EF4-FFF2-40B4-BE49-F238E27FC236}">
                <a16:creationId xmlns:a16="http://schemas.microsoft.com/office/drawing/2014/main" id="{D3D5690B-CA80-9DAB-B462-C9AFAB654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2649" y="1075638"/>
            <a:ext cx="1063106" cy="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56B62-6072-A075-3415-84B6CDDD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1430CA2-931B-1ADF-D96E-90182A42D8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9649D97F-5348-75B2-C41F-B1B393EE8D50}"/>
              </a:ext>
            </a:extLst>
          </p:cNvPr>
          <p:cNvSpPr txBox="1">
            <a:spLocks/>
          </p:cNvSpPr>
          <p:nvPr/>
        </p:nvSpPr>
        <p:spPr>
          <a:xfrm>
            <a:off x="472008" y="1329504"/>
            <a:ext cx="11174031" cy="209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sz="1800" dirty="0"/>
              <a:t>Η ενεργειακή κρίση αποτελεί δομικό παράγοντα κοινωνικής ανισότητας στην ΠΔΕ.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l-GR" sz="18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sz="1800" dirty="0"/>
              <a:t>Η ενεργειακή φτώχεια είναι πολυδιάστατη (εισόδημα, στέγαση, εργασία, ψυχική υγεία).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l-GR" sz="18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sz="1800" dirty="0"/>
              <a:t>Η υψηλή επιβάρυνση οδηγεί σε οφειλές, θερμική στέρηση και περικοπές βασικών αναγκών</a:t>
            </a:r>
          </a:p>
        </p:txBody>
      </p:sp>
      <p:pic>
        <p:nvPicPr>
          <p:cNvPr id="6" name="Γραφικό 5">
            <a:extLst>
              <a:ext uri="{FF2B5EF4-FFF2-40B4-BE49-F238E27FC236}">
                <a16:creationId xmlns:a16="http://schemas.microsoft.com/office/drawing/2014/main" id="{2A948D6E-92D3-B7D1-D35A-6B96389D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454" y="3429000"/>
            <a:ext cx="3851915" cy="2514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48BDBE-98D5-B424-42B0-A56C0413271B}"/>
              </a:ext>
            </a:extLst>
          </p:cNvPr>
          <p:cNvSpPr txBox="1"/>
          <p:nvPr/>
        </p:nvSpPr>
        <p:spPr>
          <a:xfrm>
            <a:off x="2026959" y="545613"/>
            <a:ext cx="8135711" cy="5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ΣΥΜΠΕΡΑΣΜΑΤΑ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0E495-3DFB-FB76-89BB-881AB8C77DD8}"/>
              </a:ext>
            </a:extLst>
          </p:cNvPr>
          <p:cNvSpPr txBox="1"/>
          <p:nvPr/>
        </p:nvSpPr>
        <p:spPr>
          <a:xfrm>
            <a:off x="472008" y="3212044"/>
            <a:ext cx="61194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18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sz="1800" dirty="0"/>
              <a:t>Οι επιπτώσεις παρουσιάζουν έντονη κοινωνική</a:t>
            </a:r>
            <a:br>
              <a:rPr lang="el-GR" sz="1800" dirty="0"/>
            </a:br>
            <a:r>
              <a:rPr lang="el-GR" sz="1800" dirty="0"/>
              <a:t>και χωρική διαφοροποίηση.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l-GR" sz="18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sz="1800" dirty="0"/>
              <a:t>Απαιτείται συνδυασμός άμεσης στήριξης και διαρθρωτικών παρεμβάσεων με ενεργό ρόλο</a:t>
            </a:r>
            <a:br>
              <a:rPr lang="el-GR" sz="1800" dirty="0"/>
            </a:br>
            <a:r>
              <a:rPr lang="el-GR" sz="1800" dirty="0"/>
              <a:t>της Περιφέρειας.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4518BCAD-5785-7E08-1F00-D67428C2BDF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</p:spTree>
    <p:extLst>
      <p:ext uri="{BB962C8B-B14F-4D97-AF65-F5344CB8AC3E}">
        <p14:creationId xmlns:p14="http://schemas.microsoft.com/office/powerpoint/2010/main" val="347527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DB6F71F-961A-0D3E-8C23-F1EE4111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9ED3EA-05A2-03E1-E5F2-851D5A2DE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7DEF6285-1824-2A71-8E9B-E4C083E51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26"/>
            <a:ext cx="12192000" cy="3950547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7306237-FEAC-6CC4-A141-133C330613D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BD39A1-A629-18ED-8000-C8CFC1F39FF2}"/>
              </a:ext>
            </a:extLst>
          </p:cNvPr>
          <p:cNvSpPr txBox="1">
            <a:spLocks/>
          </p:cNvSpPr>
          <p:nvPr/>
        </p:nvSpPr>
        <p:spPr>
          <a:xfrm>
            <a:off x="4765990" y="1708372"/>
            <a:ext cx="7580893" cy="3088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fontAlgn="base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800" b="1" dirty="0">
                <a:latin typeface="Αptos"/>
              </a:rPr>
              <a:t>Κατανόηση κοινωνικοοικονομικών συνθηκών </a:t>
            </a:r>
            <a:r>
              <a:rPr lang="el-GR" altLang="el-GR" sz="1800" dirty="0">
                <a:latin typeface="Αptos"/>
              </a:rPr>
              <a:t>διαβίωσης ωφελούμενων στην Περιφέρεια Δυτικής Ελλάδας.</a:t>
            </a:r>
            <a:endParaRPr lang="en-US" altLang="el-GR" sz="1800" dirty="0">
              <a:latin typeface="Αptos"/>
            </a:endParaRPr>
          </a:p>
          <a:p>
            <a:pPr marL="285750" lvl="0" indent="-285750" algn="l" fontAlgn="base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altLang="el-GR" sz="1800" dirty="0">
              <a:latin typeface="Αptos"/>
            </a:endParaRPr>
          </a:p>
          <a:p>
            <a:pPr marL="285750" indent="-285750" algn="l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800" b="1" dirty="0">
                <a:latin typeface="Αptos"/>
              </a:rPr>
              <a:t>Διερεύνηση επιπτώσεων </a:t>
            </a:r>
            <a:r>
              <a:rPr lang="el-GR" altLang="el-GR" sz="1800" dirty="0">
                <a:latin typeface="Αptos"/>
              </a:rPr>
              <a:t>ενεργειακής πολιτικής και ενεργειακού κόστους στην ποιότητα ζωής των νοικοκυριών της Περιφέρειας Δυτικής Ελλάδας.</a:t>
            </a:r>
            <a:endParaRPr lang="en-US" altLang="el-GR" sz="1800" dirty="0">
              <a:latin typeface="Αptos"/>
            </a:endParaRPr>
          </a:p>
          <a:p>
            <a:pPr marL="285750" indent="-285750" algn="l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altLang="el-GR" sz="1800" dirty="0">
              <a:latin typeface="Αptos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800" b="1" dirty="0">
                <a:latin typeface="Αptos"/>
              </a:rPr>
              <a:t>Ανάδειξη κρίσιμων προκλήσεων </a:t>
            </a:r>
            <a:r>
              <a:rPr lang="el-GR" altLang="el-GR" sz="1800" dirty="0">
                <a:latin typeface="Αptos"/>
              </a:rPr>
              <a:t>κοινωνικής ένταξης, ενεργειακής </a:t>
            </a:r>
            <a:r>
              <a:rPr lang="el-GR" altLang="el-GR" sz="1800" dirty="0" err="1">
                <a:latin typeface="Αptos"/>
              </a:rPr>
              <a:t>ευαλωτότητας</a:t>
            </a:r>
            <a:r>
              <a:rPr lang="el-GR" altLang="el-GR" sz="1800" dirty="0">
                <a:latin typeface="Αptos"/>
              </a:rPr>
              <a:t> και κοινωνικής συνοχής.</a:t>
            </a:r>
            <a:endParaRPr lang="en-US" altLang="el-GR" sz="1800" dirty="0">
              <a:latin typeface="Αptos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l-GR" altLang="el-GR" sz="1800" dirty="0">
              <a:latin typeface="Αptos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800" b="1" dirty="0">
                <a:latin typeface="Αptos"/>
              </a:rPr>
              <a:t>Παροχή αξιόπιστης τεκμηρίωσης </a:t>
            </a:r>
            <a:r>
              <a:rPr lang="el-GR" altLang="el-GR" sz="1800" dirty="0">
                <a:latin typeface="Αptos"/>
              </a:rPr>
              <a:t>για </a:t>
            </a:r>
            <a:r>
              <a:rPr lang="el-GR" altLang="el-GR" sz="1800" dirty="0" err="1">
                <a:latin typeface="Αptos"/>
              </a:rPr>
              <a:t>στοχευμένες</a:t>
            </a:r>
            <a:r>
              <a:rPr lang="el-GR" altLang="el-GR" sz="1800" dirty="0">
                <a:latin typeface="Αptos"/>
              </a:rPr>
              <a:t> και αποτελεσματικές περιφερειακές κοινωνικές και ενεργειακές παρεμβάσεις.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dirty="0">
              <a:latin typeface="Αptos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l-GR" sz="1800" b="1" dirty="0">
              <a:solidFill>
                <a:srgbClr val="156082"/>
              </a:solidFill>
              <a:latin typeface="Αptos"/>
            </a:endParaRPr>
          </a:p>
        </p:txBody>
      </p: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01D0766E-BCFD-6466-8D28-1368AC36F373}"/>
              </a:ext>
            </a:extLst>
          </p:cNvPr>
          <p:cNvSpPr txBox="1">
            <a:spLocks/>
          </p:cNvSpPr>
          <p:nvPr/>
        </p:nvSpPr>
        <p:spPr>
          <a:xfrm>
            <a:off x="1116631" y="2891671"/>
            <a:ext cx="1749907" cy="722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ΣΚΟΠΟΣ</a:t>
            </a:r>
            <a:endParaRPr lang="el-GR" sz="28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28" name="Εικόνα 27" descr="Εικόνα που περιέχει γραφικά, γραφιστική, σχεδίαση,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3F4B56D-7E2B-E4FD-0F38-3FFC6E460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39" y="2740112"/>
            <a:ext cx="2054333" cy="16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8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4A56-E7BA-20BF-535E-D06F6EBA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ύκλος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E80099E-5585-CED9-2A74-CA930417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78636-C20A-A28A-4E85-2C0F03D0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F450BF-1995-93A4-6EE9-75D9EB2FB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FD4D4549-ED1E-C623-4DC9-DA095D60487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B4BE55B-C9BF-7815-C66B-D983904D143F}"/>
              </a:ext>
            </a:extLst>
          </p:cNvPr>
          <p:cNvSpPr txBox="1">
            <a:spLocks/>
          </p:cNvSpPr>
          <p:nvPr/>
        </p:nvSpPr>
        <p:spPr>
          <a:xfrm>
            <a:off x="676925" y="1055498"/>
            <a:ext cx="11387328" cy="476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ΘΕΣΜΙΚΟ ΠΛΑΙΣΙΟ ΚΑΙ ΡΟΛΟΣ ΠΕΡΙΦΕΡΕΙΑΚΟΥ ΠΑΡΑΤΗΡΗΤΗΡΙΟΥ ΚΟΙΝΩΝΙΚΗΣ ΕΝΤΑΞΗΣ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l-GR" sz="17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800" dirty="0">
                <a:latin typeface="+mj-lt"/>
              </a:rPr>
              <a:t>Χρηματοδότηση από το ΕΠ «Δυτική Ελλάδα 2021–2027» και το ΕΚΤ+</a:t>
            </a:r>
            <a:endParaRPr lang="en-US" sz="1800" dirty="0">
              <a:latin typeface="+mj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l-GR" sz="1800" dirty="0">
              <a:latin typeface="+mj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800" dirty="0">
                <a:latin typeface="+mj-lt"/>
              </a:rPr>
              <a:t>Υλοποίηση στο πλαίσιο του «Μηχανισμού Συντονισμού</a:t>
            </a:r>
            <a:br>
              <a:rPr lang="en-US" sz="1800" dirty="0">
                <a:latin typeface="+mj-lt"/>
              </a:rPr>
            </a:br>
            <a:r>
              <a:rPr lang="el-GR" sz="1800" dirty="0">
                <a:latin typeface="+mj-lt"/>
              </a:rPr>
              <a:t>Κοινωνικής Πολιτικής και Κοινωνικής Καινοτομίας»</a:t>
            </a:r>
            <a:endParaRPr lang="en-US" sz="1800" dirty="0">
              <a:latin typeface="+mj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l-GR" sz="1800" dirty="0">
              <a:latin typeface="+mj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800" dirty="0">
                <a:latin typeface="+mj-lt"/>
              </a:rPr>
              <a:t>Παρακολούθηση και καταγραφή κοινωνικών φαινομένων και ευάλωτων ομάδων</a:t>
            </a:r>
            <a:endParaRPr lang="en-US" sz="1800" dirty="0">
              <a:latin typeface="+mj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l-GR" sz="1800" dirty="0">
              <a:latin typeface="+mj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l-GR" sz="1800" dirty="0">
                <a:latin typeface="+mj-lt"/>
              </a:rPr>
              <a:t>Χαρτογράφηση φτώχειας και κοινωνικού αποκλεισμού</a:t>
            </a:r>
          </a:p>
          <a:p>
            <a:pPr marL="342900" indent="-342900" algn="l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endParaRPr lang="el-GR" sz="1700" b="1" dirty="0">
              <a:solidFill>
                <a:srgbClr val="0067A0"/>
              </a:solidFill>
              <a:latin typeface="+mj-lt"/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03895B93-57D1-1213-530A-2A4B9D99D0CF}"/>
              </a:ext>
            </a:extLst>
          </p:cNvPr>
          <p:cNvCxnSpPr>
            <a:cxnSpLocks/>
          </p:cNvCxnSpPr>
          <p:nvPr/>
        </p:nvCxnSpPr>
        <p:spPr>
          <a:xfrm flipV="1">
            <a:off x="540089" y="2140627"/>
            <a:ext cx="9090" cy="2963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Γραφικό 10">
            <a:extLst>
              <a:ext uri="{FF2B5EF4-FFF2-40B4-BE49-F238E27FC236}">
                <a16:creationId xmlns:a16="http://schemas.microsoft.com/office/drawing/2014/main" id="{7FD0F09C-FBA9-EB45-0CA9-D3BD9513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1243" y="3637920"/>
            <a:ext cx="3392167" cy="24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F9B2-4E4E-558B-4A84-5B10E8FF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F5A7A1-7F92-8907-FBF2-AAA0CE2A8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C6B77A7-6C3F-301B-C4C0-D0A300B1414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6AE3158B-F047-C616-A1B3-897AEA96F905}"/>
              </a:ext>
            </a:extLst>
          </p:cNvPr>
          <p:cNvSpPr txBox="1">
            <a:spLocks/>
          </p:cNvSpPr>
          <p:nvPr/>
        </p:nvSpPr>
        <p:spPr>
          <a:xfrm>
            <a:off x="413834" y="1331484"/>
            <a:ext cx="11079881" cy="552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ANA</a:t>
            </a:r>
            <a:r>
              <a:rPr lang="el-GR" sz="2000" b="1" dirty="0">
                <a:solidFill>
                  <a:srgbClr val="0070C0"/>
                </a:solidFill>
                <a:latin typeface="+mj-lt"/>
              </a:rPr>
              <a:t>ΓΚΑΙΟΤΗΤΑ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Η ενεργειακή κρίση έχει εντείνει την ενεργειακή φτώχεια και τις κοινωνικές ανισότητες </a:t>
            </a:r>
            <a:r>
              <a:rPr lang="el-GR" alt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στην Περιφέρεια Δυτικής Ελλάδας</a:t>
            </a:r>
          </a:p>
          <a:p>
            <a:pPr marL="28575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Οι ευάλωτες ομάδες (ωφελούμενοι ΣΠ4) πλήττονται δυσανάλογα, με κίνδυνο κοινωνικού αποκλεισμού</a:t>
            </a:r>
            <a:endParaRPr lang="el-GR" altLang="el-GR" sz="18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Απαίτηση τεκμηριωμένης αποτύπωσης για τη διαμόρφωση αποτελεσματικών και δίκαιων πολιτικών</a:t>
            </a:r>
            <a:endParaRPr lang="en-US" sz="18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n-US" sz="18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ΕΠΙΔΙΩΞΕΙΣ</a:t>
            </a:r>
          </a:p>
          <a:p>
            <a:pPr marL="28575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Μέτρηση της έκτασης και της έντασης της ενεργειακής </a:t>
            </a:r>
            <a:r>
              <a:rPr lang="el-GR" sz="18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ευαλωτότητας</a:t>
            </a:r>
            <a:b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στην Περιφέρεια Δυτικής Ελλάδας</a:t>
            </a:r>
          </a:p>
          <a:p>
            <a:pPr marL="28575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Συγκριτική αξιολόγηση γενικού πληθυσμού και ευάλωτων νοικοκυριών</a:t>
            </a:r>
          </a:p>
          <a:p>
            <a:pPr marL="285750" indent="-285750" algn="l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Παραγωγή αξιόπιστης τεκμηρίωσης για </a:t>
            </a:r>
            <a:r>
              <a:rPr lang="el-GR" sz="18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στοχευμένες</a:t>
            </a:r>
            <a:r>
              <a:rPr lang="el-GR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κοινωνικές και ενεργειακές παρεμβάσεις</a:t>
            </a:r>
            <a:endParaRPr lang="el-GR" altLang="el-GR" sz="18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l-GR" sz="1800" b="1" dirty="0">
              <a:latin typeface="+mj-lt"/>
            </a:endParaRPr>
          </a:p>
          <a:p>
            <a:pPr marL="800100" lvl="1" indent="-342900" algn="l">
              <a:lnSpc>
                <a:spcPct val="100000"/>
              </a:lnSpc>
              <a:buAutoNum type="arabicPeriod"/>
            </a:pPr>
            <a:endParaRPr lang="el-GR" sz="1200" b="1" dirty="0">
              <a:latin typeface="+mj-lt"/>
            </a:endParaRPr>
          </a:p>
          <a:p>
            <a:pPr marL="800100" lvl="1" indent="-342900" algn="l">
              <a:lnSpc>
                <a:spcPct val="100000"/>
              </a:lnSpc>
              <a:buAutoNum type="arabicPeriod"/>
            </a:pPr>
            <a:endParaRPr lang="el-GR" sz="12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6387705C-A7FA-0530-A223-2D7F8A60E80F}"/>
              </a:ext>
            </a:extLst>
          </p:cNvPr>
          <p:cNvCxnSpPr>
            <a:cxnSpLocks/>
          </p:cNvCxnSpPr>
          <p:nvPr/>
        </p:nvCxnSpPr>
        <p:spPr>
          <a:xfrm>
            <a:off x="532807" y="3671467"/>
            <a:ext cx="6842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F90AD5-AAAD-9E39-90B1-7B05E51628FC}"/>
              </a:ext>
            </a:extLst>
          </p:cNvPr>
          <p:cNvSpPr txBox="1"/>
          <p:nvPr/>
        </p:nvSpPr>
        <p:spPr>
          <a:xfrm>
            <a:off x="2771775" y="766383"/>
            <a:ext cx="6096000" cy="5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ΑΝΑΓΚΑΙΟΤΗΤΑ ΚΑΙ ΕΠΙΔΟΣΕΙΣ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42B5101D-68DE-E248-FEA3-112309FD8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6822" y="3429000"/>
            <a:ext cx="3275866" cy="20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C30AA-8625-14A5-BE2D-AFF8228E3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B49F7FA-BE3E-4B2C-27AB-B3DA58A069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BF1D5F08-94F0-7F78-C319-6C4DE7A6EFA9}"/>
              </a:ext>
            </a:extLst>
          </p:cNvPr>
          <p:cNvSpPr txBox="1">
            <a:spLocks/>
          </p:cNvSpPr>
          <p:nvPr/>
        </p:nvSpPr>
        <p:spPr>
          <a:xfrm>
            <a:off x="736055" y="1761035"/>
            <a:ext cx="9438471" cy="388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j-lt"/>
              </a:rPr>
              <a:t>Πληθυσμός 648.220 κατοίκων (2021) </a:t>
            </a:r>
          </a:p>
          <a:p>
            <a:pPr marL="342900" lvl="0" indent="-342900"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j-lt"/>
              </a:rPr>
              <a:t>Μείωση πληθυσμού (-4,6% από το 2011) – έντονη γήρανση </a:t>
            </a:r>
          </a:p>
          <a:p>
            <a:pPr marL="342900" lvl="0" indent="-342900"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j-lt"/>
              </a:rPr>
              <a:t>238 ηλικιωμένοι (70+) ανά 100 παιδιά (0–9) </a:t>
            </a:r>
          </a:p>
          <a:p>
            <a:pPr marL="342900" lvl="0" indent="-342900"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j-lt"/>
              </a:rPr>
              <a:t>Οικονομικά ενεργοί: 266.912 – υψηλά ποσοστά ανεργίας σε ορισμένες ΠΕ </a:t>
            </a:r>
          </a:p>
          <a:p>
            <a:pPr marL="342900" lvl="0" indent="-342900"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j-lt"/>
              </a:rPr>
              <a:t>Ετερογένεια οικονομικού δυναμικού μεταξύ Αχαΐας, Ηλείας, Αιτωλοακαρνανίας </a:t>
            </a:r>
          </a:p>
          <a:p>
            <a:pPr marL="342900" lvl="0" indent="-342900" algn="just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l-GR" sz="1800" dirty="0">
                <a:latin typeface="+mj-lt"/>
              </a:rPr>
              <a:t>Φαινόμενα κοινωνικής επισφάλειας, φτώχειας &amp; ανάγκη κοινωνικής προστασίας </a:t>
            </a: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4D1BF849-EF73-E1B5-6A09-33CE3F248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9924" y="1539940"/>
            <a:ext cx="3368287" cy="2050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27B835-215C-6FA5-18C5-1D9E30961F85}"/>
              </a:ext>
            </a:extLst>
          </p:cNvPr>
          <p:cNvSpPr txBox="1"/>
          <p:nvPr/>
        </p:nvSpPr>
        <p:spPr>
          <a:xfrm>
            <a:off x="1601308" y="766383"/>
            <a:ext cx="8987013" cy="572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ΧΑΡΑΚΤΗΡΙΣΤΙΚΑ ΠΛΗΘΥΣΜΟΥ ΠΕΡΙΦΕΡΕΙΑΣ ΔΥΤΙΚΗΣ ΕΛΛΑΔΑΣ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EE764195-3957-0636-6BD5-E951A9BD240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</p:spTree>
    <p:extLst>
      <p:ext uri="{BB962C8B-B14F-4D97-AF65-F5344CB8AC3E}">
        <p14:creationId xmlns:p14="http://schemas.microsoft.com/office/powerpoint/2010/main" val="108014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5D490-8D51-DD64-6AB1-B100D6BD1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AD1DF21-F1E1-5A8D-8707-0FBA2C8201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D8B59A6-B49B-CDD0-F287-5A35EA2EE84E}"/>
              </a:ext>
            </a:extLst>
          </p:cNvPr>
          <p:cNvSpPr/>
          <p:nvPr/>
        </p:nvSpPr>
        <p:spPr>
          <a:xfrm>
            <a:off x="0" y="3566560"/>
            <a:ext cx="11304693" cy="1912672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83F4C3FD-11B9-2784-8E1C-93DF31771735}"/>
              </a:ext>
            </a:extLst>
          </p:cNvPr>
          <p:cNvCxnSpPr>
            <a:cxnSpLocks/>
          </p:cNvCxnSpPr>
          <p:nvPr/>
        </p:nvCxnSpPr>
        <p:spPr>
          <a:xfrm>
            <a:off x="0" y="3566560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F8FB1D3-3CEB-EE1C-0647-3BB58AF911F4}"/>
              </a:ext>
            </a:extLst>
          </p:cNvPr>
          <p:cNvSpPr/>
          <p:nvPr/>
        </p:nvSpPr>
        <p:spPr>
          <a:xfrm>
            <a:off x="0" y="1400791"/>
            <a:ext cx="11304693" cy="1912672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9DA89EF5-CDBC-C3EB-9DCF-0CC9C49B34D8}"/>
              </a:ext>
            </a:extLst>
          </p:cNvPr>
          <p:cNvCxnSpPr>
            <a:cxnSpLocks/>
          </p:cNvCxnSpPr>
          <p:nvPr/>
        </p:nvCxnSpPr>
        <p:spPr>
          <a:xfrm>
            <a:off x="0" y="1400791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08230DC3-6FCB-8F4B-D712-9541A81EE107}"/>
              </a:ext>
            </a:extLst>
          </p:cNvPr>
          <p:cNvSpPr txBox="1">
            <a:spLocks/>
          </p:cNvSpPr>
          <p:nvPr/>
        </p:nvSpPr>
        <p:spPr>
          <a:xfrm>
            <a:off x="1221830" y="1570330"/>
            <a:ext cx="9438471" cy="1667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Θεωρητική &amp; Θεσμική Τεκμηρίωση: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</a:rPr>
              <a:t>Συνδυαστική προσέγγιση θεωρητικής τεκμηρίωσης και πρωτογενούς ποσοτικής έρευνας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</a:rPr>
              <a:t>Ευρωπαϊκό &amp; Εθνικό Πλαίσιο Ενεργειακής Πολιτικής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</a:rPr>
              <a:t>Δείκτες ενεργειακής φτώχειας – Στόχος Πολιτικής 4 (ΣΠ4)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+mj-lt"/>
            </a:endParaRP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3F8C802B-A415-43C4-51F3-203A7E90172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3FD5C-2FF4-4E60-C31C-0544656CFDD0}"/>
              </a:ext>
            </a:extLst>
          </p:cNvPr>
          <p:cNvSpPr txBox="1"/>
          <p:nvPr/>
        </p:nvSpPr>
        <p:spPr>
          <a:xfrm>
            <a:off x="1131094" y="3313463"/>
            <a:ext cx="9642046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Συλλογή Πρωτογενών Δεδομένων: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j-lt"/>
              </a:rPr>
              <a:t>Ποσοτική έρευνα πεδίου με δομημένο ερωτηματολόγιο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j-lt"/>
              </a:rPr>
              <a:t>Μικτή μεθοδολογία (</a:t>
            </a:r>
            <a:r>
              <a:rPr lang="el-GR" dirty="0" err="1">
                <a:solidFill>
                  <a:schemeClr val="tx1"/>
                </a:solidFill>
                <a:latin typeface="+mj-lt"/>
              </a:rPr>
              <a:t>online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 &amp; δια ζώσης σε Δήμους/κοινωνικές δομές)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j-lt"/>
              </a:rPr>
              <a:t>Τελικό έγκυρο δείγμα: Ν = 689</a:t>
            </a:r>
          </a:p>
        </p:txBody>
      </p:sp>
      <p:pic>
        <p:nvPicPr>
          <p:cNvPr id="17" name="Γραφικό 16">
            <a:extLst>
              <a:ext uri="{FF2B5EF4-FFF2-40B4-BE49-F238E27FC236}">
                <a16:creationId xmlns:a16="http://schemas.microsoft.com/office/drawing/2014/main" id="{FEA44881-5096-337D-45BB-EA3AE3B32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968" y="2095499"/>
            <a:ext cx="250087" cy="818330"/>
          </a:xfrm>
          <a:prstGeom prst="rect">
            <a:avLst/>
          </a:prstGeom>
        </p:spPr>
      </p:pic>
      <p:pic>
        <p:nvPicPr>
          <p:cNvPr id="19" name="Γραφικό 18">
            <a:extLst>
              <a:ext uri="{FF2B5EF4-FFF2-40B4-BE49-F238E27FC236}">
                <a16:creationId xmlns:a16="http://schemas.microsoft.com/office/drawing/2014/main" id="{114A67B8-6420-194A-D8B9-834001010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895" y="4154882"/>
            <a:ext cx="617163" cy="8468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BF213C-6843-0CFE-1780-0A446E5074BE}"/>
              </a:ext>
            </a:extLst>
          </p:cNvPr>
          <p:cNvSpPr txBox="1"/>
          <p:nvPr/>
        </p:nvSpPr>
        <p:spPr>
          <a:xfrm>
            <a:off x="2026959" y="545613"/>
            <a:ext cx="8135711" cy="5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ME</a:t>
            </a:r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ΘΟΔΟΛΟΓΙΚΟ ΠΛΑΙΣΙΟ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pic>
        <p:nvPicPr>
          <p:cNvPr id="23" name="Γραφικό 22">
            <a:extLst>
              <a:ext uri="{FF2B5EF4-FFF2-40B4-BE49-F238E27FC236}">
                <a16:creationId xmlns:a16="http://schemas.microsoft.com/office/drawing/2014/main" id="{0A4D0CE3-AF96-B64A-AF53-85389DD89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9409" y="766383"/>
            <a:ext cx="1063106" cy="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3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FB42A-8DD9-DA3B-85F6-63DEAB17D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BD04157-7A8F-9190-1407-4C7158D0EB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C0F32A7-574C-281E-D7B2-083A9AC8AF7D}"/>
              </a:ext>
            </a:extLst>
          </p:cNvPr>
          <p:cNvSpPr/>
          <p:nvPr/>
        </p:nvSpPr>
        <p:spPr>
          <a:xfrm>
            <a:off x="0" y="3350575"/>
            <a:ext cx="11304693" cy="1307150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D2A88093-ABBA-4539-444E-2CCD005ED913}"/>
              </a:ext>
            </a:extLst>
          </p:cNvPr>
          <p:cNvCxnSpPr>
            <a:cxnSpLocks/>
          </p:cNvCxnSpPr>
          <p:nvPr/>
        </p:nvCxnSpPr>
        <p:spPr>
          <a:xfrm>
            <a:off x="0" y="3350575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D7E48A6-2853-8C19-363D-C2AEC7D89D08}"/>
              </a:ext>
            </a:extLst>
          </p:cNvPr>
          <p:cNvSpPr/>
          <p:nvPr/>
        </p:nvSpPr>
        <p:spPr>
          <a:xfrm>
            <a:off x="0" y="1253276"/>
            <a:ext cx="11304693" cy="1912672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36D98803-B928-CB8D-F8DD-968F363228B1}"/>
              </a:ext>
            </a:extLst>
          </p:cNvPr>
          <p:cNvCxnSpPr>
            <a:cxnSpLocks/>
          </p:cNvCxnSpPr>
          <p:nvPr/>
        </p:nvCxnSpPr>
        <p:spPr>
          <a:xfrm>
            <a:off x="0" y="1253276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89291B43-866C-A50E-6336-DFF49D123603}"/>
              </a:ext>
            </a:extLst>
          </p:cNvPr>
          <p:cNvSpPr txBox="1">
            <a:spLocks/>
          </p:cNvSpPr>
          <p:nvPr/>
        </p:nvSpPr>
        <p:spPr>
          <a:xfrm>
            <a:off x="1221830" y="1231254"/>
            <a:ext cx="9438471" cy="193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Στατιστική Επεξεργασία &amp; Ποιοτικός Έλεγχος: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</a:rPr>
              <a:t>Εκκαθάριση και έλεγχος ποιότητας δεδομένων (πριν την στατιστική επεξεργασία)</a:t>
            </a:r>
            <a:br>
              <a:rPr lang="en-US" sz="1800" dirty="0">
                <a:latin typeface="+mj-lt"/>
              </a:rPr>
            </a:br>
            <a:r>
              <a:rPr lang="el-GR" sz="1800" dirty="0">
                <a:latin typeface="+mj-lt"/>
              </a:rPr>
              <a:t>–</a:t>
            </a:r>
            <a:r>
              <a:rPr lang="en-US" sz="1800" dirty="0">
                <a:latin typeface="+mj-lt"/>
              </a:rPr>
              <a:t> </a:t>
            </a:r>
            <a:r>
              <a:rPr lang="el-GR" sz="1800" dirty="0">
                <a:latin typeface="+mj-lt"/>
              </a:rPr>
              <a:t>Έλεγχος πληρότητας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</a:rPr>
              <a:t>Περιγραφική στατιστική &amp; έλεγχοι συσχέτισης (Excel)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</a:rPr>
              <a:t>Πλήρης συμμόρφωση με τον GDPR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800" dirty="0">
              <a:latin typeface="+mj-lt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61E9F-8D79-0BF2-92DF-01CBF3C27CB8}"/>
              </a:ext>
            </a:extLst>
          </p:cNvPr>
          <p:cNvSpPr txBox="1"/>
          <p:nvPr/>
        </p:nvSpPr>
        <p:spPr>
          <a:xfrm>
            <a:off x="2026959" y="545613"/>
            <a:ext cx="8135711" cy="5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ME</a:t>
            </a:r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ΘΟΔΟΛΟΓΙΚΟ ΠΛΑΙΣΙΟ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A0C201D-22D0-39A4-046A-0F5F0BB0933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06AE1-A702-3E3D-8C1F-4E1DAF036C7E}"/>
              </a:ext>
            </a:extLst>
          </p:cNvPr>
          <p:cNvSpPr txBox="1"/>
          <p:nvPr/>
        </p:nvSpPr>
        <p:spPr>
          <a:xfrm>
            <a:off x="1131094" y="3377567"/>
            <a:ext cx="10659374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Ανάπτυξη Σύνθετου Δείκτη </a:t>
            </a:r>
            <a:r>
              <a:rPr lang="el-GR" sz="2000" b="1" dirty="0" err="1">
                <a:solidFill>
                  <a:srgbClr val="0070C0"/>
                </a:solidFill>
                <a:latin typeface="+mj-lt"/>
              </a:rPr>
              <a:t>Ευαλωτότητας</a:t>
            </a:r>
            <a:r>
              <a:rPr lang="el-GR" sz="2000" b="1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dirty="0" err="1">
                <a:latin typeface="+mj-lt"/>
              </a:rPr>
              <a:t>Πολυπαραγοντικός</a:t>
            </a:r>
            <a:r>
              <a:rPr lang="el-GR" dirty="0">
                <a:latin typeface="+mj-lt"/>
              </a:rPr>
              <a:t> αλγόριθμος (OECD </a:t>
            </a:r>
            <a:r>
              <a:rPr lang="el-GR" dirty="0" err="1">
                <a:latin typeface="+mj-lt"/>
              </a:rPr>
              <a:t>methodology</a:t>
            </a:r>
            <a:r>
              <a:rPr lang="el-GR" dirty="0">
                <a:latin typeface="+mj-lt"/>
              </a:rPr>
              <a:t>)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+mj-lt"/>
              </a:rPr>
              <a:t>Συγκριτική ανάλυση γενικού πληθυσμού &amp; ωφελούμενων ΣΠ4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C9C784D-AD41-6A9C-6600-D95C242AC4DF}"/>
              </a:ext>
            </a:extLst>
          </p:cNvPr>
          <p:cNvSpPr/>
          <p:nvPr/>
        </p:nvSpPr>
        <p:spPr>
          <a:xfrm>
            <a:off x="0" y="4816249"/>
            <a:ext cx="11304693" cy="131723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5DC514BB-9195-4C23-1DAE-06F63DBE2EA7}"/>
              </a:ext>
            </a:extLst>
          </p:cNvPr>
          <p:cNvCxnSpPr>
            <a:cxnSpLocks/>
          </p:cNvCxnSpPr>
          <p:nvPr/>
        </p:nvCxnSpPr>
        <p:spPr>
          <a:xfrm>
            <a:off x="0" y="4816248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4D5811-86ED-AEEE-71E5-D85DD570733C}"/>
              </a:ext>
            </a:extLst>
          </p:cNvPr>
          <p:cNvSpPr txBox="1"/>
          <p:nvPr/>
        </p:nvSpPr>
        <p:spPr>
          <a:xfrm>
            <a:off x="1131094" y="4843240"/>
            <a:ext cx="10659374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rgbClr val="0070C0"/>
                </a:solidFill>
                <a:latin typeface="+mj-lt"/>
              </a:rPr>
              <a:t>Πολιτική Αξιοποίηση Αποτελεσμάτων:</a:t>
            </a:r>
          </a:p>
          <a:p>
            <a:pPr marL="285750" indent="-28575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+mj-lt"/>
              </a:rPr>
              <a:t>Τεκμηρίωση ενεργειακής φτώχειας στην ΠΔΕΥ</a:t>
            </a:r>
          </a:p>
          <a:p>
            <a:pPr marL="285750" indent="-28575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+mj-lt"/>
              </a:rPr>
              <a:t>Υποστήριξη στοχευμένων, δίκαιων κοινωνικών &amp; ενεργειακών παρεμβάσεων</a:t>
            </a:r>
          </a:p>
        </p:txBody>
      </p:sp>
      <p:pic>
        <p:nvPicPr>
          <p:cNvPr id="18" name="Γραφικό 17">
            <a:extLst>
              <a:ext uri="{FF2B5EF4-FFF2-40B4-BE49-F238E27FC236}">
                <a16:creationId xmlns:a16="http://schemas.microsoft.com/office/drawing/2014/main" id="{54DCCD30-37B9-1943-E029-49E036A00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055" y="1979183"/>
            <a:ext cx="568078" cy="778112"/>
          </a:xfrm>
          <a:prstGeom prst="rect">
            <a:avLst/>
          </a:prstGeom>
        </p:spPr>
      </p:pic>
      <p:pic>
        <p:nvPicPr>
          <p:cNvPr id="21" name="Γραφικό 20">
            <a:extLst>
              <a:ext uri="{FF2B5EF4-FFF2-40B4-BE49-F238E27FC236}">
                <a16:creationId xmlns:a16="http://schemas.microsoft.com/office/drawing/2014/main" id="{4F842816-56EF-FBA6-3D4F-7D5ECD984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822" y="3638258"/>
            <a:ext cx="595485" cy="731785"/>
          </a:xfrm>
          <a:prstGeom prst="rect">
            <a:avLst/>
          </a:prstGeom>
        </p:spPr>
      </p:pic>
      <p:pic>
        <p:nvPicPr>
          <p:cNvPr id="23" name="Γραφικό 22">
            <a:extLst>
              <a:ext uri="{FF2B5EF4-FFF2-40B4-BE49-F238E27FC236}">
                <a16:creationId xmlns:a16="http://schemas.microsoft.com/office/drawing/2014/main" id="{FB911D1A-80BE-71EF-C303-252B9ACA4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208" y="5073793"/>
            <a:ext cx="588617" cy="812291"/>
          </a:xfrm>
          <a:prstGeom prst="rect">
            <a:avLst/>
          </a:prstGeom>
        </p:spPr>
      </p:pic>
      <p:pic>
        <p:nvPicPr>
          <p:cNvPr id="25" name="Γραφικό 24">
            <a:extLst>
              <a:ext uri="{FF2B5EF4-FFF2-40B4-BE49-F238E27FC236}">
                <a16:creationId xmlns:a16="http://schemas.microsoft.com/office/drawing/2014/main" id="{02E7E0CD-8A91-A069-FDC5-9A7483E2D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3375" y="784954"/>
            <a:ext cx="1063106" cy="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7C62-CC36-B1B1-E614-2DEC689A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63A5791-9E0D-BC48-75D0-E8F637B405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2379EF-86C0-1885-0EF0-A93A4C202430}"/>
              </a:ext>
            </a:extLst>
          </p:cNvPr>
          <p:cNvSpPr/>
          <p:nvPr/>
        </p:nvSpPr>
        <p:spPr>
          <a:xfrm>
            <a:off x="1014984" y="1092074"/>
            <a:ext cx="9890760" cy="38011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574F11-CF6F-DBEC-DF98-7E6C01F6009B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4483607" cy="3403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chemeClr val="bg1"/>
                </a:solidFill>
                <a:latin typeface="Callibri"/>
              </a:rPr>
              <a:t>ΔΟΜΗ ΕΡΩΤΗΜΑΤΟΛΟΓΙΟΥ</a:t>
            </a:r>
          </a:p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ΔΕΙΓΜΑΤΟΣ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b="1" dirty="0">
                <a:latin typeface="Callibri"/>
              </a:rPr>
              <a:t>Αποτελείται από 6 Ενότητες:</a:t>
            </a: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Ενότητα Α: </a:t>
            </a:r>
            <a:r>
              <a:rPr lang="el-GR" sz="1600" dirty="0"/>
              <a:t>Δημογραφικά στοιχεία</a:t>
            </a: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Ενότητα Β: </a:t>
            </a:r>
            <a:r>
              <a:rPr lang="el-GR" sz="1600" dirty="0"/>
              <a:t>Πρόσβαση και Κόστος Ενέργειας</a:t>
            </a: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Ενότητα Γ: </a:t>
            </a:r>
            <a:r>
              <a:rPr lang="el-GR" sz="1600" dirty="0"/>
              <a:t>Στρατηγικές Αντιμετώπισης</a:t>
            </a: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Ενότητα Δ: </a:t>
            </a:r>
            <a:r>
              <a:rPr lang="el-GR" sz="1600" dirty="0"/>
              <a:t>Επιπτώσεις στην Καθημερινότητα</a:t>
            </a: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Ενότητα Ε: </a:t>
            </a:r>
            <a:r>
              <a:rPr lang="el-GR" sz="1600" dirty="0"/>
              <a:t>Πολιτικές και Ρόλος της Περιφέρειας</a:t>
            </a: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Ενότητα ΣΤ: </a:t>
            </a:r>
            <a:r>
              <a:rPr lang="el-GR" sz="1600" dirty="0"/>
              <a:t>Προσδοκίες για το Μέλλον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775FD29-B9F0-75E8-3EE1-0501EF3BC076}"/>
              </a:ext>
            </a:extLst>
          </p:cNvPr>
          <p:cNvCxnSpPr>
            <a:cxnSpLocks/>
          </p:cNvCxnSpPr>
          <p:nvPr/>
        </p:nvCxnSpPr>
        <p:spPr>
          <a:xfrm flipV="1">
            <a:off x="5959179" y="1581912"/>
            <a:ext cx="1185" cy="4495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DD9D9346-2E21-E148-25AE-3F3E0D268186}"/>
              </a:ext>
            </a:extLst>
          </p:cNvPr>
          <p:cNvSpPr txBox="1">
            <a:spLocks/>
          </p:cNvSpPr>
          <p:nvPr/>
        </p:nvSpPr>
        <p:spPr>
          <a:xfrm>
            <a:off x="460248" y="593726"/>
            <a:ext cx="11000232" cy="430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ΔΟΜΗ ΕΡΩΤΗΜΑΤΟΛΟΓΙΟΥ &amp; ΔΟΜΗ ΔΕΙΓΜΑΤΟΣ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B4FD6F0E-2B95-C61A-AFAC-68698F7A66BC}"/>
              </a:ext>
            </a:extLst>
          </p:cNvPr>
          <p:cNvSpPr txBox="1">
            <a:spLocks/>
          </p:cNvSpPr>
          <p:nvPr/>
        </p:nvSpPr>
        <p:spPr>
          <a:xfrm>
            <a:off x="6544056" y="1087057"/>
            <a:ext cx="5059512" cy="3294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chemeClr val="bg1"/>
                </a:solidFill>
                <a:latin typeface="Callibri"/>
              </a:rPr>
              <a:t>ΔΟΜΗ ΜΕΙΓΜΑΤΟΣ</a:t>
            </a:r>
          </a:p>
          <a:p>
            <a:pPr lvl="0" algn="l"/>
            <a:endParaRPr lang="el-GR" sz="1050" dirty="0">
              <a:latin typeface="Callibri"/>
            </a:endParaRP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Τελικό έγκυρο δείγμα: </a:t>
            </a:r>
            <a:r>
              <a:rPr lang="el-GR" sz="1600" b="1" dirty="0"/>
              <a:t>Ν = 689</a:t>
            </a: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Συμμετοχή γενικού πληθυσμού &amp; ωφελούμενων ΣΠ4</a:t>
            </a: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Κάλυψη και των τριών ΠΕ (Αχαΐα, Ηλεία, Αιτωλοακαρνανία)</a:t>
            </a:r>
            <a:endParaRPr lang="el-GR" sz="1600" b="1" dirty="0"/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Ποσοτική έρευνα πεδίου με δομημένο ερωτηματολόγιο</a:t>
            </a: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Διασπορά</a:t>
            </a:r>
            <a:r>
              <a:rPr lang="en-US" sz="1600" dirty="0"/>
              <a:t>:</a:t>
            </a:r>
            <a:r>
              <a:rPr lang="el-GR" sz="1600" dirty="0"/>
              <a:t> φύλο, ηλικία, εισόδημα και χωρική κατανομή</a:t>
            </a: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Μικτή συλλογή δεδομένων: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</p:txBody>
      </p:sp>
      <p:graphicFrame>
        <p:nvGraphicFramePr>
          <p:cNvPr id="11" name="Γράφημα 1">
            <a:extLst>
              <a:ext uri="{FF2B5EF4-FFF2-40B4-BE49-F238E27FC236}">
                <a16:creationId xmlns:a16="http://schemas.microsoft.com/office/drawing/2014/main" id="{3B8CD57A-8530-4BB6-01E2-4B7D64D01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384516"/>
              </p:ext>
            </p:extLst>
          </p:nvPr>
        </p:nvGraphicFramePr>
        <p:xfrm>
          <a:off x="6223279" y="3627455"/>
          <a:ext cx="4382015" cy="254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F66A7390-8113-4FB4-D8D1-0D715039272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DC89AA30-F7B3-17B8-DCB9-C54806858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638" y="417862"/>
            <a:ext cx="1054322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31444-275B-CAC9-59F5-17518FCDC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BB67C10-BA22-9DCD-E7C0-3995EF5FB3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93A7FB16-72A1-79DD-833E-0EBAF6961119}"/>
              </a:ext>
            </a:extLst>
          </p:cNvPr>
          <p:cNvSpPr/>
          <p:nvPr/>
        </p:nvSpPr>
        <p:spPr>
          <a:xfrm>
            <a:off x="-243694" y="3777446"/>
            <a:ext cx="12435694" cy="2394753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DD723D6-F451-4473-6F7E-E28220EC06BB}"/>
              </a:ext>
            </a:extLst>
          </p:cNvPr>
          <p:cNvSpPr txBox="1">
            <a:spLocks/>
          </p:cNvSpPr>
          <p:nvPr/>
        </p:nvSpPr>
        <p:spPr>
          <a:xfrm>
            <a:off x="832104" y="1444520"/>
            <a:ext cx="11357526" cy="269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b="1" dirty="0"/>
              <a:t>Ηλικία: </a:t>
            </a:r>
            <a:r>
              <a:rPr lang="el-GR" sz="1600" dirty="0"/>
              <a:t>Κυρίαρχη ομάδα «45–64» ετών (41%), ακολουθούν «30–44» (30%), ενώ «18–29» και «65+» εκπροσωπούνται με 15% (</a:t>
            </a:r>
            <a:r>
              <a:rPr lang="el-GR" sz="1600" dirty="0" err="1"/>
              <a:t>έκαστη</a:t>
            </a:r>
            <a:r>
              <a:rPr lang="el-GR" sz="1600" dirty="0"/>
              <a:t>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b="1" dirty="0"/>
              <a:t>Φύλο: </a:t>
            </a:r>
            <a:r>
              <a:rPr lang="el-GR" sz="1600" dirty="0"/>
              <a:t>«Γυναίκες» 51%, «Άνδρες» 48% και «Άλλο/ΔΑ» 1%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b="1" dirty="0"/>
              <a:t>Οικογενειακή Κατάσταση</a:t>
            </a:r>
            <a:r>
              <a:rPr lang="el-GR" sz="1600" dirty="0"/>
              <a:t>: 48% «έγγαμοι», 29% «άγαμοι», 13% «διαζευγμένοι» και 8% «χήροι»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b="1" dirty="0"/>
              <a:t>Εκπαιδευτικό Επίπεδο: </a:t>
            </a:r>
            <a:r>
              <a:rPr lang="el-GR" sz="1600" dirty="0"/>
              <a:t>Πλειονότητα βασική/μέση εκπαίδευση (Δημοτικό–Λύκειο 59%), 21% πρωτοβάθμια 19% τριτοβάθμια και 9% μεταπτυχιακό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b="1" dirty="0"/>
              <a:t>Μέγεθος Νοικοκυριού: </a:t>
            </a:r>
            <a:r>
              <a:rPr lang="el-GR" sz="1600" dirty="0"/>
              <a:t>47% 1–2 μέλη, 39% 3–4 μέλη, 10% 5+ μέλη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77098288-0C48-3DA4-086B-BCF852A4105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Π3.1. Έρευνα μέτρησης των επιπτώσεων της ενεργειακής κρίσης στον γενικό πληθυσμό και στην ομάδα ωφελούμενων του ΣΠ 4</a:t>
            </a:r>
          </a:p>
        </p:txBody>
      </p:sp>
      <p:graphicFrame>
        <p:nvGraphicFramePr>
          <p:cNvPr id="6" name="Γράφημα 1">
            <a:extLst>
              <a:ext uri="{FF2B5EF4-FFF2-40B4-BE49-F238E27FC236}">
                <a16:creationId xmlns:a16="http://schemas.microsoft.com/office/drawing/2014/main" id="{424DF1A1-B3D4-8C7E-DCC2-FC0144D43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40134"/>
              </p:ext>
            </p:extLst>
          </p:nvPr>
        </p:nvGraphicFramePr>
        <p:xfrm>
          <a:off x="166724" y="4148782"/>
          <a:ext cx="4173083" cy="192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3A5631-93E1-04AB-7C46-7ED2CD3FA418}"/>
              </a:ext>
            </a:extLst>
          </p:cNvPr>
          <p:cNvSpPr txBox="1"/>
          <p:nvPr/>
        </p:nvSpPr>
        <p:spPr>
          <a:xfrm>
            <a:off x="-154551" y="3928685"/>
            <a:ext cx="4615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Κατανομή νοικοκυριών βάσει καθεστώτος κατοίκησης</a:t>
            </a:r>
          </a:p>
        </p:txBody>
      </p:sp>
      <p:graphicFrame>
        <p:nvGraphicFramePr>
          <p:cNvPr id="11" name="Γράφημα 1">
            <a:extLst>
              <a:ext uri="{FF2B5EF4-FFF2-40B4-BE49-F238E27FC236}">
                <a16:creationId xmlns:a16="http://schemas.microsoft.com/office/drawing/2014/main" id="{545CB192-DCA6-5542-5080-08C2AF7A3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171145"/>
              </p:ext>
            </p:extLst>
          </p:nvPr>
        </p:nvGraphicFramePr>
        <p:xfrm>
          <a:off x="7204668" y="3696077"/>
          <a:ext cx="3265714" cy="226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10F8816-4342-DB8D-9A0E-7C1D8F3199E6}"/>
              </a:ext>
            </a:extLst>
          </p:cNvPr>
          <p:cNvSpPr txBox="1"/>
          <p:nvPr/>
        </p:nvSpPr>
        <p:spPr>
          <a:xfrm>
            <a:off x="7211271" y="3890002"/>
            <a:ext cx="53691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l-GR" sz="1200" b="1" i="1" u="sng" kern="1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Παρουσία μελών με αυξημένες ανάγκες στο νοικοκυριό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A3D7A-EC68-E48F-5F33-527CD1E9DFBD}"/>
              </a:ext>
            </a:extLst>
          </p:cNvPr>
          <p:cNvSpPr txBox="1"/>
          <p:nvPr/>
        </p:nvSpPr>
        <p:spPr>
          <a:xfrm>
            <a:off x="4319217" y="4084908"/>
            <a:ext cx="25842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 Η πλειοψηφία των συμμετεχόντων διαμένει σε ιδιόκτητη κατοικία </a:t>
            </a:r>
            <a:r>
              <a:rPr lang="el-GR" sz="1300" b="1" dirty="0"/>
              <a:t>(52%).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 </a:t>
            </a:r>
            <a:r>
              <a:rPr lang="el-GR" sz="1300" b="1" dirty="0"/>
              <a:t>Το 27% </a:t>
            </a:r>
            <a:r>
              <a:rPr lang="el-GR" sz="1300" dirty="0"/>
              <a:t>διαμένει σε ενοικιαζόμενη κατοικία, το </a:t>
            </a:r>
            <a:r>
              <a:rPr lang="el-GR" sz="1300" b="1" dirty="0"/>
              <a:t>12% </a:t>
            </a:r>
            <a:r>
              <a:rPr lang="el-GR" sz="1300" dirty="0"/>
              <a:t>σε παραχωρούμενη, το </a:t>
            </a:r>
            <a:r>
              <a:rPr lang="el-GR" sz="1300" b="1" dirty="0"/>
              <a:t>6% </a:t>
            </a:r>
            <a:r>
              <a:rPr lang="el-GR" sz="1300" dirty="0"/>
              <a:t>ως φιλοξενούμενοι και το </a:t>
            </a:r>
            <a:r>
              <a:rPr lang="el-GR" sz="1300" b="1" dirty="0"/>
              <a:t>3% </a:t>
            </a:r>
            <a:r>
              <a:rPr lang="el-GR" sz="1300" dirty="0"/>
              <a:t>σε λοιπές μορφές στέγασης.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8C09B-21D1-32B4-31A5-E31C77FC1BD3}"/>
              </a:ext>
            </a:extLst>
          </p:cNvPr>
          <p:cNvSpPr txBox="1"/>
          <p:nvPr/>
        </p:nvSpPr>
        <p:spPr>
          <a:xfrm>
            <a:off x="9857674" y="4239222"/>
            <a:ext cx="235229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/>
              <a:t>Το </a:t>
            </a:r>
            <a:r>
              <a:rPr lang="el-GR" sz="1300" b="1" dirty="0"/>
              <a:t>40% </a:t>
            </a:r>
            <a:r>
              <a:rPr lang="el-GR" sz="1300" dirty="0"/>
              <a:t>των ερωτηθέντων δηλώνει ότι στο νοικοκυριό διαμένουν άτομα με αυξημένες ανάγκες (π.χ. ανήλικα, ηλικιωμένοι, </a:t>
            </a:r>
            <a:r>
              <a:rPr lang="el-GR" sz="1300" dirty="0" err="1"/>
              <a:t>ΑμεΑ</a:t>
            </a:r>
            <a:r>
              <a:rPr lang="el-GR" sz="13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</a:t>
            </a:r>
            <a:r>
              <a:rPr lang="el-GR" sz="1300" dirty="0"/>
              <a:t>ο </a:t>
            </a:r>
            <a:r>
              <a:rPr lang="el-GR" sz="1300" b="1" dirty="0"/>
              <a:t>60% </a:t>
            </a:r>
            <a:r>
              <a:rPr lang="el-GR" sz="1300" dirty="0"/>
              <a:t>απαντά αρνητικά.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02707722-0B65-4121-C19D-3EBE1E2DFD1B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ΑΠΟΤΕΛΕΣΜΑΤΑ ΕΡΩΤΗΜΑΤΟΛΟΓΙΟΥ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018501C9-98AE-9B48-84D5-A2E984522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2972" y="1044106"/>
            <a:ext cx="1063106" cy="258440"/>
          </a:xfrm>
          <a:prstGeom prst="rect">
            <a:avLst/>
          </a:prstGeom>
        </p:spPr>
      </p:pic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46D889E1-3CCB-E54E-F2DA-F8D4A10FF081}"/>
              </a:ext>
            </a:extLst>
          </p:cNvPr>
          <p:cNvSpPr txBox="1">
            <a:spLocks/>
          </p:cNvSpPr>
          <p:nvPr/>
        </p:nvSpPr>
        <p:spPr>
          <a:xfrm>
            <a:off x="0" y="1006553"/>
            <a:ext cx="12189630" cy="27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000" b="1" dirty="0">
                <a:solidFill>
                  <a:srgbClr val="0070C0"/>
                </a:solidFill>
                <a:latin typeface="Callibri"/>
              </a:rPr>
              <a:t>ΕΝΟΤΗΤΑ Α: Δημογραφικά στοιχεία (1/</a:t>
            </a:r>
            <a:r>
              <a:rPr lang="en-US" sz="2000" b="1" dirty="0">
                <a:solidFill>
                  <a:srgbClr val="0070C0"/>
                </a:solidFill>
                <a:latin typeface="Callibri"/>
              </a:rPr>
              <a:t>2</a:t>
            </a:r>
            <a:r>
              <a:rPr lang="el-GR" sz="2000" b="1" dirty="0">
                <a:solidFill>
                  <a:srgbClr val="0070C0"/>
                </a:solidFill>
                <a:latin typeface="Callibri"/>
              </a:rPr>
              <a:t>)</a:t>
            </a: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5349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2616</Words>
  <Application>Microsoft Office PowerPoint</Application>
  <PresentationFormat>Ευρεία οθόνη</PresentationFormat>
  <Paragraphs>307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Callibri</vt:lpstr>
      <vt:lpstr>Wingdings</vt:lpstr>
      <vt:lpstr>Αptos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Νίκη  Λιακοπούλου</dc:creator>
  <cp:lastModifiedBy>Κωνσταντίνος Καλαντζής</cp:lastModifiedBy>
  <cp:revision>42</cp:revision>
  <dcterms:created xsi:type="dcterms:W3CDTF">2025-10-31T10:08:51Z</dcterms:created>
  <dcterms:modified xsi:type="dcterms:W3CDTF">2026-03-02T08:32:42Z</dcterms:modified>
</cp:coreProperties>
</file>