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2" r:id="rId4"/>
    <p:sldId id="261" r:id="rId5"/>
    <p:sldId id="291" r:id="rId6"/>
    <p:sldId id="266" r:id="rId7"/>
    <p:sldId id="267" r:id="rId8"/>
    <p:sldId id="292" r:id="rId9"/>
    <p:sldId id="293" r:id="rId10"/>
    <p:sldId id="294" r:id="rId11"/>
    <p:sldId id="287" r:id="rId12"/>
    <p:sldId id="295" r:id="rId13"/>
    <p:sldId id="296" r:id="rId14"/>
    <p:sldId id="302" r:id="rId15"/>
    <p:sldId id="297" r:id="rId16"/>
    <p:sldId id="298" r:id="rId17"/>
    <p:sldId id="299" r:id="rId18"/>
    <p:sldId id="300" r:id="rId19"/>
    <p:sldId id="303" r:id="rId20"/>
    <p:sldId id="304" r:id="rId21"/>
    <p:sldId id="306" r:id="rId22"/>
    <p:sldId id="301" r:id="rId23"/>
    <p:sldId id="259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0"/>
    <a:srgbClr val="1399D6"/>
    <a:srgbClr val="44809B"/>
    <a:srgbClr val="156082"/>
    <a:srgbClr val="26A3BF"/>
    <a:srgbClr val="037DD0"/>
    <a:srgbClr val="40D3E2"/>
    <a:srgbClr val="34B4C8"/>
    <a:srgbClr val="43D1A1"/>
    <a:srgbClr val="438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ωνσταντίνος Καλαντζής" userId="aadaf4aa-9a03-4f93-8dde-ad39193f8e2a" providerId="ADAL" clId="{06038E9C-B2DA-40FA-9F3F-A0BE7CC24733}"/>
    <pc:docChg chg="modSld">
      <pc:chgData name="Κωνσταντίνος Καλαντζής" userId="aadaf4aa-9a03-4f93-8dde-ad39193f8e2a" providerId="ADAL" clId="{06038E9C-B2DA-40FA-9F3F-A0BE7CC24733}" dt="2026-02-19T07:11:45.149" v="105" actId="207"/>
      <pc:docMkLst>
        <pc:docMk/>
      </pc:docMkLst>
      <pc:sldChg chg="modSp mod">
        <pc:chgData name="Κωνσταντίνος Καλαντζής" userId="aadaf4aa-9a03-4f93-8dde-ad39193f8e2a" providerId="ADAL" clId="{06038E9C-B2DA-40FA-9F3F-A0BE7CC24733}" dt="2026-02-19T07:11:45.149" v="105" actId="207"/>
        <pc:sldMkLst>
          <pc:docMk/>
          <pc:sldMk cId="3549672862" sldId="296"/>
        </pc:sldMkLst>
        <pc:spChg chg="mod">
          <ac:chgData name="Κωνσταντίνος Καλαντζής" userId="aadaf4aa-9a03-4f93-8dde-ad39193f8e2a" providerId="ADAL" clId="{06038E9C-B2DA-40FA-9F3F-A0BE7CC24733}" dt="2026-02-19T07:11:45.149" v="105" actId="207"/>
          <ac:spMkLst>
            <pc:docMk/>
            <pc:sldMk cId="3549672862" sldId="296"/>
            <ac:spMk id="3" creationId="{1DA097C9-2A8D-8D41-AD4A-D48B94AAC7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58A2-F074-415E-BEE0-315E29C28943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E4F0-9C0F-4D64-B09C-946E87C3B6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13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485BE-ED72-43E5-965B-82E9C3097D07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67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D98B4-C388-EC34-681B-D4358096B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647C4D-06C3-16BE-44EB-C24FB28D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D4061E-C6DA-9232-2DF4-C4E0107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966CAF-595C-B156-EB8F-5EA813F1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EC13FF-158A-30B6-FEE0-515C0667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1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21CB1F-E787-A241-0527-A3008EA7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992A35-9DA0-A2F4-1F85-6F7CE8ABC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67D175-B322-61B7-F52C-CF4D0292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0ACB29-E785-E372-9326-7CA487EE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ADDA26-A1DE-2EA2-02D0-C565C4C8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83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CC2BE79-A499-803F-80E0-41574BC18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4B2DCF-1EC4-165F-6CF4-C609916EF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6C4C68-F9FA-D3FD-F56B-0A229BEE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172ED8-F0B5-ED67-F0BF-E4263F10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7EA567-792B-DDA1-82C3-671F5BD2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1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0658E4-20F4-E609-26EA-360C030A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46E54-581A-66BB-9A6E-6A0A2886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AF57E5-8A66-90D7-2999-0266540F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112B70-A672-24DF-9D56-0338DE09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AC6156-6156-54A7-8715-FF595A8D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4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A35EFE-C543-FD50-4CBA-7E31235C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AE54B3-BD91-B924-C6D9-3D1E2BB9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8AE7A7-9FD5-6F82-057D-BDAC9E2B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44ABCA-4563-7335-0D88-CF317C50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DCE3D9-3AF6-EC65-9D3A-94EFD840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3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44569-030A-00E8-D17F-7BDCDAB7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67BAFC-768A-DDF6-AD45-5E5890B85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5BD7DDE-34AB-8EA1-7EE1-F600144B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7D400B-A381-88CC-5768-A9EF1250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6878DB-F2AF-44D8-1A19-32E0838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CE7925-7263-948A-EDA2-D8490160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65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6BF370-4FA4-1EF3-EF62-30AFD0DA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6B6F6D-4793-8DC7-2006-800F542F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66F017-6D90-FA05-A319-564D9BFE0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CAB125-F62F-0A8F-8C1E-5396AAF60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11AACBB-28D2-7807-3E55-7EA814888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0CC0F3-B6D6-ADAB-D29E-86072F3B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8069213-46EB-4BD3-7052-12A00154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351A0A-C8B9-1091-0A5F-29FCB1D7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34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D51E3A-5EA0-8EAD-C10E-76D61C51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4550B21-18DC-684D-9952-294B0068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EE7ACF8-F73D-3E77-E141-557D52BC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0E74765-7CFB-3919-DB20-A6162EDD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48C61F-2723-84EA-3AD4-904D5335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EDF823C-0810-899C-9342-99C83917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F592A1-5499-E74C-8ECF-8EC564E2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7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96D6DF-6003-618D-ADF6-8EC373BD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1069C-E8CB-046D-BDCE-1A243755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B291C6-03E3-2C1B-ABE3-421B8974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6917AA-8884-52DD-4B91-FDA99E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94BCCA-7ABA-3411-E086-DA8290C3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A0244F-F842-FD96-1551-4DD8DD20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9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063C0B-82C5-6E3B-EF60-86AAEC86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4B196C5-825C-FA12-86E6-244FF0C82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961546-A104-6CAF-88C6-70D6ABAE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8F1C67-914F-853B-E223-73EAB8B3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D85C6D-8B13-EDC3-6500-E82C86D6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0CA667-CF68-CDBB-4333-DC6EDD44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49F951-4C39-8301-A21F-4C6E03CD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7653CA-4A75-7503-6CB9-04556334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FDA263-B489-951C-AA1C-45C5C5818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B9BC5-28E3-42FA-8725-0A00ADA20764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C0F5C6-4610-EC03-72DC-8905B3916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BD48B4-FF49-CBC4-C8AE-6AF74D145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2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EBD2E-43E9-901B-F756-EE7763FF2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κείμενο, χάρτης, γραφιστική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00B9632-DA3C-049F-E6B2-D969223BD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9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FA60A-DA39-7B10-ECEB-97BF73C2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DF78047-7635-7AF4-6905-0FD4DDD0E4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5C7A9F3-4132-3DDB-14FB-6AF84A13DE0F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FC3CD38-046C-4155-C4C0-FD92D07FFAB6}"/>
              </a:ext>
            </a:extLst>
          </p:cNvPr>
          <p:cNvSpPr txBox="1">
            <a:spLocks/>
          </p:cNvSpPr>
          <p:nvPr/>
        </p:nvSpPr>
        <p:spPr>
          <a:xfrm>
            <a:off x="832104" y="1127173"/>
            <a:ext cx="10881359" cy="5492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ΕΝΟΤΗΤΑ Δ: ΑΝΑΓΚΕΣ-ΠΡΟΤΑΣΕΙΣ ΒΕΛΤΙΩΣΗΣ ΛΕΙΤΟΥΡΓΙΑΣ ΔΟΜΩΝ </a:t>
            </a:r>
          </a:p>
          <a:p>
            <a:pPr lvl="0" algn="l"/>
            <a:r>
              <a:rPr lang="el-GR" sz="1600" b="1" dirty="0">
                <a:solidFill>
                  <a:srgbClr val="0067A0"/>
                </a:solidFill>
                <a:latin typeface="Callibri"/>
              </a:rPr>
              <a:t>Υπηρεσίες που λείπουν: </a:t>
            </a:r>
            <a:r>
              <a:rPr lang="el-GR" sz="1600" dirty="0">
                <a:latin typeface="Callibri"/>
              </a:rPr>
              <a:t>Το 13% δήλωσε: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Ανάγκη για περισσότερη κοινωνική φροντίδα &amp; πρόσβαση σε βασικά αγαθά,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Καλύτερη πρόσβαση σε επιδόματα, αιτήσεις &amp; μείωση γραφειοκρατίας,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Ενίσχυση υπηρεσιών ψυχικής υγείας &amp; υποστήριξης ευάλωτων ομάδων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Λειτουργικές βελτιώσεις (προσωπικό, ωράριο, χώρος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Καλύτερη ενημέρωση &amp; καθοδήγηση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lvl="0" algn="l"/>
            <a:r>
              <a:rPr lang="el-GR" sz="1600" b="1" dirty="0">
                <a:solidFill>
                  <a:srgbClr val="0067A0"/>
                </a:solidFill>
                <a:latin typeface="Callibri"/>
              </a:rPr>
              <a:t>Προτάσεις βελτίωσης: </a:t>
            </a:r>
            <a:r>
              <a:rPr lang="el-GR" sz="1600" dirty="0">
                <a:latin typeface="Callibri"/>
              </a:rPr>
              <a:t>Το 14% δήλωσε: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Βελτίωση/μεταφορά χώρου για ησυχία, </a:t>
            </a:r>
            <a:r>
              <a:rPr lang="el-GR" sz="1600" dirty="0" err="1">
                <a:latin typeface="Callibri"/>
              </a:rPr>
              <a:t>ιδιωτικότητα</a:t>
            </a:r>
            <a:r>
              <a:rPr lang="el-GR" sz="1600" dirty="0">
                <a:latin typeface="Callibri"/>
              </a:rPr>
              <a:t> &amp; προσβασιμότητα,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Μείωση γραφειοκρατίας &amp; ενίσχυση ψηφιακών διαδικασιών,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Διευκόλυνση πρόσβασης σε επιδόματα &amp; παροχές,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Ανάγκη για περισσότερο προσωπικό, ομάδες υποστήριξης &amp; υπηρεσίες ψυχικής υγείας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Πολλοί δεν προτείνουν αλλαγές – ένδειξη υψηλής ικανοποίησης.</a:t>
            </a:r>
          </a:p>
          <a:p>
            <a:pPr algn="l"/>
            <a:endParaRPr lang="el-GR" sz="1600" dirty="0">
              <a:latin typeface="Callibri"/>
            </a:endParaRP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8DA532F2-70CD-3FE4-1A77-F32442B75950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ΩΦΕΛΟΥΜΕΝΩΝ ΚΚ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503805DD-76E0-C34E-9798-C3EFCC2C025C}"/>
              </a:ext>
            </a:extLst>
          </p:cNvPr>
          <p:cNvGrpSpPr/>
          <p:nvPr/>
        </p:nvGrpSpPr>
        <p:grpSpPr>
          <a:xfrm>
            <a:off x="886968" y="3346846"/>
            <a:ext cx="11124015" cy="1016195"/>
            <a:chOff x="886968" y="3346846"/>
            <a:chExt cx="11124015" cy="1016195"/>
          </a:xfrm>
        </p:grpSpPr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6038F34D-B583-85D0-A0FD-D6D92BC1C457}"/>
                </a:ext>
              </a:extLst>
            </p:cNvPr>
            <p:cNvCxnSpPr>
              <a:cxnSpLocks/>
            </p:cNvCxnSpPr>
            <p:nvPr/>
          </p:nvCxnSpPr>
          <p:spPr>
            <a:xfrm>
              <a:off x="886968" y="3685032"/>
              <a:ext cx="60998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Γραφικό 8">
              <a:extLst>
                <a:ext uri="{FF2B5EF4-FFF2-40B4-BE49-F238E27FC236}">
                  <a16:creationId xmlns:a16="http://schemas.microsoft.com/office/drawing/2014/main" id="{6903A963-D0B6-27BA-F142-70250B032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22343" y="3346846"/>
              <a:ext cx="5088640" cy="1016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00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8E502-FA09-8B9C-1D81-27B92A3D8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48323C6-5AC5-A7A5-3FD9-AF84A64BD7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E4D1082D-EC81-DE3B-D8AD-54BE5BAB3A2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BC3C188D-B229-8586-2D07-C60C92111F11}"/>
              </a:ext>
            </a:extLst>
          </p:cNvPr>
          <p:cNvSpPr txBox="1">
            <a:spLocks/>
          </p:cNvSpPr>
          <p:nvPr/>
        </p:nvSpPr>
        <p:spPr>
          <a:xfrm>
            <a:off x="461960" y="1379610"/>
            <a:ext cx="11079881" cy="3934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l-GR" sz="1600" b="1" dirty="0">
                <a:solidFill>
                  <a:srgbClr val="0070C0"/>
                </a:solidFill>
                <a:latin typeface="Callibri"/>
              </a:rPr>
              <a:t>ΣΥΝΟΛΙΚΗ ΕΠΙΣΚΟΠΗΣΗ </a:t>
            </a:r>
          </a:p>
          <a:p>
            <a:pPr algn="l">
              <a:spcAft>
                <a:spcPts val="600"/>
              </a:spcAft>
            </a:pPr>
            <a:endParaRPr lang="el-GR" sz="1600" b="1" dirty="0">
              <a:solidFill>
                <a:srgbClr val="0070C0"/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Χαρακτηριστικά ωφελούμενων: </a:t>
            </a:r>
            <a:r>
              <a:rPr lang="el-GR" sz="1600" dirty="0">
                <a:latin typeface="Callibri"/>
              </a:rPr>
              <a:t>Κυριαρχούν γυναίκες, ηλικίες 25–54, άνεργοι &amp; άτομα χαμηλής εκπαίδευσης· σημαντική παρουσία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, 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 και ευάλωτων ομάδων.</a:t>
            </a:r>
          </a:p>
          <a:p>
            <a:pPr marL="285750" lvl="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Επαφή με Δομές: </a:t>
            </a:r>
            <a:r>
              <a:rPr lang="el-GR" sz="1600" dirty="0">
                <a:latin typeface="Callibri"/>
              </a:rPr>
              <a:t>Πλειονότητα εξυπηρετείται από τα ΚΚ, χρήση κυρίως μηνιαία, ισχυρή μακροχρόνια εξυπηρέτηση, κύριες πηγές ενημέρωσης ο Δήμος και συγγενικό δίκτυο.</a:t>
            </a:r>
          </a:p>
          <a:p>
            <a:pPr marL="285750" lvl="0" indent="-285750" algn="l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Ικανοποίηση υπηρεσιών: </a:t>
            </a:r>
            <a:r>
              <a:rPr lang="el-GR" sz="1600" dirty="0">
                <a:latin typeface="Callibri"/>
              </a:rPr>
              <a:t>Πολύ υψηλή στα ΚΚ, υψηλή στα Παραρτήματα </a:t>
            </a:r>
            <a:r>
              <a:rPr lang="el-GR" sz="1600" dirty="0" err="1">
                <a:latin typeface="Callibri"/>
              </a:rPr>
              <a:t>Ρομά·και</a:t>
            </a:r>
            <a:r>
              <a:rPr lang="el-GR" sz="1600" dirty="0">
                <a:latin typeface="Callibri"/>
              </a:rPr>
              <a:t> θετική στο ΚΕΜ.</a:t>
            </a:r>
          </a:p>
          <a:p>
            <a:pPr marL="285750" lvl="0" indent="-285750" algn="l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Ικανοποίηση λειτουργίας</a:t>
            </a:r>
            <a:r>
              <a:rPr lang="el-GR" sz="1600" dirty="0">
                <a:latin typeface="Callibri"/>
              </a:rPr>
              <a:t>: Πολύ υψηλή σε πρόσβαση, εξυπηρέτηση, διαδικασίες &amp; προσωπικό σε όλες τις δομές.</a:t>
            </a:r>
          </a:p>
          <a:p>
            <a:pPr marL="285750" lvl="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Ανάγκες &amp; βελτιώσεις: </a:t>
            </a:r>
            <a:r>
              <a:rPr lang="el-GR" sz="1600" dirty="0">
                <a:latin typeface="Callibri"/>
              </a:rPr>
              <a:t>Αρκετοί δεν προτείνουν αλλαγές, ενώ μικρό ποσοστό αναφέρει ενίσχυση κοινωνικής φροντίδας, λιγότερη γραφειοκρατία, υπηρεσίες ψυχικής υγείας και καλύτερη καθοδήγηση.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el-GR" sz="1600" dirty="0">
              <a:latin typeface="Callibri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003C3B3-123A-F62B-5F52-B8E62496A4E7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ΩΦΕΛΟΥΜΕΝΩΝ ΚΚ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8ABBD165-89F5-7A89-B337-717CA769C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12670-49A7-B8F1-40E6-79FD3C4B1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ECA75CB-FE93-79E9-8797-A933A4577E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661E72F-A797-2517-9036-EA7181A8E89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1B6A15B1-A81C-3ED6-0C84-D1522B3CACE1}"/>
              </a:ext>
            </a:extLst>
          </p:cNvPr>
          <p:cNvSpPr txBox="1">
            <a:spLocks/>
          </p:cNvSpPr>
          <p:nvPr/>
        </p:nvSpPr>
        <p:spPr>
          <a:xfrm>
            <a:off x="472008" y="766383"/>
            <a:ext cx="11079881" cy="4729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400" b="1" dirty="0">
                <a:solidFill>
                  <a:srgbClr val="0070C0"/>
                </a:solidFill>
                <a:latin typeface="Callibri"/>
              </a:rPr>
              <a:t>ΣΥΜΠΕΡΑΣΜΑΤΑ 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latin typeface="Callibri"/>
              </a:rPr>
              <a:t>Χαρακτηριστικά ωφελούμενων: </a:t>
            </a:r>
            <a:r>
              <a:rPr lang="el-GR" sz="1400" dirty="0">
                <a:latin typeface="Callibri"/>
              </a:rPr>
              <a:t>Ρόλος δομών: ΚΚ, Παραρτήματα </a:t>
            </a:r>
            <a:r>
              <a:rPr lang="el-GR" sz="1400" dirty="0" err="1">
                <a:latin typeface="Callibri"/>
              </a:rPr>
              <a:t>Ρομά</a:t>
            </a:r>
            <a:r>
              <a:rPr lang="el-GR" sz="1400" dirty="0">
                <a:latin typeface="Callibri"/>
              </a:rPr>
              <a:t> &amp; ΚΕΜ λειτουργούν ως βασικές δομές πρώτης γραμμής και κύρια πύλη πρόσβασης σε πρόνοια &amp; ένταξη.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latin typeface="Callibri"/>
              </a:rPr>
              <a:t>Πληθυσμιακή στόχευση: </a:t>
            </a:r>
            <a:r>
              <a:rPr lang="el-GR" sz="1400" dirty="0">
                <a:latin typeface="Callibri"/>
              </a:rPr>
              <a:t>Εξυπηρετούν ευάλωτους πληθυσμούς (άνεργοι, χαμηλής εκπαίδευσης, πολύτεκνες/μονογονεϊκές οικογένειες, </a:t>
            </a:r>
            <a:r>
              <a:rPr lang="el-GR" sz="1400" dirty="0" err="1">
                <a:latin typeface="Callibri"/>
              </a:rPr>
              <a:t>Ρομά</a:t>
            </a:r>
            <a:r>
              <a:rPr lang="el-GR" sz="1400" dirty="0">
                <a:latin typeface="Callibri"/>
              </a:rPr>
              <a:t>, </a:t>
            </a:r>
            <a:r>
              <a:rPr lang="el-GR" sz="1400" dirty="0" err="1">
                <a:latin typeface="Callibri"/>
              </a:rPr>
              <a:t>ΑμεΑ</a:t>
            </a:r>
            <a:r>
              <a:rPr lang="el-GR" sz="1400" dirty="0">
                <a:latin typeface="Callibri"/>
              </a:rPr>
              <a:t>, άστεγοι).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latin typeface="Callibri"/>
              </a:rPr>
              <a:t>Γεωγραφική κάλυψη: </a:t>
            </a:r>
            <a:br>
              <a:rPr lang="en-US" sz="1400" b="1" dirty="0">
                <a:latin typeface="Callibri"/>
              </a:rPr>
            </a:br>
            <a:r>
              <a:rPr lang="el-GR" sz="1400" dirty="0">
                <a:latin typeface="Callibri"/>
              </a:rPr>
              <a:t>1.</a:t>
            </a:r>
            <a:r>
              <a:rPr lang="en-US" sz="1400" dirty="0">
                <a:latin typeface="Callibri"/>
              </a:rPr>
              <a:t> </a:t>
            </a:r>
            <a:r>
              <a:rPr lang="el-GR" sz="1400" dirty="0">
                <a:latin typeface="Callibri"/>
              </a:rPr>
              <a:t>Εκτεταμένη παρουσία,</a:t>
            </a:r>
            <a:br>
              <a:rPr lang="en-US" sz="1400" dirty="0">
                <a:latin typeface="Callibri"/>
              </a:rPr>
            </a:br>
            <a:r>
              <a:rPr lang="el-GR" sz="1400" dirty="0">
                <a:latin typeface="Callibri"/>
              </a:rPr>
              <a:t>2.</a:t>
            </a:r>
            <a:r>
              <a:rPr lang="en-US" sz="1400" dirty="0">
                <a:latin typeface="Callibri"/>
              </a:rPr>
              <a:t> </a:t>
            </a:r>
            <a:r>
              <a:rPr lang="el-GR" sz="1400" dirty="0">
                <a:latin typeface="Callibri"/>
              </a:rPr>
              <a:t>Μεγαλύτερη συγκέντρωση ωφελούμενων σε ΠΕ Αιτωλοακαρνανίας &amp; </a:t>
            </a:r>
            <a:r>
              <a:rPr lang="el-GR" sz="1400" dirty="0" err="1">
                <a:latin typeface="Callibri"/>
              </a:rPr>
              <a:t>Αχαΐας·και</a:t>
            </a:r>
            <a:br>
              <a:rPr lang="en-US" sz="1400" dirty="0">
                <a:latin typeface="Callibri"/>
              </a:rPr>
            </a:br>
            <a:r>
              <a:rPr lang="el-GR" sz="1400" dirty="0">
                <a:latin typeface="Callibri"/>
              </a:rPr>
              <a:t>3.</a:t>
            </a:r>
            <a:r>
              <a:rPr lang="en-US" sz="1400" dirty="0">
                <a:latin typeface="Callibri"/>
              </a:rPr>
              <a:t> </a:t>
            </a:r>
            <a:r>
              <a:rPr lang="el-GR" sz="1400" dirty="0">
                <a:latin typeface="Callibri"/>
              </a:rPr>
              <a:t>Ειδικές ανάγκες στην ΠΕ Ηλείας.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latin typeface="Callibri"/>
              </a:rPr>
              <a:t>Ικανοποίηση:</a:t>
            </a:r>
            <a:br>
              <a:rPr lang="en-US" sz="1400" b="1" dirty="0">
                <a:latin typeface="Callibri"/>
              </a:rPr>
            </a:br>
            <a:r>
              <a:rPr lang="el-GR" sz="1400" b="1" dirty="0">
                <a:latin typeface="Callibri"/>
              </a:rPr>
              <a:t> </a:t>
            </a:r>
            <a:r>
              <a:rPr lang="el-GR" sz="1400" dirty="0">
                <a:latin typeface="Callibri"/>
              </a:rPr>
              <a:t>1.</a:t>
            </a:r>
            <a:r>
              <a:rPr lang="en-US" sz="1400" dirty="0">
                <a:latin typeface="Callibri"/>
              </a:rPr>
              <a:t> </a:t>
            </a:r>
            <a:r>
              <a:rPr lang="el-GR" sz="1400" dirty="0">
                <a:latin typeface="Callibri"/>
              </a:rPr>
              <a:t>Πολύ υψηλή για υπηρεσίες &amp; λειτουργία σε όλες τις </a:t>
            </a:r>
            <a:r>
              <a:rPr lang="el-GR" sz="1400" dirty="0" err="1">
                <a:latin typeface="Callibri"/>
              </a:rPr>
              <a:t>δομές·και</a:t>
            </a:r>
            <a:br>
              <a:rPr lang="en-US" sz="1400" dirty="0">
                <a:latin typeface="Callibri"/>
              </a:rPr>
            </a:br>
            <a:r>
              <a:rPr lang="el-GR" sz="1400" dirty="0">
                <a:latin typeface="Callibri"/>
              </a:rPr>
              <a:t> 2.</a:t>
            </a:r>
            <a:r>
              <a:rPr lang="en-US" sz="1400" dirty="0">
                <a:latin typeface="Callibri"/>
              </a:rPr>
              <a:t> </a:t>
            </a:r>
            <a:r>
              <a:rPr lang="el-GR" sz="1400" dirty="0">
                <a:latin typeface="Callibri"/>
              </a:rPr>
              <a:t>Το προσωπικό αξιολογείται εξαιρετικά για επαγγελματισμό &amp; σεβασμό.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latin typeface="Callibri"/>
              </a:rPr>
              <a:t>Προκλήσεις:</a:t>
            </a:r>
            <a:br>
              <a:rPr lang="en-US" sz="1400" b="1" dirty="0">
                <a:latin typeface="Callibri"/>
              </a:rPr>
            </a:br>
            <a:r>
              <a:rPr lang="el-GR" sz="1400" dirty="0">
                <a:latin typeface="Callibri"/>
              </a:rPr>
              <a:t>1.</a:t>
            </a:r>
            <a:r>
              <a:rPr lang="en-US" sz="1400" dirty="0">
                <a:latin typeface="Callibri"/>
              </a:rPr>
              <a:t> </a:t>
            </a:r>
            <a:r>
              <a:rPr lang="el-GR" sz="1400" dirty="0">
                <a:latin typeface="Callibri"/>
              </a:rPr>
              <a:t>Ανάγκη </a:t>
            </a:r>
            <a:r>
              <a:rPr lang="el-GR" sz="1400" dirty="0" err="1">
                <a:latin typeface="Callibri"/>
              </a:rPr>
              <a:t>ψηφιοποίησης</a:t>
            </a:r>
            <a:r>
              <a:rPr lang="el-GR" sz="1400" dirty="0">
                <a:latin typeface="Callibri"/>
              </a:rPr>
              <a:t> &amp; μείωσης γραφειοκρατίας,</a:t>
            </a:r>
            <a:br>
              <a:rPr lang="en-US" sz="1400" dirty="0">
                <a:latin typeface="Callibri"/>
              </a:rPr>
            </a:br>
            <a:r>
              <a:rPr lang="el-GR" sz="1400" dirty="0">
                <a:latin typeface="Callibri"/>
              </a:rPr>
              <a:t>2.</a:t>
            </a:r>
            <a:r>
              <a:rPr lang="en-US" sz="1400" dirty="0">
                <a:latin typeface="Callibri"/>
              </a:rPr>
              <a:t> </a:t>
            </a:r>
            <a:r>
              <a:rPr lang="el-GR" sz="1400" dirty="0">
                <a:latin typeface="Callibri"/>
              </a:rPr>
              <a:t>Βελτίωσης χώρων &amp; </a:t>
            </a:r>
            <a:r>
              <a:rPr lang="el-GR" sz="1400" dirty="0" err="1">
                <a:latin typeface="Callibri"/>
              </a:rPr>
              <a:t>ιδιωτικότητας</a:t>
            </a:r>
            <a:r>
              <a:rPr lang="el-GR" sz="1400" dirty="0">
                <a:latin typeface="Callibri"/>
              </a:rPr>
              <a:t> και</a:t>
            </a:r>
            <a:br>
              <a:rPr lang="en-US" sz="1400" dirty="0">
                <a:latin typeface="Callibri"/>
              </a:rPr>
            </a:br>
            <a:r>
              <a:rPr lang="el-GR" sz="1400" dirty="0">
                <a:latin typeface="Callibri"/>
              </a:rPr>
              <a:t>3.</a:t>
            </a:r>
            <a:r>
              <a:rPr lang="en-US" sz="1400" dirty="0">
                <a:latin typeface="Callibri"/>
              </a:rPr>
              <a:t> </a:t>
            </a:r>
            <a:r>
              <a:rPr lang="el-GR" sz="1400" dirty="0">
                <a:latin typeface="Callibri"/>
              </a:rPr>
              <a:t>Ενίσχυσης προσωπικού &amp; υπηρεσιών ψυχικής υγείας.</a:t>
            </a:r>
          </a:p>
          <a:p>
            <a:pPr marL="285750" lvl="0" indent="-28575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latin typeface="Callibri"/>
              </a:rPr>
              <a:t>ΚΕΜ: </a:t>
            </a:r>
            <a:r>
              <a:rPr lang="el-GR" sz="1400" dirty="0">
                <a:latin typeface="Callibri"/>
              </a:rPr>
              <a:t>Χαμηλή χρήση (1%), απαιτείται ενίσχυση λειτουργίας &amp; </a:t>
            </a:r>
            <a:r>
              <a:rPr lang="el-GR" sz="1400" dirty="0" err="1">
                <a:latin typeface="Callibri"/>
              </a:rPr>
              <a:t>πολυγλωσσικής</a:t>
            </a:r>
            <a:r>
              <a:rPr lang="el-GR" sz="1400" dirty="0">
                <a:latin typeface="Callibri"/>
              </a:rPr>
              <a:t> υποστήριξης.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1" dirty="0">
                <a:latin typeface="Callibri"/>
              </a:rPr>
              <a:t>Στρατηγική αξία: </a:t>
            </a:r>
            <a:r>
              <a:rPr lang="el-GR" sz="1400" dirty="0">
                <a:latin typeface="Callibri"/>
              </a:rPr>
              <a:t>Η σύγκλιση με κριτήρια OECD/DAC, τον Ευρωπαϊκό Πυλώνα Κοινωνικών Δικαιωμάτων επιβεβαιώνει τη Συνάφεια και την ανάγκη ενίσχυσης της βιωσιμότητάς τους.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el-GR" sz="1400" dirty="0">
              <a:latin typeface="Callibri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0B1E965-646B-F46F-A43A-7A160922851E}"/>
              </a:ext>
            </a:extLst>
          </p:cNvPr>
          <p:cNvSpPr txBox="1">
            <a:spLocks/>
          </p:cNvSpPr>
          <p:nvPr/>
        </p:nvSpPr>
        <p:spPr>
          <a:xfrm>
            <a:off x="4741" y="530797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ΩΦΕΛΟΥΜΕΝΩΝ ΚΚ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7573C29F-3C79-5879-E11B-AA7CDC5BC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55967-7800-D766-E77F-1CE1A6A26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B892A5E-868A-84F4-1B11-43E98F71FB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4079C57-261C-92F6-9D8A-A75235609FE2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DA097C9-2A8D-8D41-AD4A-D48B94AAC793}"/>
              </a:ext>
            </a:extLst>
          </p:cNvPr>
          <p:cNvSpPr txBox="1">
            <a:spLocks/>
          </p:cNvSpPr>
          <p:nvPr/>
        </p:nvSpPr>
        <p:spPr>
          <a:xfrm>
            <a:off x="832104" y="1006553"/>
            <a:ext cx="10881359" cy="5071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ΕΝΟΤΗΤΑ Α: ΓΕΝΙΚΑ ΣΤΟΙΧΕΙΑ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Δήμος ΚΚ: </a:t>
            </a:r>
            <a:r>
              <a:rPr lang="el-GR" sz="1600" dirty="0">
                <a:latin typeface="Callibri"/>
              </a:rPr>
              <a:t>19 Δήμοι της ΠΔΕ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 7 Δήμοι της ΠΕ Αιτωλοακαρνανίας, 5 Δήμοι της ΠΕ Αχαΐας, 7 Δήμοι της ΠΕ Ηλείας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Ένας Δήμος με ΚΚ και Παράρτημα  </a:t>
            </a:r>
            <a:r>
              <a:rPr lang="el-GR" sz="1600" dirty="0">
                <a:solidFill>
                  <a:srgbClr val="FF0000"/>
                </a:solidFill>
                <a:latin typeface="Callibri"/>
                <a:sym typeface="Wingdings" panose="05000000000000000000" pitchFamily="2" charset="2"/>
              </a:rPr>
              <a:t>Ρομά &amp;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ΚΕΜ </a:t>
            </a:r>
            <a:r>
              <a:rPr lang="el-GR" sz="1600" dirty="0">
                <a:solidFill>
                  <a:srgbClr val="FF0000"/>
                </a:solidFill>
                <a:latin typeface="Callibri"/>
                <a:sym typeface="Wingdings" panose="05000000000000000000" pitchFamily="2" charset="2"/>
              </a:rPr>
              <a:t>(Δήμος Ανδραβίδας-Κυλλήνης)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FF0000"/>
                </a:solidFill>
                <a:latin typeface="Callibri"/>
                <a:sym typeface="Wingdings" panose="05000000000000000000" pitchFamily="2" charset="2"/>
              </a:rPr>
              <a:t>Δύο Δήμοι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με ΚΚ και 2 Παραρτήματα Ρομά </a:t>
            </a:r>
            <a:r>
              <a:rPr lang="el-GR" sz="1600" dirty="0">
                <a:solidFill>
                  <a:srgbClr val="FF0000"/>
                </a:solidFill>
                <a:latin typeface="Callibri"/>
                <a:sym typeface="Wingdings" panose="05000000000000000000" pitchFamily="2" charset="2"/>
              </a:rPr>
              <a:t>(Δήμος Αγρινίου &amp; Δυτικής Αχαΐας)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  <a:sym typeface="Wingdings" panose="05000000000000000000" pitchFamily="2" charset="2"/>
              </a:rPr>
              <a:t>Είδος Δομής/Παραρτήματος:  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36% Κέντρα Κοινότητας χωρίς Παραρτήματα (8 Δομές) και 64% με Παραρτήματα (14 Δομές)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33% Κεντρική δομή διευρυμένου Κέντρου Κοινότητας (7 Δομές)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9% Κέντρο Κοινότητας με Κινητή Μονάδα (2 Δομές)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36% με Παράρτημα Ρομά (8 Δομές)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5% με Κέντρο Ένταξης Μεταναστών (1 Δομή)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1600" dirty="0">
              <a:latin typeface="Callibri"/>
              <a:sym typeface="Wingdings" panose="05000000000000000000" pitchFamily="2" charset="2"/>
            </a:endParaRP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00926CDE-FA3A-3438-5229-85BF8C99A488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ΣΥΝΤΟΝΙΣΤΩΝ ΚΚ</a:t>
            </a: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CA38E4B4-1967-B9A3-36CE-6A2C8E94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DCE36-B358-E368-F877-824523195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A5BEDD5-AB09-2965-11A9-7905EA8ABB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31E87C31-90FF-B488-D3C3-6CD451941242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08E1D04-21BE-EBDA-E89F-80441E1C0CA4}"/>
              </a:ext>
            </a:extLst>
          </p:cNvPr>
          <p:cNvSpPr txBox="1">
            <a:spLocks/>
          </p:cNvSpPr>
          <p:nvPr/>
        </p:nvSpPr>
        <p:spPr>
          <a:xfrm>
            <a:off x="832104" y="1006551"/>
            <a:ext cx="10881359" cy="5169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600"/>
              </a:spcBef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ΕΝΟΤΗΤΑ Β: ΣΤΕΛΕΧΩΣΗ ΚΑΙ ΕΣΩΤΕΡΙΚΗ ΛΕΙΤΟΥΡΓΙΑ</a:t>
            </a:r>
          </a:p>
          <a:p>
            <a:pPr lvl="0" algn="l">
              <a:spcBef>
                <a:spcPts val="600"/>
              </a:spcBef>
            </a:pP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el-GR" sz="1600" b="1" dirty="0">
                <a:latin typeface="Callibri"/>
              </a:rPr>
              <a:t>Β1: Στελέχη πλήρους ή μερικής απασχόλησης ανά ειδικότητα (%)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Κοινωνικός Λειτουργός: 38%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Ψυχολόγος: 	12%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Πτυχιούχος ΑΕΙ ή ΤΕΙ Κοινωνικών Επιστημών: 9%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Παιδαγωγός: 8%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Πτυχιούχος ΑΕΙ ή ΤΕΙ Οικονομικής Κατεύθυνσης ή Διοίκησης Επιχειρήσεων: 7%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Διαμεσολαβητής για Ρομά: 7%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Διοικητικό Προσωπικό: 4%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Διαπολιτισμικός Μεσολαβητής: 4%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Βοηθητικό προσωπικό:2%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Νομικός (μεταναστευτικό &amp; εργατικό δίκαιο:1%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Οδηγός: 1%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Άλλο: 6% (Νοσηλεύτριες, Παιδαγωγοί, Επισκέπτες υγείας)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B2DCE4E2-95B6-19E0-8A0E-EB57AFDFB3E8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ΣΥΝΤΟΝΙΣΤΩΝ ΚΚ</a:t>
            </a: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98E95275-2ACA-E017-2D10-F4C63D83E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4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D8B54-5977-A94C-4C46-CA4043B5B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C5C2B13-A8F0-C326-8F17-2A80617066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20922C16-647A-9D7B-FD53-F5AE93FB4EA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29FAD51-DDAB-9825-FA02-A69673D5B72D}"/>
              </a:ext>
            </a:extLst>
          </p:cNvPr>
          <p:cNvSpPr txBox="1">
            <a:spLocks/>
          </p:cNvSpPr>
          <p:nvPr/>
        </p:nvSpPr>
        <p:spPr>
          <a:xfrm>
            <a:off x="827361" y="1108243"/>
            <a:ext cx="10881359" cy="5492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ΕΝΟΤΗΤΑ Β: ΣΤΕΛΕΧΩΣΗ ΚΑΙ ΕΣΩΤΕΡΙΚΗ ΛΕΙΤΟΥΡΓΙΑ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el-GR" sz="1700" b="1" dirty="0">
              <a:solidFill>
                <a:srgbClr val="0067A0"/>
              </a:solidFill>
              <a:latin typeface="Callibri"/>
            </a:endParaRP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86797A14-D054-E8FE-7951-90EAA745971B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 ΣΥΝΤΟΝΙΣΤΩΝ ΚΚ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AC206E66-33ED-1A2B-6463-596530910F24}"/>
              </a:ext>
            </a:extLst>
          </p:cNvPr>
          <p:cNvSpPr txBox="1">
            <a:spLocks/>
          </p:cNvSpPr>
          <p:nvPr/>
        </p:nvSpPr>
        <p:spPr>
          <a:xfrm>
            <a:off x="829732" y="1699752"/>
            <a:ext cx="10881359" cy="1062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l-GR" sz="1600" b="1" dirty="0">
                <a:latin typeface="Callibri"/>
              </a:rPr>
              <a:t>Β2. Στελέχη των ΚΚ που έχουν επιμορφωθεί αποκλειστικά για τις ανάγκες άσκησης των καθηκόντων τους κατά το έτος  2024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Από ΕΚΚΔΑ: 48 στελέχη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Λοιποί Φορείς: 16 στελέχη</a:t>
            </a:r>
          </a:p>
          <a:p>
            <a:pPr lvl="0" algn="l">
              <a:lnSpc>
                <a:spcPct val="100000"/>
              </a:lnSpc>
            </a:pPr>
            <a:r>
              <a:rPr lang="el-GR" sz="1600" b="1" dirty="0">
                <a:latin typeface="Callibri"/>
              </a:rPr>
              <a:t>	 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35437BEE-19D0-2919-6B31-DE8B4C081647}"/>
              </a:ext>
            </a:extLst>
          </p:cNvPr>
          <p:cNvSpPr txBox="1">
            <a:spLocks/>
          </p:cNvSpPr>
          <p:nvPr/>
        </p:nvSpPr>
        <p:spPr>
          <a:xfrm>
            <a:off x="829732" y="2861238"/>
            <a:ext cx="10881359" cy="1454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l-GR" sz="1600" b="1" dirty="0">
                <a:latin typeface="Callibri"/>
              </a:rPr>
              <a:t>Β3. Τομείς που πρέπει να υπάρξει περαιτέρω επιμόρφωση (με υψηλότερη βαθμολογία)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Θέματα που αφορούν </a:t>
            </a:r>
            <a:r>
              <a:rPr lang="el-GR" sz="1600" dirty="0" err="1">
                <a:latin typeface="Callibri"/>
              </a:rPr>
              <a:t>προνοιακά</a:t>
            </a:r>
            <a:r>
              <a:rPr lang="el-GR" sz="1600" dirty="0">
                <a:latin typeface="Callibri"/>
              </a:rPr>
              <a:t> επιδόματα:	17%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Θέματα που αφορούν το ΕΕΕ: 16%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Θέματα που αφορούν ΑμεΑ: 14%</a:t>
            </a:r>
          </a:p>
          <a:p>
            <a:pPr lvl="0" algn="l">
              <a:lnSpc>
                <a:spcPct val="100000"/>
              </a:lnSpc>
            </a:pPr>
            <a:endParaRPr lang="el-GR" sz="1600" b="1" dirty="0">
              <a:latin typeface="Callibri"/>
            </a:endParaRPr>
          </a:p>
          <a:p>
            <a:pPr lvl="0" algn="l">
              <a:lnSpc>
                <a:spcPct val="100000"/>
              </a:lnSpc>
            </a:pPr>
            <a:r>
              <a:rPr lang="el-GR" sz="1600" b="1" dirty="0">
                <a:latin typeface="Callibri"/>
              </a:rPr>
              <a:t>	 </a:t>
            </a: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837B7A70-E879-6633-30FA-323D57BFDE5A}"/>
              </a:ext>
            </a:extLst>
          </p:cNvPr>
          <p:cNvSpPr txBox="1">
            <a:spLocks/>
          </p:cNvSpPr>
          <p:nvPr/>
        </p:nvSpPr>
        <p:spPr>
          <a:xfrm>
            <a:off x="829732" y="4294865"/>
            <a:ext cx="10881359" cy="1454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l-GR" sz="1600" b="1" dirty="0">
                <a:latin typeface="Callibri"/>
              </a:rPr>
              <a:t>Β4. Μοναδικός αριθμός ωφελούμενων που εξυπηρετήθηκαν στο ΚΚ το 2024: </a:t>
            </a:r>
            <a:r>
              <a:rPr lang="el-GR" sz="1600" dirty="0">
                <a:latin typeface="Callibri"/>
              </a:rPr>
              <a:t>41.051 άτομα</a:t>
            </a:r>
          </a:p>
          <a:p>
            <a:pPr lvl="0" algn="l">
              <a:lnSpc>
                <a:spcPct val="100000"/>
              </a:lnSpc>
            </a:pPr>
            <a:r>
              <a:rPr lang="el-GR" sz="1600" b="1" dirty="0">
                <a:latin typeface="Callibri"/>
              </a:rPr>
              <a:t>	 </a:t>
            </a:r>
          </a:p>
        </p:txBody>
      </p:sp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0FCFB81C-B04E-9BC1-AEB6-B4475DDF9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79B43-2EB9-CED2-7FE3-4977DC646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3BF0FAB-033C-F41B-D904-1B6A532A65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D6C8111-9216-BAEB-0F09-AC0AB0B93D1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29A303-C3D3-9281-9343-AACF2603266F}"/>
              </a:ext>
            </a:extLst>
          </p:cNvPr>
          <p:cNvSpPr txBox="1">
            <a:spLocks/>
          </p:cNvSpPr>
          <p:nvPr/>
        </p:nvSpPr>
        <p:spPr>
          <a:xfrm>
            <a:off x="783977" y="1137719"/>
            <a:ext cx="10881359" cy="568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0067A0"/>
                </a:solidFill>
                <a:latin typeface="Callibri"/>
              </a:rPr>
              <a:t>ΕΝΟΤΗΤΑ Γ: ΥΠΟΔΟΜΕΣ – ΕΞΟΠΛΙΣΜΟΣ</a:t>
            </a:r>
          </a:p>
          <a:p>
            <a:pPr algn="l">
              <a:lnSpc>
                <a:spcPct val="100000"/>
              </a:lnSpc>
            </a:pPr>
            <a:r>
              <a:rPr lang="el-GR" sz="1600" b="1" dirty="0">
                <a:latin typeface="Callibri"/>
              </a:rPr>
              <a:t>Γ1. Καθεστώς στέγασης της Δομής ή του Παραρτήματος</a:t>
            </a:r>
            <a:endParaRPr lang="el-GR" sz="1600" b="1" dirty="0">
              <a:solidFill>
                <a:srgbClr val="0067A0"/>
              </a:solidFill>
              <a:latin typeface="Callibri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Συστέγαση με Κοινωνική Υπηρεσία Δήμου: 27%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Στέγαση σε ενοικιαζόμενη ανεξάρτητη κτιριακή υποδομή: 23%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Συστέγαση με άλλες υπηρεσίες/φορείς/λειτουργίες: 18%</a:t>
            </a:r>
          </a:p>
          <a:p>
            <a:pPr lvl="1" algn="l">
              <a:lnSpc>
                <a:spcPct val="100000"/>
              </a:lnSpc>
            </a:pPr>
            <a:endParaRPr lang="el-GR" sz="1600" dirty="0">
              <a:latin typeface="Callibri"/>
            </a:endParaRPr>
          </a:p>
          <a:p>
            <a:pPr lvl="0" algn="l">
              <a:lnSpc>
                <a:spcPct val="100000"/>
              </a:lnSpc>
            </a:pPr>
            <a:r>
              <a:rPr lang="el-GR" sz="1600" b="1" dirty="0">
                <a:latin typeface="Callibri"/>
              </a:rPr>
              <a:t>Γ2. Διαθεσιμότητα και επάρκεια των εγκαταστάσεων της Δομής ή του Παραρτήματος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Επαρκείς/Κατάλληλοι: </a:t>
            </a:r>
            <a:r>
              <a:rPr lang="el-GR" sz="1600" dirty="0">
                <a:latin typeface="Callibri"/>
              </a:rPr>
              <a:t>Χώρος υποδοχής &amp; αναμονής κοινού, Προσβασιμότητα, πολιτών &amp; ΑΜΕΑ, Διακριτός χώρος για ατομικές συνεντεύξεις κ.λπ., Χώροι υγιεινής.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Μη διαθέσιμοι: </a:t>
            </a:r>
            <a:r>
              <a:rPr lang="el-GR" sz="1600" dirty="0">
                <a:latin typeface="Callibri"/>
              </a:rPr>
              <a:t>Αίθουσα παιδαγωγικών δραστηριοτήτων και χώρος ιατρείου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6C24C5F2-CF28-63F2-F24E-44C3F166F12E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ΣΥΝΤΟΝΙΣΤΩΝ ΚΚ</a:t>
            </a: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426A9CE4-1B29-0D7A-D42B-C0538C398AF9}"/>
              </a:ext>
            </a:extLst>
          </p:cNvPr>
          <p:cNvCxnSpPr>
            <a:cxnSpLocks/>
          </p:cNvCxnSpPr>
          <p:nvPr/>
        </p:nvCxnSpPr>
        <p:spPr>
          <a:xfrm>
            <a:off x="838838" y="2994238"/>
            <a:ext cx="10643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104AA8AF-36B6-D88E-BF08-86B02EC3E6D9}"/>
              </a:ext>
            </a:extLst>
          </p:cNvPr>
          <p:cNvCxnSpPr>
            <a:cxnSpLocks/>
          </p:cNvCxnSpPr>
          <p:nvPr/>
        </p:nvCxnSpPr>
        <p:spPr>
          <a:xfrm>
            <a:off x="838838" y="4703080"/>
            <a:ext cx="10643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C8E6A6-29FF-949E-B571-ACD16D628974}"/>
              </a:ext>
            </a:extLst>
          </p:cNvPr>
          <p:cNvSpPr txBox="1"/>
          <p:nvPr/>
        </p:nvSpPr>
        <p:spPr>
          <a:xfrm>
            <a:off x="838838" y="4850758"/>
            <a:ext cx="10643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l-GR" sz="1600" b="1" dirty="0">
                <a:latin typeface="Callibri"/>
              </a:rPr>
              <a:t>Γ3. Ελλείψεις σε εξοπλισμό απαραίτητο για τη λειτουργία της Δομής</a:t>
            </a:r>
            <a:endParaRPr lang="el-GR" sz="1600" b="1" dirty="0">
              <a:solidFill>
                <a:srgbClr val="0067A0"/>
              </a:solidFill>
              <a:latin typeface="Callibri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Μεταφορικό μέσο: 40%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Εξοπλισμός παιδαγωγικών ή άλλων δραστηριοτήτων: 20%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Επίπλωση θέσεων εργασίας και χώρων υποδοχής κοινού: 17%</a:t>
            </a:r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7A5608CE-A687-3A10-BF80-CD8C31664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7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AC146-B177-ADAF-E5CD-97013FAF7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E5606C0-0F7F-7CBD-BFF8-1CFBD2E2E2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92D8884-FA06-8889-0FF1-EBB2B14888E7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4FAF768-34CF-1084-0CDF-3116C8D2FE0B}"/>
              </a:ext>
            </a:extLst>
          </p:cNvPr>
          <p:cNvSpPr txBox="1">
            <a:spLocks/>
          </p:cNvSpPr>
          <p:nvPr/>
        </p:nvSpPr>
        <p:spPr>
          <a:xfrm>
            <a:off x="389300" y="1970617"/>
            <a:ext cx="6096888" cy="4158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b="1" dirty="0">
                <a:latin typeface="Callibri"/>
              </a:rPr>
              <a:t>Δ1. Ωφελούμενοι του Κέντρου (συμπεριλαμβανομένων των Ρομά και των μεταναστών)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Callibri"/>
              </a:rPr>
              <a:t>Πληροφόρηση ή/και παραπομπή σε προγράμματα πρόνοιας και κοινωνικής ένταξης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Callibri"/>
              </a:rPr>
              <a:t>Υποστήριξη ένταξης, ειδικά στο Ελάχιστο Εγγυημένο Εισόδημα 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Callibri"/>
              </a:rPr>
              <a:t>Παραπομπή σε άλλες δομές και υπηρεσίες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sz="1400" b="1" dirty="0">
              <a:latin typeface="Callibri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400" b="1" dirty="0">
                <a:latin typeface="Callibri"/>
              </a:rPr>
              <a:t>Δ2. Ωφελούμενοι του Παραρτήματος Ρομά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400" u="sng" dirty="0">
                <a:latin typeface="Callibri"/>
              </a:rPr>
              <a:t>Σημείωση: </a:t>
            </a:r>
            <a:r>
              <a:rPr lang="el-GR" sz="1400" dirty="0">
                <a:latin typeface="Callibri"/>
              </a:rPr>
              <a:t>Σε καμία κατηγορία «Οι περισσότεροι»/ «Πολλοί» &gt; 50% - Υψηλότερα ποσοστά όπου «Αρκετοί» προσήλθαν: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Callibri"/>
              </a:rPr>
              <a:t>Συμβουλευτικές υπηρεσίες ένταξης της οικογένειας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Callibri"/>
              </a:rPr>
              <a:t>Υποστήριξη για την εύρεση εργασίας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Callibri"/>
              </a:rPr>
              <a:t>Ενημέρωση /ευαισθητοποίηση του πληθυσμού των ωφελούμενων για θέματα δημόσιας Υγείας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sz="1400" b="1" dirty="0">
              <a:latin typeface="Callibri"/>
            </a:endParaRP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2EB7DE9A-0B09-D7F0-8C83-E82282D2357F}"/>
              </a:ext>
            </a:extLst>
          </p:cNvPr>
          <p:cNvSpPr txBox="1">
            <a:spLocks/>
          </p:cNvSpPr>
          <p:nvPr/>
        </p:nvSpPr>
        <p:spPr>
          <a:xfrm>
            <a:off x="56726" y="69974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ΣΥΝΤΟΝΙΣΤΩΝ ΚΚ</a:t>
            </a: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240FD33F-A1EB-B553-1022-C5959E55F1F5}"/>
              </a:ext>
            </a:extLst>
          </p:cNvPr>
          <p:cNvCxnSpPr>
            <a:cxnSpLocks/>
          </p:cNvCxnSpPr>
          <p:nvPr/>
        </p:nvCxnSpPr>
        <p:spPr>
          <a:xfrm>
            <a:off x="6454900" y="1941003"/>
            <a:ext cx="33657" cy="4217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D5DD50-38FC-7B08-2333-54C80597093B}"/>
              </a:ext>
            </a:extLst>
          </p:cNvPr>
          <p:cNvSpPr txBox="1"/>
          <p:nvPr/>
        </p:nvSpPr>
        <p:spPr>
          <a:xfrm>
            <a:off x="6540544" y="2915020"/>
            <a:ext cx="4885812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400" b="1" dirty="0">
                <a:latin typeface="Callibri"/>
              </a:rPr>
              <a:t>Δ3. Ωφελούμενοι του ΚΕΜ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Callibri"/>
              </a:rPr>
              <a:t>Ενημέρωση και παροχή </a:t>
            </a:r>
            <a:r>
              <a:rPr lang="el-GR" sz="1400" dirty="0" err="1">
                <a:latin typeface="Callibri"/>
              </a:rPr>
              <a:t>κοινωνικο</a:t>
            </a:r>
            <a:r>
              <a:rPr lang="el-GR" sz="1400" dirty="0">
                <a:latin typeface="Callibri"/>
              </a:rPr>
              <a:t>-ψυχολογικής στήριξης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Callibri"/>
              </a:rPr>
              <a:t>Παροχή πρωτοβάθμιας ιατρικής περίθαλψης μέσω Ιατρού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Callibri"/>
              </a:rPr>
              <a:t>Διάγνωση προβλημάτων και παραπομπή σε εξειδικευμένες κοινωνικές δομές/ υπηρεσίες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657547DB-5E67-7D94-C240-729FDA0BE193}"/>
              </a:ext>
            </a:extLst>
          </p:cNvPr>
          <p:cNvSpPr txBox="1">
            <a:spLocks/>
          </p:cNvSpPr>
          <p:nvPr/>
        </p:nvSpPr>
        <p:spPr>
          <a:xfrm>
            <a:off x="606657" y="1150789"/>
            <a:ext cx="10807595" cy="790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ΕΝΟΤΗΤΑ Δ: ΠΑΡΕΧΟΜΕΝΕΣ ΥΠΗΡΕΣΙΕΣ – ΣΤΟΙΧΕΙΑ ΔΡΑΣΤΗΡΙΟΤΗΤΑΣ</a:t>
            </a:r>
          </a:p>
          <a:p>
            <a:pPr>
              <a:lnSpc>
                <a:spcPct val="100000"/>
              </a:lnSpc>
            </a:pPr>
            <a:r>
              <a:rPr lang="el-GR" sz="1700" b="1" u="sng" dirty="0">
                <a:latin typeface="Callibri"/>
              </a:rPr>
              <a:t>Ωφελούμενοι που προσήλθαν με αιτήματα παροχής το 2024 («Οι περισσότεροι»/ «Πολλοί» &gt; 50%)</a:t>
            </a:r>
            <a:endParaRPr lang="el-GR" sz="1700" b="1" u="sng" dirty="0">
              <a:solidFill>
                <a:srgbClr val="0067A0"/>
              </a:solidFill>
              <a:latin typeface="Callibri"/>
            </a:endParaRPr>
          </a:p>
          <a:p>
            <a:pPr algn="l"/>
            <a:endParaRPr lang="el-GR" sz="1600" b="1" dirty="0">
              <a:latin typeface="Callibri"/>
            </a:endParaRPr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E3BFA353-FF3C-6B98-4E59-7B678C192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5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7C4EA-A7E6-3E88-323D-B2D5D9D0A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76A28D5-B066-521A-46FB-856E503955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0F5DF66C-4DEC-021E-0AC9-45333195BA7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9904EEBD-7B80-8DA2-7FC7-B30CC4B9E7A1}"/>
              </a:ext>
            </a:extLst>
          </p:cNvPr>
          <p:cNvSpPr txBox="1">
            <a:spLocks/>
          </p:cNvSpPr>
          <p:nvPr/>
        </p:nvSpPr>
        <p:spPr>
          <a:xfrm>
            <a:off x="461960" y="1379610"/>
            <a:ext cx="11079881" cy="3934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rgbClr val="0070C0"/>
                </a:solidFill>
                <a:latin typeface="Callibri"/>
              </a:rPr>
              <a:t>ΕΝΟΤΗΤΑ Ε: ΣΥΝΕΡΓΑΣΙΕΣ – «ΚΟΙΝΩΝΙΚΗ ΔΙΚΤΥΩΣΗ»</a:t>
            </a:r>
          </a:p>
          <a:p>
            <a:pPr algn="l"/>
            <a:r>
              <a:rPr lang="el-GR" sz="1600" b="1" dirty="0">
                <a:latin typeface="Callibri"/>
              </a:rPr>
              <a:t>Ε1. Επίπεδο συνεργασίας σας με τους παρακάτω φορείς (υψηλότερα ποσοστά)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Πολύ καλή</a:t>
            </a:r>
          </a:p>
          <a:p>
            <a:pPr marL="742950" lvl="2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Κοινωνικές Δομές / Υπηρεσίες φροντίδας &amp; δημιουργικής απασχόλησης παιδιών (50%)</a:t>
            </a:r>
          </a:p>
          <a:p>
            <a:pPr marL="742950" lvl="2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Κοινωνικές Δομές / Υπηρεσίες ΑμεΑ και ηλικιωμένων (59%)</a:t>
            </a:r>
          </a:p>
          <a:p>
            <a:pPr marL="742950" lvl="2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Δομές στήριξης γυναικών/ θυμάτων διακίνησης &amp; εμπορίας ανθρώπων (50%)</a:t>
            </a:r>
          </a:p>
          <a:p>
            <a:pPr marL="742950" lvl="2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Κοινωνικές Υπηρεσίες μονάδων υγείας (59%)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285750" lvl="1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Χωρίς συνεργασία</a:t>
            </a:r>
          </a:p>
          <a:p>
            <a:pPr marL="742950" lvl="2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Δομές Παροχής Βασικών Αγαθών (48%)</a:t>
            </a:r>
          </a:p>
          <a:p>
            <a:pPr marL="742950" lvl="2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Δομές στέγασης (57%)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1200" b="1" dirty="0">
              <a:latin typeface="Callibri"/>
            </a:endParaRPr>
          </a:p>
          <a:p>
            <a:pPr marL="800100" lvl="1" indent="-342900" algn="l">
              <a:buAutoNum type="arabicPeriod"/>
            </a:pPr>
            <a:endParaRPr lang="el-GR" sz="1200" b="1" dirty="0">
              <a:latin typeface="Callibri"/>
            </a:endParaRPr>
          </a:p>
          <a:p>
            <a:pPr marL="800100" lvl="1" indent="-342900" algn="l">
              <a:buAutoNum type="arabicPeriod"/>
            </a:pPr>
            <a:endParaRPr lang="el-GR" sz="1200" b="1" dirty="0">
              <a:latin typeface="Callibri"/>
            </a:endParaRPr>
          </a:p>
          <a:p>
            <a:pPr algn="l"/>
            <a:endParaRPr lang="el-GR" sz="1600" b="1" dirty="0">
              <a:solidFill>
                <a:srgbClr val="0070C0"/>
              </a:solidFill>
              <a:latin typeface="Callibri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638BCDA-F39B-C07B-BD59-6C3E1ADE422A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ΣΥΝΤΟΝΙΣΤΩΝ ΚΚ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61957A09-B86E-218F-32DC-C4D5CDCCF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4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D02F6-0AD8-A0FE-334E-105547EE5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C5EB583-CE38-3072-5ABC-1EB0CD5914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BCC90CC-3F1B-8FE1-68F4-AAB5F0A9567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34583B84-466C-D841-1412-8F46CE84350F}"/>
              </a:ext>
            </a:extLst>
          </p:cNvPr>
          <p:cNvSpPr txBox="1">
            <a:spLocks/>
          </p:cNvSpPr>
          <p:nvPr/>
        </p:nvSpPr>
        <p:spPr>
          <a:xfrm>
            <a:off x="413834" y="1331485"/>
            <a:ext cx="11079881" cy="2823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rgbClr val="0070C0"/>
                </a:solidFill>
                <a:latin typeface="Callibri"/>
              </a:rPr>
              <a:t>ΕΝΟΤΗΤΑ Ε: ΣΥΝΕΡΓΑΣΙΕΣ – «ΚΟΙΝΩΝΙΚΗ ΔΙΚΤΥΩΣΗ»</a:t>
            </a:r>
          </a:p>
          <a:p>
            <a:pPr algn="l"/>
            <a:endParaRPr lang="el-GR" sz="1600" b="1" dirty="0">
              <a:solidFill>
                <a:srgbClr val="0070C0"/>
              </a:solidFill>
              <a:latin typeface="Callibri"/>
            </a:endParaRPr>
          </a:p>
          <a:p>
            <a:pPr algn="l"/>
            <a:r>
              <a:rPr lang="el-GR" sz="1600" b="1" dirty="0">
                <a:latin typeface="Callibri"/>
              </a:rPr>
              <a:t>Ε2. Επίπεδο συνεργασίας σας με τους παρακάτω φορείς σε θέματα απασχόλησης (υψηλότερα ποσοστά)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Επαρκής</a:t>
            </a:r>
          </a:p>
          <a:p>
            <a:pPr marL="742950" lvl="2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ΔΥΠΑ (45%)</a:t>
            </a:r>
          </a:p>
          <a:p>
            <a:pPr marL="285750" lvl="1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Χωρίς συνεργασία</a:t>
            </a:r>
          </a:p>
          <a:p>
            <a:pPr marL="742950" lvl="2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Γραφείο Ανέργων Δήμου (55%)</a:t>
            </a:r>
          </a:p>
          <a:p>
            <a:pPr marL="742950" lvl="2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Επιμελητήρια / Φορείς εκπροσώπησης επιχειρηματικότητας (64%)</a:t>
            </a:r>
          </a:p>
          <a:p>
            <a:pPr marL="742950" lvl="2" indent="-2857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Ενώσεις και Ομοσπονδίες εργαζομένων (π.χ. ΙΝΕ ΓΣΕΕ) (45%)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1200" b="1" dirty="0">
              <a:latin typeface="Callibri"/>
            </a:endParaRPr>
          </a:p>
          <a:p>
            <a:pPr marL="800100" lvl="1" indent="-342900" algn="l">
              <a:buAutoNum type="arabicPeriod"/>
            </a:pPr>
            <a:endParaRPr lang="el-GR" sz="1200" b="1" dirty="0">
              <a:latin typeface="Callibri"/>
            </a:endParaRPr>
          </a:p>
          <a:p>
            <a:pPr marL="800100" lvl="1" indent="-342900" algn="l">
              <a:buAutoNum type="arabicPeriod"/>
            </a:pPr>
            <a:endParaRPr lang="el-GR" sz="1200" b="1" dirty="0">
              <a:latin typeface="Callibri"/>
            </a:endParaRPr>
          </a:p>
          <a:p>
            <a:pPr algn="l"/>
            <a:endParaRPr lang="el-GR" sz="1600" b="1" dirty="0">
              <a:solidFill>
                <a:srgbClr val="0070C0"/>
              </a:solidFill>
              <a:latin typeface="Callibri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C8CA228-A3D2-4ADD-E6F4-CA17D221FA5A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ΣΥΝΤΟΝΙΣΤΩΝ ΚΚ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A9F79973-37D3-9CB2-A0EE-33002D746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DB6F71F-961A-0D3E-8C23-F1EE4111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9ED3EA-05A2-03E1-E5F2-851D5A2DE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7306237-FEAC-6CC4-A141-133C330613D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8BD39A1-A629-18ED-8000-C8CFC1F39FF2}"/>
              </a:ext>
            </a:extLst>
          </p:cNvPr>
          <p:cNvSpPr txBox="1">
            <a:spLocks/>
          </p:cNvSpPr>
          <p:nvPr/>
        </p:nvSpPr>
        <p:spPr>
          <a:xfrm>
            <a:off x="868680" y="596223"/>
            <a:ext cx="9994392" cy="3088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ΣΚΟΠΟΣ</a:t>
            </a:r>
            <a:endParaRPr lang="el-GR" sz="1700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Αξιολόγηση των Κέντρων Κοινότητας (ΚΚ) (συμπεριλαμβανομένων των Παραρτημάτων τους)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Τεκμηρίωση λήψης αποφάσεων για κοινωνική ένταξη και προστασία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Ενίσχυση αποτελεσματικότητας Πολιτικών Κοινωνικής Ένταξης, σε περιφερειακό επίπεδο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Σύνδεση ερευνητικών δεδομένων με τον στρατηγικό σχεδιασμό του ΕΠ «Δυτική Ελλάδα» 2021–2027</a:t>
            </a:r>
          </a:p>
          <a:p>
            <a:pPr marL="285750" lvl="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03895B93-57D1-1213-530A-2A4B9D99D0CF}"/>
              </a:ext>
            </a:extLst>
          </p:cNvPr>
          <p:cNvCxnSpPr>
            <a:cxnSpLocks/>
          </p:cNvCxnSpPr>
          <p:nvPr/>
        </p:nvCxnSpPr>
        <p:spPr>
          <a:xfrm>
            <a:off x="786384" y="3328416"/>
            <a:ext cx="10643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A5C3E7E1-1502-18BC-7037-5E5EF5127D8E}"/>
              </a:ext>
            </a:extLst>
          </p:cNvPr>
          <p:cNvSpPr txBox="1">
            <a:spLocks/>
          </p:cNvSpPr>
          <p:nvPr/>
        </p:nvSpPr>
        <p:spPr>
          <a:xfrm>
            <a:off x="868680" y="3599096"/>
            <a:ext cx="9994392" cy="3088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ΘΕΣΜΙΚΟ ΠΛΑΙΣΙΟ ΚΑΙ ΡΟΛΟΣ ΠΕΡΙΦΕΡΕΙΑΚΟΥ ΠΑΡΑΤΗΡΗΤΗΡΙΟΥ ΚΟΙΝΩΝΙΚΗΣ ΕΝΤΑΞΗΣ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Χρηματοδότηση από το ΕΠ «Δυτική Ελλάδα 2021–2027» και το ΕΚΤ+</a:t>
            </a:r>
          </a:p>
          <a:p>
            <a:pPr marL="285750" lvl="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Υλοποίηση στο πλαίσιο του «Μηχανισμού Συντονισμού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Κοινωνικής Πολιτικής και Κοινωνικής Καινοτομίας»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Παρακολούθηση και καταγραφή κοινωνικών φαινομένων και ευάλωτων ομάδων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Χαρτογράφηση φτώχειας και κοινωνικού αποκλεισμού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10" name="Γραφικό 9">
            <a:extLst>
              <a:ext uri="{FF2B5EF4-FFF2-40B4-BE49-F238E27FC236}">
                <a16:creationId xmlns:a16="http://schemas.microsoft.com/office/drawing/2014/main" id="{17D97FEA-DA70-2CAB-0ABA-9D29DA22D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3551" y="3690282"/>
            <a:ext cx="3553905" cy="22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8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4B28C-E08C-3AB4-4538-658019994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CE9D45-692F-2B7F-A095-5E4AECFD9C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26041C0-51BF-2D2B-8655-4CD6D6E0FF2F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AE25CCDC-A2AE-097D-5A10-88886720515A}"/>
              </a:ext>
            </a:extLst>
          </p:cNvPr>
          <p:cNvSpPr txBox="1">
            <a:spLocks/>
          </p:cNvSpPr>
          <p:nvPr/>
        </p:nvSpPr>
        <p:spPr>
          <a:xfrm>
            <a:off x="431941" y="1137719"/>
            <a:ext cx="11079881" cy="5526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rgbClr val="0070C0"/>
                </a:solidFill>
                <a:latin typeface="Callibri"/>
              </a:rPr>
              <a:t>ΕΝΟΤΗΤΑ Ε: ΣΥΝΕΡΓΑΣΙΕΣ – «ΚΟΙΝΩΝΙΚΗ ΔΙΚΤΥΩΣΗ»</a:t>
            </a:r>
          </a:p>
          <a:p>
            <a:pPr algn="l"/>
            <a:r>
              <a:rPr lang="el-GR" sz="1600" b="1" dirty="0">
                <a:latin typeface="Callibri"/>
              </a:rPr>
              <a:t>Ε3. Επίπεδο συνεργασίας σας με λοιπούς φορείς και υπηρεσίες</a:t>
            </a:r>
          </a:p>
          <a:p>
            <a:pPr algn="l"/>
            <a:endParaRPr lang="el-GR" sz="1600" b="1" dirty="0">
              <a:latin typeface="Callibri"/>
            </a:endParaRPr>
          </a:p>
          <a:p>
            <a:pPr algn="l"/>
            <a:r>
              <a:rPr lang="el-GR" sz="1600" b="1" u="sng" dirty="0">
                <a:latin typeface="Callibri"/>
              </a:rPr>
              <a:t>Πολύ καλή: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ΟΠΕΚΑ (91%)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Δομές Ψυχικής Υγείας (55%)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Φορείς / Υπηρεσίες εκπαίδευσης (59%)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Μη κυβερνητικές Οργανώσεις (45%)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Κέντρα Κοινότητας άλλων περιοχών (86%)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Περιφερειακό Παρατηρητήριο Κοινωνικής Ένταξης (91%)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Κοινωνικές συμπράξεις του Προγράμματος ΤΕΒΑ (36%)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Χρηματοπιστωτικά Ιδρύματα (τράπεζες) (27%)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1200" b="1" dirty="0">
              <a:latin typeface="Cal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800100" lvl="1" indent="-342900" algn="l">
              <a:buAutoNum type="arabicPeriod"/>
            </a:pPr>
            <a:endParaRPr lang="el-GR" sz="1200" b="1" dirty="0">
              <a:latin typeface="Callibri"/>
            </a:endParaRPr>
          </a:p>
          <a:p>
            <a:pPr marL="800100" lvl="1" indent="-342900" algn="l">
              <a:buAutoNum type="arabicPeriod"/>
            </a:pPr>
            <a:endParaRPr lang="el-GR" sz="1200" b="1" dirty="0">
              <a:latin typeface="Callibri"/>
            </a:endParaRPr>
          </a:p>
          <a:p>
            <a:pPr algn="l"/>
            <a:endParaRPr lang="el-GR" sz="1600" b="1" dirty="0">
              <a:solidFill>
                <a:srgbClr val="0070C0"/>
              </a:solidFill>
              <a:latin typeface="Callibri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37318B2-87BD-39AF-CA37-19394E15B11C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ΣΥΝΤΟΝΙΣΤΩΝ ΚΚ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028E7-5131-37F1-F412-2A1A7188F50D}"/>
              </a:ext>
            </a:extLst>
          </p:cNvPr>
          <p:cNvSpPr txBox="1"/>
          <p:nvPr/>
        </p:nvSpPr>
        <p:spPr>
          <a:xfrm>
            <a:off x="6296851" y="2101516"/>
            <a:ext cx="6096000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1600" b="1" u="sng" dirty="0">
                <a:latin typeface="Callibri"/>
              </a:rPr>
              <a:t>Επαρκής: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ΤΟΜΥ (45%)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Δομές απεξάρτησης (55%)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Φορείς Δια Βίου Μάθησης και Νέας Γενιάς (41%)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Φορείς / Υπηρεσίες πολιτισμού (59%)</a:t>
            </a:r>
          </a:p>
          <a:p>
            <a:pPr algn="l">
              <a:spcBef>
                <a:spcPts val="600"/>
              </a:spcBef>
            </a:pPr>
            <a:endParaRPr lang="el-GR" sz="1600" b="1" u="sng" dirty="0">
              <a:latin typeface="Callibri"/>
            </a:endParaRPr>
          </a:p>
          <a:p>
            <a:pPr algn="l">
              <a:spcBef>
                <a:spcPts val="600"/>
              </a:spcBef>
            </a:pPr>
            <a:r>
              <a:rPr lang="el-GR" sz="1600" b="1" u="sng" dirty="0">
                <a:latin typeface="Callibri"/>
              </a:rPr>
              <a:t>Με προβλήματα: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ΕΦΚΑ (45%)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C0DA012C-22C6-53F0-0C65-E97B89BD2C01}"/>
              </a:ext>
            </a:extLst>
          </p:cNvPr>
          <p:cNvCxnSpPr>
            <a:cxnSpLocks/>
          </p:cNvCxnSpPr>
          <p:nvPr/>
        </p:nvCxnSpPr>
        <p:spPr>
          <a:xfrm>
            <a:off x="6094815" y="1836702"/>
            <a:ext cx="0" cy="3886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7C90C46A-BD60-4C72-2EBB-BA3EB13DB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6B18F-FF0F-0E4D-451D-F96616D39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4976B81-4C7F-716D-1921-1A1BE95566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866D7E63-52CE-835F-CB4D-5924DE9C780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B4B39423-5682-C528-4182-3E853671789F}"/>
              </a:ext>
            </a:extLst>
          </p:cNvPr>
          <p:cNvSpPr txBox="1">
            <a:spLocks/>
          </p:cNvSpPr>
          <p:nvPr/>
        </p:nvSpPr>
        <p:spPr>
          <a:xfrm>
            <a:off x="413834" y="1331484"/>
            <a:ext cx="11079881" cy="5526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rgbClr val="0070C0"/>
                </a:solidFill>
                <a:latin typeface="Callibri"/>
              </a:rPr>
              <a:t>ΕΝΟΤΗΤΑ Ε: ΣΥΝΕΡΓΑΣΙΕΣ – «ΚΟΙΝΩΝΙΚΗ ΔΙΚΤΥΩΣΗ»</a:t>
            </a:r>
          </a:p>
          <a:p>
            <a:pPr algn="l"/>
            <a:r>
              <a:rPr lang="el-GR" sz="1600" b="1" dirty="0">
                <a:latin typeface="Callibri"/>
              </a:rPr>
              <a:t>Ε4. Δράσεις υλοποίησης το 2024: </a:t>
            </a:r>
            <a:r>
              <a:rPr lang="el-GR" sz="1600" dirty="0">
                <a:latin typeface="Callibri"/>
              </a:rPr>
              <a:t>241 δράσεις</a:t>
            </a:r>
          </a:p>
          <a:p>
            <a:pPr algn="l"/>
            <a:endParaRPr lang="en-US" sz="1600" b="1" dirty="0">
              <a:latin typeface="Callibri"/>
            </a:endParaRPr>
          </a:p>
          <a:p>
            <a:pPr algn="l"/>
            <a:endParaRPr lang="en-US" sz="1600" b="1" dirty="0">
              <a:latin typeface="Callibri"/>
            </a:endParaRPr>
          </a:p>
          <a:p>
            <a:pPr algn="l"/>
            <a:endParaRPr lang="el-GR" sz="1600" b="1" dirty="0">
              <a:latin typeface="Callibri"/>
            </a:endParaRPr>
          </a:p>
          <a:p>
            <a:pPr algn="l"/>
            <a:r>
              <a:rPr lang="el-GR" sz="1600" b="1" dirty="0">
                <a:latin typeface="Callibri"/>
              </a:rPr>
              <a:t>Ε5. Είδη δράσεων που υλοποιήθηκαν εντός το 2024: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Δράσεις ενημέρωσης-πρόληψης για θέματα υγείας,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Εμβολιασμοί παιδιών,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Δράσεις ενημέρωσης – ευαισθητοποίησης κατά της βίας γυναικών,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Δράσεις ψυχοκοινωνικής υποστήριξης, συνοδείας, νομικής πληροφόρησης και διασύνδεσης με υπηρεσίες,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Εκπαιδευτικές δράσεις σε σχολεία για σχολικό εκφοβισμό, σχολική διαρροή, ρατσισμό, εξαρτήσεις κ.λπ.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1200" b="1" dirty="0">
              <a:latin typeface="Cal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800100" lvl="1" indent="-342900" algn="l">
              <a:buAutoNum type="arabicPeriod"/>
            </a:pPr>
            <a:endParaRPr lang="el-GR" sz="1200" b="1" dirty="0">
              <a:latin typeface="Callibri"/>
            </a:endParaRPr>
          </a:p>
          <a:p>
            <a:pPr marL="800100" lvl="1" indent="-342900" algn="l">
              <a:buAutoNum type="arabicPeriod"/>
            </a:pPr>
            <a:endParaRPr lang="el-GR" sz="1200" b="1" dirty="0">
              <a:latin typeface="Callibri"/>
            </a:endParaRPr>
          </a:p>
          <a:p>
            <a:pPr algn="l"/>
            <a:endParaRPr lang="el-GR" sz="1600" b="1" dirty="0">
              <a:solidFill>
                <a:srgbClr val="0070C0"/>
              </a:solidFill>
              <a:latin typeface="Callibri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774AE2-1EC6-234E-2DB5-2EF87B192A6A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ΣΥΝΤΟΝΙΣΤΩΝ ΚΚ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98A1ECB3-2174-A98F-E90F-0DE10176FB98}"/>
              </a:ext>
            </a:extLst>
          </p:cNvPr>
          <p:cNvGrpSpPr/>
          <p:nvPr/>
        </p:nvGrpSpPr>
        <p:grpSpPr>
          <a:xfrm>
            <a:off x="532807" y="2170106"/>
            <a:ext cx="11124015" cy="1016195"/>
            <a:chOff x="886968" y="3346846"/>
            <a:chExt cx="11124015" cy="1016195"/>
          </a:xfrm>
        </p:grpSpPr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id="{0992CC27-A05A-7E10-92D5-717624706CDB}"/>
                </a:ext>
              </a:extLst>
            </p:cNvPr>
            <p:cNvCxnSpPr>
              <a:cxnSpLocks/>
            </p:cNvCxnSpPr>
            <p:nvPr/>
          </p:nvCxnSpPr>
          <p:spPr>
            <a:xfrm>
              <a:off x="886968" y="3685032"/>
              <a:ext cx="60998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Γραφικό 8">
              <a:extLst>
                <a:ext uri="{FF2B5EF4-FFF2-40B4-BE49-F238E27FC236}">
                  <a16:creationId xmlns:a16="http://schemas.microsoft.com/office/drawing/2014/main" id="{708A5BA9-EBEA-945A-5945-0D61D3C20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22343" y="3346846"/>
              <a:ext cx="5088640" cy="1016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211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56B62-6072-A075-3415-84B6CDDDA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1430CA2-931B-1ADF-D96E-90182A42D8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88CB938D-1847-D1BD-FA8F-A2FC5A8CAE68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9649D97F-5348-75B2-C41F-B1B393EE8D50}"/>
              </a:ext>
            </a:extLst>
          </p:cNvPr>
          <p:cNvSpPr txBox="1">
            <a:spLocks/>
          </p:cNvSpPr>
          <p:nvPr/>
        </p:nvSpPr>
        <p:spPr>
          <a:xfrm>
            <a:off x="472008" y="1058063"/>
            <a:ext cx="11079881" cy="4729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rgbClr val="0070C0"/>
                </a:solidFill>
                <a:latin typeface="Callibri"/>
              </a:rPr>
              <a:t>ΣΥΜΠΕΡΑΣΜΑΤΑ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sz="1600" b="1" dirty="0">
              <a:solidFill>
                <a:srgbClr val="0070C0"/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Υψηλή λειτουργική σημασία των Κέντρων Κοινότητας.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/>
              <a:t>Υψηλή ζήτηση υπηρεσιών πρώτης γραμμής (ιδίως ΕΕΕ, </a:t>
            </a:r>
            <a:r>
              <a:rPr lang="el-GR" sz="1600" dirty="0" err="1"/>
              <a:t>προνοιακά</a:t>
            </a:r>
            <a:r>
              <a:rPr lang="el-GR" sz="1600" dirty="0"/>
              <a:t>).</a:t>
            </a: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Μεγάλος αριθμός ωφελουμένων και σταθερή λειτουργική παρουσία.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Επαρκής στελέχωση – περαιτέρω ενίσχυση δεξιοτήτων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μέσω </a:t>
            </a:r>
            <a:r>
              <a:rPr lang="el-GR" sz="1600" dirty="0" err="1">
                <a:latin typeface="Callibri"/>
              </a:rPr>
              <a:t>στοχευμένης</a:t>
            </a:r>
            <a:r>
              <a:rPr lang="el-GR" sz="1600" dirty="0">
                <a:latin typeface="Callibri"/>
              </a:rPr>
              <a:t> επιμόρφωσης.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Περιθώρια αναβάθμισης υποδομών &amp; εξοπλισμού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(π.χ. μεταφορικά μέσα ή εξειδικευμένους χώρους)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/>
              <a:t>Πλούσια δραστηριότητα δράσεων σε θέματα υγείας, εκπαίδευσης, εξάλειψη βίας κ.λπ.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Ισχυρά δίκτυα συνεργασίας με κοινωνικές υπηρεσίες, δομές ΑμεΑ, δομές υγείας, ΟΠΕΚΑ, Περιφερειακό Παρατηρητήριο Κοινωνικής Ένταξης και Κέντρα Κοινότητας άλλων περιοχών.</a:t>
            </a:r>
          </a:p>
          <a:p>
            <a:pPr marL="2857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Περιορισμένες συνεργασίες με δομές βασικών αγαθών, δομές στέγασης, υπηρεσίες απασχόλησης πέραν της ΔΥΠΑ και φορείς Δια Βίου Μάθησης.</a:t>
            </a:r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2A948D6E-92D3-B7D1-D35A-6B96389D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0160" y="1070149"/>
            <a:ext cx="4344033" cy="283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7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34A56-E7BA-20BF-535E-D06F6EBAD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ύκλος, στιγμιότυπο οθόνης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E80099E-5585-CED9-2A74-CA930417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78636-C20A-A28A-4E85-2C0F03D09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8F450BF-1995-93A4-6EE9-75D9EB2FB6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FD4D4549-ED1E-C623-4DC9-DA095D60487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1B4BE55B-C9BF-7815-C66B-D983904D143F}"/>
              </a:ext>
            </a:extLst>
          </p:cNvPr>
          <p:cNvSpPr txBox="1">
            <a:spLocks/>
          </p:cNvSpPr>
          <p:nvPr/>
        </p:nvSpPr>
        <p:spPr>
          <a:xfrm>
            <a:off x="804672" y="1055498"/>
            <a:ext cx="11000232" cy="4769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ΑΝΑΓΚΑΙΟΤΗΤΑ ΚΑΙ ΕΠΙΔΙΩΞΕΙΣ ΜΕΛΕΤΗΣ</a:t>
            </a:r>
          </a:p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ΑΝΑΓΚΑΙΟΤΗΤΑ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Κρίσιμη η σύνδεση έρευνας με στρατηγικό σχεδιασμό κοινωνικής πολιτικής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Ανάγκη για τεκμηρίωση παρεμβάσεων που υλοποιούν τα ΚΚ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και αξιοποίηση δεδομένων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Ενσωμάτωση τοπικών κοινωνικών αναγκών στον σχεδιασμό δράσεων κοινωνικής προστασίας,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όπως αποτυπώνονται από τη λειτουργία των ΚΚ</a:t>
            </a:r>
          </a:p>
          <a:p>
            <a:pPr algn="l">
              <a:lnSpc>
                <a:spcPct val="150000"/>
              </a:lnSpc>
            </a:pP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ΕΠΙΔΙΩΞΕΙΣ</a:t>
            </a:r>
          </a:p>
          <a:p>
            <a:pPr marL="285750" lvl="0" indent="-285750" algn="l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Βελτίωση σχεδιασμού και λειτουργικότητας ΚΚ, μέσω συστηματικής συλλογής και ανάλυσης δεδομένων</a:t>
            </a:r>
          </a:p>
          <a:p>
            <a:pPr marL="285750" lvl="0" indent="-285750" algn="l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Βαθύτερη κατανόηση προκλήσεων και αναγκών ευάλωτων ομάδων που εξυπηρετούν τα ΚΚ</a:t>
            </a:r>
          </a:p>
          <a:p>
            <a:pPr marL="285750" lvl="0" indent="-285750" algn="l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Παρακολούθηση κοινωνικών δεικτών και αποτελεσματικότητας παρεμβάσεων που υλοποιούν τα ΚΚ της ΠΔΕ.</a:t>
            </a:r>
          </a:p>
        </p:txBody>
      </p: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16A4D3FB-94B6-CEBF-4F18-6B31D9C037D2}"/>
              </a:ext>
            </a:extLst>
          </p:cNvPr>
          <p:cNvCxnSpPr>
            <a:cxnSpLocks/>
          </p:cNvCxnSpPr>
          <p:nvPr/>
        </p:nvCxnSpPr>
        <p:spPr>
          <a:xfrm>
            <a:off x="886968" y="4052300"/>
            <a:ext cx="10643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A1441645-6F20-E850-B64E-8C9A98DEC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9370" y="617236"/>
            <a:ext cx="3508374" cy="2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F9B2-4E4E-558B-4A84-5B10E8FF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8F5A7A1-7F92-8907-FBF2-AAA0CE2A88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C6B77A7-6C3F-301B-C4C0-D0A300B1414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80A1A665-ACAE-62D6-484E-75AB8DE834BB}"/>
              </a:ext>
            </a:extLst>
          </p:cNvPr>
          <p:cNvSpPr txBox="1">
            <a:spLocks/>
          </p:cNvSpPr>
          <p:nvPr/>
        </p:nvSpPr>
        <p:spPr>
          <a:xfrm>
            <a:off x="932688" y="1332421"/>
            <a:ext cx="8144386" cy="4080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ΧΑΡΑΚΤΗΡΙΣΤΙΚΑ ΠΛΗΘΥΣΜΟΥ ΠΔΕ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Έρευνες Πληθυσμός 648.220 κατοίκων (2021)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Μείωση πληθυσμού (-4,6% από το 2011) – έντονη γήρανση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238 ηλικιωμένοι (70+) ανά 100 παιδιά (0–9)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Οικονομικά ενεργοί: 266.912 – υψηλά ποσοστά ανεργίας σε ορισμένες ΠΕ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Ετερογένεια οικονομικού δυναμικού μεταξύ Αχαΐας, Ηλείας, Αιτωλοακαρνανίας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Φαινόμενα κοινωνικής επισφάλειας, φτώχειας &amp; ανάγκη κοινωνικής προστασίας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Ύπαρξη 19 Κέντρων Κοινότητας: 9 με Παράρτημα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 και 1 με Κέντρο Μεταναστών</a:t>
            </a:r>
          </a:p>
          <a:p>
            <a:pPr algn="l">
              <a:lnSpc>
                <a:spcPct val="150000"/>
              </a:lnSpc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7C868066-8FE6-00B8-4374-A55900167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8188" y="2478023"/>
            <a:ext cx="2647857" cy="26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C30AA-8625-14A5-BE2D-AFF8228E3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B49F7FA-BE3E-4B2C-27AB-B3DA58A069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90FD1ED-4662-BFF4-83D7-3C6CE7F0E120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3799FB6A-CD1E-EF57-12BC-E0B53BC4CA5C}"/>
              </a:ext>
            </a:extLst>
          </p:cNvPr>
          <p:cNvSpPr txBox="1">
            <a:spLocks/>
          </p:cNvSpPr>
          <p:nvPr/>
        </p:nvSpPr>
        <p:spPr>
          <a:xfrm>
            <a:off x="932688" y="884365"/>
            <a:ext cx="8144386" cy="4080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ΜΕΘΟΔΟΛΟΓΙΚΟ ΠΛΑΙΣΙΟ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Έρευνες Μικτή μεθοδολογία με ποσοτικά &amp; ποιοτικά δεδομένα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Συμμετοχή </a:t>
            </a:r>
            <a:r>
              <a:rPr lang="el-GR" sz="1600" dirty="0" err="1">
                <a:latin typeface="Callibri"/>
              </a:rPr>
              <a:t>ωφελουμένων</a:t>
            </a:r>
            <a:r>
              <a:rPr lang="el-GR" sz="1600" dirty="0">
                <a:latin typeface="Callibri"/>
              </a:rPr>
              <a:t> και στελεχών για </a:t>
            </a:r>
            <a:r>
              <a:rPr lang="el-GR" sz="1600" dirty="0" err="1">
                <a:latin typeface="Callibri"/>
              </a:rPr>
              <a:t>πολυεπίπεδη</a:t>
            </a:r>
            <a:r>
              <a:rPr lang="el-GR" sz="1600" dirty="0">
                <a:latin typeface="Callibri"/>
              </a:rPr>
              <a:t> αποτύπωση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Τυχαία και </a:t>
            </a:r>
            <a:r>
              <a:rPr lang="el-GR" sz="1600" dirty="0" err="1">
                <a:latin typeface="Callibri"/>
              </a:rPr>
              <a:t>στρωματοποιημένη</a:t>
            </a:r>
            <a:r>
              <a:rPr lang="el-GR" sz="1600" dirty="0">
                <a:latin typeface="Callibri"/>
              </a:rPr>
              <a:t> δειγματοληψία με έμφαση σε ευάλωτες ομάδες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Δύο Δομημένα ερωτηματολόγια με πιλοτική εφαρμογή (στελέχη και </a:t>
            </a:r>
            <a:r>
              <a:rPr lang="el-GR" sz="1600" dirty="0" err="1">
                <a:latin typeface="Callibri"/>
              </a:rPr>
              <a:t>ωφελύμενοι</a:t>
            </a:r>
            <a:r>
              <a:rPr lang="el-GR" sz="1600" dirty="0">
                <a:latin typeface="Callibri"/>
              </a:rPr>
              <a:t>)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 err="1">
                <a:latin typeface="Callibri"/>
              </a:rPr>
              <a:t>Πολυκαναλική</a:t>
            </a:r>
            <a:r>
              <a:rPr lang="el-GR" sz="1600" dirty="0">
                <a:latin typeface="Callibri"/>
              </a:rPr>
              <a:t> συλλογή (επιτόπια, </a:t>
            </a:r>
            <a:r>
              <a:rPr lang="el-GR" sz="1600" dirty="0" err="1">
                <a:latin typeface="Callibri"/>
              </a:rPr>
              <a:t>online</a:t>
            </a:r>
            <a:r>
              <a:rPr lang="el-GR" sz="1600" dirty="0">
                <a:latin typeface="Callibri"/>
              </a:rPr>
              <a:t>, τηλεφωνική)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Έλεγχοι ποιότητας και μείωσης μεροληψίας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Στατιστική &amp; θεματική ανάλυση με ενοποίηση αποτελεσμάτων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Κριτήρια OECD/DAC για συστηματική αξιολόγηση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Απόλυτη συμμόρφωση με τον GDP</a:t>
            </a:r>
          </a:p>
          <a:p>
            <a:pPr algn="l">
              <a:lnSpc>
                <a:spcPct val="150000"/>
              </a:lnSpc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1C66A47C-5CAE-98A1-35A1-2E0168BD1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7613" y="3399613"/>
            <a:ext cx="3691699" cy="25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4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C7C62-CC36-B1B1-E614-2DEC689A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63A5791-9E0D-BC48-75D0-E8F637B405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02379EF-86C0-1885-0EF0-A93A4C202430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3BF9F0F-5E54-DAF1-4CDD-7D87ECF10E6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574F11-CF6F-DBEC-DF98-7E6C01F6009B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4483607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ΕΡΩΤΗΜΑΤΟΛΟΓΙΟ ΩΦΕΛΟΥΜΕΝΩΝ ΚΚ</a:t>
            </a:r>
          </a:p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ΔΕΙΓΜΑΤΟΣ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b="1" dirty="0">
                <a:latin typeface="Callibri"/>
              </a:rPr>
              <a:t>Αποτελείται από 4 Ενότητας: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libri"/>
              </a:rPr>
              <a:t>A. </a:t>
            </a:r>
            <a:r>
              <a:rPr lang="el-GR" sz="1600" dirty="0">
                <a:latin typeface="Callibri"/>
              </a:rPr>
              <a:t>ΓΕΝΙΚΑ ΣΤΟΙΧΕΙΑ,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Β. ΕΠΑΦΗ ΜΕ ΤΟ ΚΕΝΤΡΟ ΚΟΙΝΟΤΗΤΑΣ (ΠΑΡΑΡΤΗΜΑΤΑ ΡΟΜΑ &amp; ΚΕΜ),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Γ. ΒΑΘΜΟΣ ΙΚΑΝΟΠΟΙΗΣΗΣ ΑΠΟ ΤΗ ΛΕΙΤΟΥΡΓΙΑ ΤΟΥ ΚΕΝΤΡΟΥ ΚΟΙΝΟΤΗΤΑΣ, ΠΑΡΑΡΤΗΜΑΤΩΝ ΡΟΜΑ &amp; ΚΕΜ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και Δ: ΑΝΑΓΚΕΣ-ΠΡΟΤΑΣΕΙΣ ΒΕΛΤΙΩΣΗΣ ΛΕΙΤΟΥΡΓΙΑΣ ΔΟΜΩΝ</a:t>
            </a:r>
          </a:p>
          <a:p>
            <a:pPr lvl="0" algn="l"/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b="1" dirty="0">
                <a:latin typeface="Callibri"/>
              </a:rPr>
              <a:t>Δείγμα: </a:t>
            </a:r>
            <a:r>
              <a:rPr lang="el-GR" sz="1600" dirty="0">
                <a:latin typeface="Callibri"/>
              </a:rPr>
              <a:t>489 ωφελούμενοι (332 από ΚΚ, 154 από ΚΚ με Παράρτημα ΡΟΜΑ και 3 από ΚΚ με ΚΕΜ)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4775FD29-B9F0-75E8-3EE1-0501EF3BC076}"/>
              </a:ext>
            </a:extLst>
          </p:cNvPr>
          <p:cNvCxnSpPr>
            <a:cxnSpLocks/>
          </p:cNvCxnSpPr>
          <p:nvPr/>
        </p:nvCxnSpPr>
        <p:spPr>
          <a:xfrm flipV="1">
            <a:off x="6096000" y="1581912"/>
            <a:ext cx="0" cy="4315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DD9D9346-2E21-E148-25AE-3F3E0D268186}"/>
              </a:ext>
            </a:extLst>
          </p:cNvPr>
          <p:cNvSpPr txBox="1">
            <a:spLocks/>
          </p:cNvSpPr>
          <p:nvPr/>
        </p:nvSpPr>
        <p:spPr>
          <a:xfrm>
            <a:off x="460248" y="593726"/>
            <a:ext cx="11000232" cy="430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ΔΟΜΗ ΕΡΩΤΗΜΑΤΟΛΟΓΙΟΥ &amp; ΔΟΜΗ ΔΕΙΓΜΑΤΟΣ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B4FD6F0E-2B95-C61A-AFAC-68698F7A66BC}"/>
              </a:ext>
            </a:extLst>
          </p:cNvPr>
          <p:cNvSpPr txBox="1">
            <a:spLocks/>
          </p:cNvSpPr>
          <p:nvPr/>
        </p:nvSpPr>
        <p:spPr>
          <a:xfrm>
            <a:off x="6544056" y="1087057"/>
            <a:ext cx="4483607" cy="517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ΕΡΩΤΗΜΑΤΟΛΟΓΙΟ ΣΥΝΤΟΝΙΣΤΩΝ ΚΚ</a:t>
            </a:r>
          </a:p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ΔΕΙΓΜΑΤΟΣ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b="1" dirty="0">
                <a:latin typeface="Callibri"/>
              </a:rPr>
              <a:t>Αποτελείται από 5 Ενότητες: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Α. ΤΑΥΤΟΤΗΤΑ ΕΡΩΤΗΜΑΤΟΛΟΓΙΟΥ,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Β. ΣΤΕΛΕΧΩΣΗ ΚΑΙ ΕΣΩΤΕΡΙΚΗ ΛΕΙΤΟΥΡΓΙΑ,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Γ. ΥΠΟΔΟΜΕΣ – ΕΞΟΠΛΙΣΜΟΣ,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Δ. ΠΑΡΕΧΟΜΕΝΕΣ ΥΠΗΡΕΣΙΕΣ – ΣΤΟΙΧΕΙΑ ΔΡΑΣΤΗΡΙΟΤΗΤΑΣ και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Ε. ΣΥΝΕΡΓΑΣΙΕΣ – «ΚΟΙΝΩΝΙΚΗ ΔΙΚΤΥΩΣΗ».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lvl="0" algn="l"/>
            <a:endParaRPr lang="el-GR" sz="105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b="1" dirty="0">
                <a:latin typeface="Callibri"/>
              </a:rPr>
              <a:t>Δείγμα: 22 συντονιστές από 19 Δήμους της ΠΔΕ</a:t>
            </a:r>
            <a:r>
              <a:rPr lang="el-GR" sz="1600" dirty="0">
                <a:latin typeface="Callibri"/>
              </a:rPr>
              <a:t> (8 από ΚΚ χωρίς Παραρτήματα, 8 από ΚΚ με Παράρτημα ΡΟΜΑ και 1 με ΚΕΜ, 7 με Κεντρική δομή διευρυμένου Κέντρου Κοινότητας και 2 με κινητές μονάδες).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</p:txBody>
      </p:sp>
      <p:pic>
        <p:nvPicPr>
          <p:cNvPr id="10" name="Γραφικό 9">
            <a:extLst>
              <a:ext uri="{FF2B5EF4-FFF2-40B4-BE49-F238E27FC236}">
                <a16:creationId xmlns:a16="http://schemas.microsoft.com/office/drawing/2014/main" id="{FFF27D84-071B-EC77-7805-B582165D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83CE1-D6B2-6400-38EE-E5BCF984D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07C102A-5DE9-7D6E-68D3-86AEB95BBC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E410BD0-6502-FEE0-A394-D596348B18A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C047EF-B1FE-424A-2B4E-98F004B50465}"/>
              </a:ext>
            </a:extLst>
          </p:cNvPr>
          <p:cNvSpPr txBox="1">
            <a:spLocks/>
          </p:cNvSpPr>
          <p:nvPr/>
        </p:nvSpPr>
        <p:spPr>
          <a:xfrm>
            <a:off x="832104" y="1006553"/>
            <a:ext cx="10881359" cy="5071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ΕΝΟΤΗΤΑ Α: ΓΕΝΙΚΑ ΣΤΟΙΧΕΙΑ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Δήμος κατοικίας: </a:t>
            </a:r>
            <a:r>
              <a:rPr lang="el-GR" sz="1600" dirty="0">
                <a:latin typeface="Callibri"/>
              </a:rPr>
              <a:t>Υψηλότερη συμμετοχή οι Δήμοι Ήλιδας, Αγρινίου, Πύργου &amp; Ναυπακτίας,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ενώ χαμηλότερη σε μικρότερους Δήμους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Φύλο: </a:t>
            </a:r>
            <a:r>
              <a:rPr lang="el-GR" sz="1600" dirty="0">
                <a:latin typeface="Callibri"/>
              </a:rPr>
              <a:t>«Γυναίκες» 52%, «Άνδρες» 45% και «Άλλο/ ΔΑ» 3%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Ηλικία: </a:t>
            </a:r>
            <a:r>
              <a:rPr lang="el-GR" sz="1600" dirty="0">
                <a:latin typeface="Callibri"/>
              </a:rPr>
              <a:t>Κυρίαρχη ομάδα 25–54 ετών (62%) και ακολουθούν 25–39 και 40–54 ετών (31% </a:t>
            </a:r>
            <a:r>
              <a:rPr lang="el-GR" sz="1600" dirty="0" err="1">
                <a:latin typeface="Callibri"/>
              </a:rPr>
              <a:t>έκαστη</a:t>
            </a:r>
            <a:r>
              <a:rPr lang="el-GR" sz="1600" dirty="0">
                <a:latin typeface="Callibri"/>
              </a:rPr>
              <a:t>)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Εκπαιδευτικό Επίπεδο: </a:t>
            </a:r>
            <a:r>
              <a:rPr lang="el-GR" sz="1600" dirty="0">
                <a:latin typeface="Callibri"/>
              </a:rPr>
              <a:t>Πλειονότητα βασική/μέση εκπαίδευση – χαμηλά ποσοστά ανώτατης εκπαίδευσης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Εργασιακή Κατάσταση: </a:t>
            </a:r>
            <a:r>
              <a:rPr lang="el-GR" sz="1600" dirty="0">
                <a:latin typeface="Callibri"/>
              </a:rPr>
              <a:t>59% άνεργοι (πλειοψηφία)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Οικογενειακή Κατάσταση: </a:t>
            </a:r>
            <a:r>
              <a:rPr lang="el-GR" sz="1600" dirty="0">
                <a:latin typeface="Callibri"/>
              </a:rPr>
              <a:t>45% άγαμοι, 35% έγγαμοι/σύμφωνο και λοιπές κατηγορίες σε μικρότερα ποσοστά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Τύπος Οικογένειας: </a:t>
            </a:r>
            <a:r>
              <a:rPr lang="el-GR" sz="1600" dirty="0">
                <a:latin typeface="Callibri"/>
              </a:rPr>
              <a:t>22% πολύτεκνων/ </a:t>
            </a:r>
            <a:r>
              <a:rPr lang="el-GR" sz="1600" dirty="0" err="1">
                <a:latin typeface="Callibri"/>
              </a:rPr>
              <a:t>τρίτεκνων</a:t>
            </a:r>
            <a:r>
              <a:rPr lang="el-GR" sz="1600" dirty="0">
                <a:latin typeface="Callibri"/>
              </a:rPr>
              <a:t> (πλειοψηφία), νοικοκυριά με εξαρτώμενα άτομα: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20% λοιπές κατηγορίες σε μικρότερα ποσοστά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Αριθμός Παιδιών: </a:t>
            </a:r>
            <a:r>
              <a:rPr lang="el-GR" sz="1600" dirty="0">
                <a:latin typeface="Callibri"/>
              </a:rPr>
              <a:t>Κυρίαρχη ομάδα τα 2 παιδιά, αν και ποικίλει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Κοινωνικές κατηγορίες ωφελούμενων: </a:t>
            </a:r>
            <a:r>
              <a:rPr lang="en-US" sz="1600" dirty="0">
                <a:latin typeface="Callibri"/>
              </a:rPr>
              <a:t>Y</a:t>
            </a:r>
            <a:r>
              <a:rPr lang="el-GR" sz="1600" dirty="0">
                <a:latin typeface="Callibri"/>
              </a:rPr>
              <a:t>ψηλά ποσοστά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, 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/χρόνιων προβλημάτων, αστέγων &amp; ατόμων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με ψυχοκοινωνικές ανάγκες</a:t>
            </a:r>
          </a:p>
        </p:txBody>
      </p:sp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21B8BA89-1CAD-C100-C59E-A71042CFD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1582FC30-E83C-F062-52A3-922EEDAA53D7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ΩΦΕΛΟΥΜΕΝΩΝ ΚΚ</a:t>
            </a:r>
          </a:p>
        </p:txBody>
      </p:sp>
    </p:spTree>
    <p:extLst>
      <p:ext uri="{BB962C8B-B14F-4D97-AF65-F5344CB8AC3E}">
        <p14:creationId xmlns:p14="http://schemas.microsoft.com/office/powerpoint/2010/main" val="106749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FDFF8-EE56-BEB7-3C7E-8C78E737F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DA220B4-9494-875B-60D5-5A1BACDB84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56F05378-75D2-657C-DB58-9577CC99667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0848A7-D8FB-E46F-36B3-D24B0587EAAF}"/>
              </a:ext>
            </a:extLst>
          </p:cNvPr>
          <p:cNvSpPr txBox="1">
            <a:spLocks/>
          </p:cNvSpPr>
          <p:nvPr/>
        </p:nvSpPr>
        <p:spPr>
          <a:xfrm>
            <a:off x="832104" y="902133"/>
            <a:ext cx="10881359" cy="5492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ΕΝΟΤΗΤΑ Β: ΕΠΑΦΗ ΜΕ ΤΟ ΚΕΝΤΡΟ ΚΟΙΝΟΤΗΤΑΣ (ΠΑΡΑΡΤΗΜΑΤΑ ΡΟΜΑ &amp; ΚΕΜ)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Δομή εξυπηρέτησης ωφελούμενων: </a:t>
            </a:r>
            <a:r>
              <a:rPr lang="el-GR" sz="1600" dirty="0">
                <a:latin typeface="Callibri"/>
              </a:rPr>
              <a:t>Κέντρο Κοινότητας: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68% (η μεγαλύτερη ομάδα), Παράρτημα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: 31% και ΚΕΜ: 1%</a:t>
            </a:r>
          </a:p>
          <a:p>
            <a:pPr lvl="0" algn="l">
              <a:lnSpc>
                <a:spcPct val="100000"/>
              </a:lnSpc>
              <a:spcBef>
                <a:spcPts val="500"/>
              </a:spcBef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Συχνότητα λήψης υπηρεσιών ωφελούμενων:</a:t>
            </a:r>
          </a:p>
          <a:p>
            <a:pPr marL="342900" lvl="0" indent="-34290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Κέντρο Κοινότητας: </a:t>
            </a:r>
            <a:r>
              <a:rPr lang="el-GR" sz="1600" dirty="0">
                <a:latin typeface="Callibri"/>
              </a:rPr>
              <a:t>&lt;1 φορά/μήνα (35%) και 1 φορά/μήνα (29%), με μικρότερη συχνή/πολύ συχνή χρήση</a:t>
            </a:r>
          </a:p>
          <a:p>
            <a:pPr marL="342900" lvl="0" indent="-34290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Παράρτημα </a:t>
            </a:r>
            <a:r>
              <a:rPr lang="el-G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Ρομά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: </a:t>
            </a:r>
            <a:r>
              <a:rPr lang="el-GR" sz="1600" dirty="0">
                <a:latin typeface="Callibri"/>
              </a:rPr>
              <a:t>1 φορά/μήνα (32%), ακολουθούν 1 φορά/εβδομάδα (27%) &amp; σπάνια (24%)</a:t>
            </a:r>
          </a:p>
          <a:p>
            <a:pPr marL="342900" lvl="0" indent="-34290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ΚΕΜ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: </a:t>
            </a:r>
            <a:r>
              <a:rPr lang="el-GR" sz="1600" dirty="0">
                <a:latin typeface="Callibri"/>
              </a:rPr>
              <a:t>Συχνή χρήση (1 φορά/εβδομάδα)</a:t>
            </a:r>
          </a:p>
          <a:p>
            <a:pPr marL="342900" lvl="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Διάστημα εξυπηρέτησης ωφελούμενων:</a:t>
            </a:r>
          </a:p>
          <a:p>
            <a:pPr marL="342900" lvl="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Κέντρο Κοινότητας: </a:t>
            </a:r>
            <a:r>
              <a:rPr lang="el-GR" sz="1600" dirty="0">
                <a:latin typeface="Callibri"/>
              </a:rPr>
              <a:t>Ισχυρή παρουσία μακροχρόνιας υποστήριξης (3–4 έτη: 22%, 5+ έτη: 17%), αλλά και νέων ωφελούμενων</a:t>
            </a:r>
          </a:p>
          <a:p>
            <a:pPr marL="342900" lvl="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Παράρτημα </a:t>
            </a:r>
            <a:r>
              <a:rPr lang="el-G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Ρομά</a:t>
            </a: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: </a:t>
            </a:r>
            <a:r>
              <a:rPr lang="el-GR" sz="1600" dirty="0">
                <a:latin typeface="Callibri"/>
              </a:rPr>
              <a:t>1–2 έτη (32%), με σημαντικά ποσοστά 6–12 μηνών &amp; 3–4 ετών</a:t>
            </a:r>
          </a:p>
          <a:p>
            <a:pPr marL="342900" lvl="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ΚΕΜ: </a:t>
            </a:r>
            <a:r>
              <a:rPr lang="el-GR" sz="1600" dirty="0">
                <a:latin typeface="Callibri"/>
              </a:rPr>
              <a:t>&lt;6 μήνες και 6–12 μήνες</a:t>
            </a:r>
          </a:p>
          <a:p>
            <a:pPr marL="342900" lvl="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Πηγή Πληροφόρησης για το Κέντρο Κοινότητας (Δυνατότητα πολλαπλών επιλογών): </a:t>
            </a:r>
          </a:p>
          <a:p>
            <a:pPr marL="342900" lvl="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Κέντρο Κοινότητας: </a:t>
            </a:r>
            <a:r>
              <a:rPr lang="el-GR" sz="1600" dirty="0">
                <a:latin typeface="Callibri"/>
              </a:rPr>
              <a:t>Κοινωνική Υπηρεσία Δήμου (34%) και φίλοι/συγγενείς (27%)</a:t>
            </a:r>
          </a:p>
          <a:p>
            <a:pPr marL="342900" lvl="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Παράρτημα </a:t>
            </a:r>
            <a:r>
              <a:rPr lang="el-G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: Φίλοι/συγγενείς (62%) και Κοινωνική Υπηρεσία Δήμου (21%)</a:t>
            </a:r>
          </a:p>
          <a:p>
            <a:pPr marL="342900" lvl="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ΚΕΜ: </a:t>
            </a:r>
            <a:r>
              <a:rPr lang="el-GR" sz="1600" dirty="0">
                <a:latin typeface="Callibri"/>
              </a:rPr>
              <a:t>Κοινωνική Υπηρεσία Δήμου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EDF5F552-8F3D-DD88-B4DA-0DFD8CB009CD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ΩΦΕΛΟΥΜΕΝΩΝ ΚΚ</a:t>
            </a:r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D5BCC6F0-7941-E0B6-0C3F-067139461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546" y="152079"/>
            <a:ext cx="3016784" cy="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7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94446-5360-8702-F2DD-CB489C9FA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EBFC1F6-4052-3C14-0D8A-33A7C32406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2CB66070-546E-D77D-C740-52EA3F37DC0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Π3.5. Έρευνα στα Κέντρα Κοινότητας (ΚΚ) 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0D0353F-E3F8-53D4-1398-9C319E148633}"/>
              </a:ext>
            </a:extLst>
          </p:cNvPr>
          <p:cNvSpPr txBox="1">
            <a:spLocks/>
          </p:cNvSpPr>
          <p:nvPr/>
        </p:nvSpPr>
        <p:spPr>
          <a:xfrm>
            <a:off x="832104" y="1127173"/>
            <a:ext cx="10881359" cy="5492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ΕΝΟΤΗΤΑ Γ: ΒΑΘΜΟΣ ΙΚΑΝΟΠΟΙΗΣΗΣ ΑΠΟ ΤΗ ΛΕΙΤΟΥΡΓΙΑ ΤΟΥ ΚΕΝΤΡΟΥ ΚΟΙΝΟΤΗΤΑΣ ΠΑΡΑΡΤΗΜΑΤΩΝ ΡΟΜΑ &amp; ΚΕΜ</a:t>
            </a:r>
          </a:p>
          <a:p>
            <a:pPr algn="l">
              <a:lnSpc>
                <a:spcPct val="100000"/>
              </a:lnSpc>
            </a:pP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Ικανοποίηση ωφελούμενων από τις υπηρεσίες: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Κέντρο Κοινότητας: </a:t>
            </a:r>
            <a:r>
              <a:rPr lang="el-GR" sz="1600" dirty="0">
                <a:latin typeface="Callibri"/>
              </a:rPr>
              <a:t>68% (η μεγαλύτερη ομάδα), Παράρτημα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: 31% και ΚΕΜ: 1%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Παράρτημα </a:t>
            </a:r>
            <a:r>
              <a:rPr lang="el-G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Ρομά</a:t>
            </a: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: </a:t>
            </a:r>
            <a:r>
              <a:rPr lang="el-GR" sz="1600" dirty="0">
                <a:latin typeface="Callibri"/>
              </a:rPr>
              <a:t>Σταθερά υψηλή ικανοποίηση σε πρόσβαση, ενημέρωση υγείας &amp; επαγγελματική υποστήριξη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ΚΕΜ: </a:t>
            </a:r>
            <a:r>
              <a:rPr lang="el-GR" sz="1600" dirty="0">
                <a:latin typeface="Callibri"/>
              </a:rPr>
              <a:t>Υψηλή ικανοποίηση σε ψυχοκοινωνική, μαθησιακή &amp; γλωσσική υποστήριξη</a:t>
            </a:r>
          </a:p>
          <a:p>
            <a:pPr lvl="0" algn="l">
              <a:lnSpc>
                <a:spcPct val="100000"/>
              </a:lnSpc>
            </a:pPr>
            <a:endParaRPr lang="el-GR" sz="1600" dirty="0">
              <a:latin typeface="Callibri"/>
            </a:endParaRPr>
          </a:p>
          <a:p>
            <a:pPr lvl="0" algn="l">
              <a:lnSpc>
                <a:spcPct val="100000"/>
              </a:lnSpc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allibri"/>
              </a:rPr>
              <a:t>Ικανοποίηση ωφελούμενων από τη λειτουργία: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Κέντρο Κοινότητας: </a:t>
            </a:r>
            <a:r>
              <a:rPr lang="el-GR" sz="1600" dirty="0">
                <a:latin typeface="Callibri"/>
              </a:rPr>
              <a:t>Πολύ υψηλή ικανοποίηση σε πρόσβαση, εξυπηρέτηση, διαδικασίες &amp; προσωπικό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Παράρτημα </a:t>
            </a:r>
            <a:r>
              <a:rPr lang="el-G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Ρομά</a:t>
            </a: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: </a:t>
            </a:r>
            <a:r>
              <a:rPr lang="el-GR" sz="1600" dirty="0">
                <a:latin typeface="Callibri"/>
              </a:rPr>
              <a:t>Πολύ υψηλή λειτουργική ικανοποίηση· άριστες αξιολογήσεις σε πρόσβαση, χρόνο &amp; προσωπικό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libri"/>
              </a:rPr>
              <a:t>ΚΕΜ: </a:t>
            </a:r>
            <a:r>
              <a:rPr lang="el-GR" sz="1600" dirty="0">
                <a:latin typeface="Callibri"/>
              </a:rPr>
              <a:t>Θετικές αξιολογήσεις σε πρόσβαση, εξυπηρέτηση &amp; προσωπικό, με συνολική ικανοποίηση υψηλού επιπέδου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03370857-81D3-0BF5-9CEF-3005845A2FE3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 ΩΦΕΛΟΥΜΕΝΩΝ ΚΚ</a:t>
            </a: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00DAD6E3-B216-A184-6516-90612953BC46}"/>
              </a:ext>
            </a:extLst>
          </p:cNvPr>
          <p:cNvGrpSpPr/>
          <p:nvPr/>
        </p:nvGrpSpPr>
        <p:grpSpPr>
          <a:xfrm>
            <a:off x="886968" y="3346846"/>
            <a:ext cx="11124015" cy="1016195"/>
            <a:chOff x="886968" y="3346846"/>
            <a:chExt cx="11124015" cy="1016195"/>
          </a:xfrm>
        </p:grpSpPr>
        <p:cxnSp>
          <p:nvCxnSpPr>
            <p:cNvPr id="4" name="Ευθεία γραμμή σύνδεσης 3">
              <a:extLst>
                <a:ext uri="{FF2B5EF4-FFF2-40B4-BE49-F238E27FC236}">
                  <a16:creationId xmlns:a16="http://schemas.microsoft.com/office/drawing/2014/main" id="{1C0D1095-DA45-7AAE-4A77-B2321345CF0A}"/>
                </a:ext>
              </a:extLst>
            </p:cNvPr>
            <p:cNvCxnSpPr>
              <a:cxnSpLocks/>
            </p:cNvCxnSpPr>
            <p:nvPr/>
          </p:nvCxnSpPr>
          <p:spPr>
            <a:xfrm>
              <a:off x="886968" y="3685032"/>
              <a:ext cx="60998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Γραφικό 5">
              <a:extLst>
                <a:ext uri="{FF2B5EF4-FFF2-40B4-BE49-F238E27FC236}">
                  <a16:creationId xmlns:a16="http://schemas.microsoft.com/office/drawing/2014/main" id="{539AE497-C69A-EFC1-616D-70888D7C6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22343" y="3346846"/>
              <a:ext cx="5088640" cy="1016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2613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Words>2731</Words>
  <Application>Microsoft Office PowerPoint</Application>
  <PresentationFormat>Ευρεία οθόνη</PresentationFormat>
  <Paragraphs>309</Paragraphs>
  <Slides>23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Callibri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Νίκη  Λιακοπούλου</dc:creator>
  <cp:lastModifiedBy>Κωνσταντίνος Καλαντζής</cp:lastModifiedBy>
  <cp:revision>33</cp:revision>
  <dcterms:created xsi:type="dcterms:W3CDTF">2025-10-31T10:08:51Z</dcterms:created>
  <dcterms:modified xsi:type="dcterms:W3CDTF">2026-02-19T07:12:00Z</dcterms:modified>
</cp:coreProperties>
</file>