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2" r:id="rId4"/>
    <p:sldId id="261" r:id="rId5"/>
    <p:sldId id="264" r:id="rId6"/>
    <p:sldId id="266" r:id="rId7"/>
    <p:sldId id="267" r:id="rId8"/>
    <p:sldId id="269" r:id="rId9"/>
    <p:sldId id="270" r:id="rId10"/>
    <p:sldId id="268" r:id="rId11"/>
    <p:sldId id="271" r:id="rId12"/>
    <p:sldId id="273" r:id="rId13"/>
    <p:sldId id="272" r:id="rId14"/>
    <p:sldId id="274" r:id="rId15"/>
    <p:sldId id="291" r:id="rId16"/>
    <p:sldId id="293" r:id="rId17"/>
    <p:sldId id="294" r:id="rId18"/>
    <p:sldId id="275" r:id="rId19"/>
    <p:sldId id="276" r:id="rId20"/>
    <p:sldId id="279" r:id="rId21"/>
    <p:sldId id="278" r:id="rId22"/>
    <p:sldId id="281" r:id="rId23"/>
    <p:sldId id="288" r:id="rId24"/>
    <p:sldId id="282" r:id="rId25"/>
    <p:sldId id="289" r:id="rId26"/>
    <p:sldId id="280" r:id="rId27"/>
    <p:sldId id="284" r:id="rId28"/>
    <p:sldId id="283" r:id="rId29"/>
    <p:sldId id="285" r:id="rId30"/>
    <p:sldId id="287" r:id="rId31"/>
    <p:sldId id="290" r:id="rId32"/>
    <p:sldId id="259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4C8"/>
    <a:srgbClr val="C2F0E1"/>
    <a:srgbClr val="DDF7EE"/>
    <a:srgbClr val="43D1A1"/>
    <a:srgbClr val="44809B"/>
    <a:srgbClr val="0067A0"/>
    <a:srgbClr val="156082"/>
    <a:srgbClr val="26A3BF"/>
    <a:srgbClr val="037DD0"/>
    <a:srgbClr val="139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715" autoAdjust="0"/>
  </p:normalViewPr>
  <p:slideViewPr>
    <p:cSldViewPr snapToGrid="0">
      <p:cViewPr varScale="1">
        <p:scale>
          <a:sx n="78" d="100"/>
          <a:sy n="78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Κωνσταντίνος Καλαντζής" userId="aadaf4aa-9a03-4f93-8dde-ad39193f8e2a" providerId="ADAL" clId="{1EC411AC-DA74-40BD-93F1-460733CE025A}"/>
    <pc:docChg chg="modSld">
      <pc:chgData name="Κωνσταντίνος Καλαντζής" userId="aadaf4aa-9a03-4f93-8dde-ad39193f8e2a" providerId="ADAL" clId="{1EC411AC-DA74-40BD-93F1-460733CE025A}" dt="2026-02-19T08:09:36.848" v="118" actId="207"/>
      <pc:docMkLst>
        <pc:docMk/>
      </pc:docMkLst>
      <pc:sldChg chg="modSp mod">
        <pc:chgData name="Κωνσταντίνος Καλαντζής" userId="aadaf4aa-9a03-4f93-8dde-ad39193f8e2a" providerId="ADAL" clId="{1EC411AC-DA74-40BD-93F1-460733CE025A}" dt="2026-02-19T07:48:39.884" v="49" actId="207"/>
        <pc:sldMkLst>
          <pc:docMk/>
          <pc:sldMk cId="2690442585" sldId="272"/>
        </pc:sldMkLst>
        <pc:spChg chg="mod">
          <ac:chgData name="Κωνσταντίνος Καλαντζής" userId="aadaf4aa-9a03-4f93-8dde-ad39193f8e2a" providerId="ADAL" clId="{1EC411AC-DA74-40BD-93F1-460733CE025A}" dt="2026-02-19T07:48:39.884" v="49" actId="207"/>
          <ac:spMkLst>
            <pc:docMk/>
            <pc:sldMk cId="2690442585" sldId="272"/>
            <ac:spMk id="6" creationId="{65D210C6-B710-FF7E-85A7-9B178F05EC6B}"/>
          </ac:spMkLst>
        </pc:spChg>
      </pc:sldChg>
      <pc:sldChg chg="modSp mod">
        <pc:chgData name="Κωνσταντίνος Καλαντζής" userId="aadaf4aa-9a03-4f93-8dde-ad39193f8e2a" providerId="ADAL" clId="{1EC411AC-DA74-40BD-93F1-460733CE025A}" dt="2026-02-19T07:48:53" v="50"/>
        <pc:sldMkLst>
          <pc:docMk/>
          <pc:sldMk cId="1001274207" sldId="274"/>
        </pc:sldMkLst>
        <pc:spChg chg="mod">
          <ac:chgData name="Κωνσταντίνος Καλαντζής" userId="aadaf4aa-9a03-4f93-8dde-ad39193f8e2a" providerId="ADAL" clId="{1EC411AC-DA74-40BD-93F1-460733CE025A}" dt="2026-02-19T07:48:53" v="50"/>
          <ac:spMkLst>
            <pc:docMk/>
            <pc:sldMk cId="1001274207" sldId="274"/>
            <ac:spMk id="6" creationId="{FE8224F7-50AD-376E-39CC-91212BF9D3FF}"/>
          </ac:spMkLst>
        </pc:spChg>
      </pc:sldChg>
      <pc:sldChg chg="modSp mod">
        <pc:chgData name="Κωνσταντίνος Καλαντζής" userId="aadaf4aa-9a03-4f93-8dde-ad39193f8e2a" providerId="ADAL" clId="{1EC411AC-DA74-40BD-93F1-460733CE025A}" dt="2026-02-19T08:09:36.848" v="118" actId="207"/>
        <pc:sldMkLst>
          <pc:docMk/>
          <pc:sldMk cId="218677601" sldId="282"/>
        </pc:sldMkLst>
        <pc:spChg chg="mod">
          <ac:chgData name="Κωνσταντίνος Καλαντζής" userId="aadaf4aa-9a03-4f93-8dde-ad39193f8e2a" providerId="ADAL" clId="{1EC411AC-DA74-40BD-93F1-460733CE025A}" dt="2026-02-19T08:09:02.477" v="76" actId="14100"/>
          <ac:spMkLst>
            <pc:docMk/>
            <pc:sldMk cId="218677601" sldId="282"/>
            <ac:spMk id="2" creationId="{E04C9211-9631-52CE-4AD9-DB9FBE13EE41}"/>
          </ac:spMkLst>
        </pc:spChg>
        <pc:spChg chg="mod">
          <ac:chgData name="Κωνσταντίνος Καλαντζής" userId="aadaf4aa-9a03-4f93-8dde-ad39193f8e2a" providerId="ADAL" clId="{1EC411AC-DA74-40BD-93F1-460733CE025A}" dt="2026-02-19T08:09:17.203" v="89" actId="207"/>
          <ac:spMkLst>
            <pc:docMk/>
            <pc:sldMk cId="218677601" sldId="282"/>
            <ac:spMk id="8" creationId="{AF921AB1-B70A-477C-A2CE-13C28B7314B2}"/>
          </ac:spMkLst>
        </pc:spChg>
        <pc:spChg chg="mod">
          <ac:chgData name="Κωνσταντίνος Καλαντζής" userId="aadaf4aa-9a03-4f93-8dde-ad39193f8e2a" providerId="ADAL" clId="{1EC411AC-DA74-40BD-93F1-460733CE025A}" dt="2026-02-19T08:09:36.848" v="118" actId="207"/>
          <ac:spMkLst>
            <pc:docMk/>
            <pc:sldMk cId="218677601" sldId="282"/>
            <ac:spMk id="10" creationId="{69BC6377-DEBC-2EAF-EFEE-00BE20EB21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FFE8A-7E5A-4D93-8241-6CCF717EBAA8}" type="datetimeFigureOut">
              <a:rPr lang="el-GR" smtClean="0"/>
              <a:t>19/2/2026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49D14-71AA-4628-8610-70B123A9418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59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49D14-71AA-4628-8610-70B123A9418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390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49D14-71AA-4628-8610-70B123A9418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143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47512-7D69-E0A1-53DE-7D303D4EC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8E51263-295D-138D-941C-7BEA4D732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7EC48E3B-380E-FAAE-F8B9-C9144F999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AFBED3F-22B3-C5BE-D3E4-1A20E8829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49D14-71AA-4628-8610-70B123A9418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335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D98B4-C388-EC34-681B-D4358096B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647C4D-06C3-16BE-44EB-C24FB28D1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D4061E-C6DA-9232-2DF4-C4E01077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19/2/2026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966CAF-595C-B156-EB8F-5EA813F1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EC13FF-158A-30B6-FEE0-515C0667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71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21CB1F-E787-A241-0527-A3008EA7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5992A35-9DA0-A2F4-1F85-6F7CE8ABC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67D175-B322-61B7-F52C-CF4D0292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19/2/2026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0ACB29-E785-E372-9326-7CA487EE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ADDA26-A1DE-2EA2-02D0-C565C4C8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83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CC2BE79-A499-803F-80E0-41574BC18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14B2DCF-1EC4-165F-6CF4-C609916EF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6C4C68-F9FA-D3FD-F56B-0A229BEE9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19/2/2026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172ED8-F0B5-ED67-F0BF-E4263F10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7EA567-792B-DDA1-82C3-671F5BD2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13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0658E4-20F4-E609-26EA-360C030A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A46E54-581A-66BB-9A6E-6A0A28867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AF57E5-8A66-90D7-2999-0266540F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19/2/2026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112B70-A672-24DF-9D56-0338DE09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AC6156-6156-54A7-8715-FF595A8D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4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A35EFE-C543-FD50-4CBA-7E31235C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7AE54B3-BD91-B924-C6D9-3D1E2BB90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88AE7A7-9FD5-6F82-057D-BDAC9E2B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19/2/2026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44ABCA-4563-7335-0D88-CF317C50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DCE3D9-3AF6-EC65-9D3A-94EFD840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432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744569-030A-00E8-D17F-7BDCDAB7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67BAFC-768A-DDF6-AD45-5E5890B85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5BD7DDE-34AB-8EA1-7EE1-F600144B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D7D400B-A381-88CC-5768-A9EF1250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19/2/2026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6878DB-F2AF-44D8-1A19-32E0838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7CE7925-7263-948A-EDA2-D8490160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65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6BF370-4FA4-1EF3-EF62-30AFD0DA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C6B6F6D-4793-8DC7-2006-800F542FB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66F017-6D90-FA05-A319-564D9BFE0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8CAB125-F62F-0A8F-8C1E-5396AAF60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11AACBB-28D2-7807-3E55-7EA814888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90CC0F3-B6D6-ADAB-D29E-86072F3B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19/2/2026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8069213-46EB-4BD3-7052-12A00154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B351A0A-C8B9-1091-0A5F-29FCB1D7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34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D51E3A-5EA0-8EAD-C10E-76D61C51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4550B21-18DC-684D-9952-294B0068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19/2/2026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EE7ACF8-F73D-3E77-E141-557D52BC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0E74765-7CFB-3919-DB20-A6162EDD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06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248C61F-2723-84EA-3AD4-904D5335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19/2/2026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EDF823C-0810-899C-9342-99C83917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CF592A1-5499-E74C-8ECF-8EC564E2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77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96D6DF-6003-618D-ADF6-8EC373BD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81069C-E8CB-046D-BDCE-1A243755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AB291C6-03E3-2C1B-ABE3-421B89748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46917AA-8884-52DD-4B91-FDA99EE5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19/2/2026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394BCCA-7ABA-3411-E086-DA8290C3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6A0244F-F842-FD96-1551-4DD8DD20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9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063C0B-82C5-6E3B-EF60-86AAEC86A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4B196C5-825C-FA12-86E6-244FF0C82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2961546-A104-6CAF-88C6-70D6ABAE2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8F1C67-914F-853B-E223-73EAB8B3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9BC5-28E3-42FA-8725-0A00ADA20764}" type="datetimeFigureOut">
              <a:rPr lang="el-GR" smtClean="0"/>
              <a:t>19/2/2026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4D85C6D-8B13-EDC3-6500-E82C86D6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70CA667-CF68-CDBB-4333-DC6EDD44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6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A49F951-4C39-8301-A21F-4C6E03CD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7653CA-4A75-7503-6CB9-045563345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FDA263-B489-951C-AA1C-45C5C5818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B9BC5-28E3-42FA-8725-0A00ADA20764}" type="datetimeFigureOut">
              <a:rPr lang="el-GR" smtClean="0"/>
              <a:t>19/2/2026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C0F5C6-4610-EC03-72DC-8905B3916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BD48B4-FF49-CBC4-C8AE-6AF74D145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739435-8CDA-45F4-8AEC-2E313AA00A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23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9EBD2E-43E9-901B-F756-EE7763FF2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, στιγμιότυπο οθόνης, γραφιστική, χάρτ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6A103B7-A7DC-0064-D5D5-29C9AD65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9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59969-0505-7642-CB3F-374134519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A72B389-93AC-F4CB-7D8D-B4FF0C961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7F36996D-E56B-BA6B-ED88-F7F4A0E57C2E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538688B-A4E2-AACF-28E7-28BF5918FB24}"/>
              </a:ext>
            </a:extLst>
          </p:cNvPr>
          <p:cNvSpPr txBox="1">
            <a:spLocks/>
          </p:cNvSpPr>
          <p:nvPr/>
        </p:nvSpPr>
        <p:spPr>
          <a:xfrm>
            <a:off x="219457" y="1735950"/>
            <a:ext cx="5726514" cy="3772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ωφελούμενων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Άνδρες (52%), ηλικίας 55-65+ ετών (78%), χαμηλό εκπαιδευτικό επίπεδο, συνταξιούχοι και άνεργοι (89%), άγαμοι (50%) και χήροι (24%),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Κοινωνικές ομάδες ωφελούμενων: Άτομα με αναπηρία ή με χρόνια προβλήματα υγείας (38%) και άτομα με ανάγκη ψυχοκοινωνικής υποστήριξης (35%),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Εξυπηρέτηση από τη δομή: 5-7 μέρες την εβδομάδα (82%) για πάνω από 2 έτη (43%) καθώς υπάρχει απουσία άλλης πηγής σίτισης,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πληροφόρησης: Φίλοι/συγγενείς (33%), Κοινωνική υπηρεσία Δήμου (22%) και Κέντρα Κοινότητας (22%).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3C431325-C496-0A7D-31F4-6DB039780B80}"/>
              </a:ext>
            </a:extLst>
          </p:cNvPr>
          <p:cNvSpPr txBox="1">
            <a:spLocks/>
          </p:cNvSpPr>
          <p:nvPr/>
        </p:nvSpPr>
        <p:spPr>
          <a:xfrm>
            <a:off x="4741" y="120172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Δομές Παροχής Συσσιτίων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0D2926B-EDB7-9FE7-ED77-E064078670A9}"/>
              </a:ext>
            </a:extLst>
          </p:cNvPr>
          <p:cNvSpPr/>
          <p:nvPr/>
        </p:nvSpPr>
        <p:spPr>
          <a:xfrm>
            <a:off x="6093633" y="3538727"/>
            <a:ext cx="5424080" cy="18745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A1C60FB3-BF57-B5BE-C7E5-72E3202C592E}"/>
              </a:ext>
            </a:extLst>
          </p:cNvPr>
          <p:cNvSpPr txBox="1">
            <a:spLocks/>
          </p:cNvSpPr>
          <p:nvPr/>
        </p:nvSpPr>
        <p:spPr>
          <a:xfrm>
            <a:off x="6470227" y="1349332"/>
            <a:ext cx="5047487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/>
              <a:t> </a:t>
            </a:r>
          </a:p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ωφελούμενων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Πλειοψηφία (&gt;50%)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«Πλήρως» ικανοποιημένοι σε όλες τις κατηγορίες.</a:t>
            </a:r>
          </a:p>
          <a:p>
            <a:pPr lvl="1" algn="l"/>
            <a:endParaRPr lang="el-GR" sz="1600" dirty="0">
              <a:latin typeface="Callibri"/>
            </a:endParaRPr>
          </a:p>
          <a:p>
            <a:pPr lvl="1" algn="l"/>
            <a:endParaRPr lang="el-GR" sz="1600" dirty="0">
              <a:latin typeface="Callibri"/>
            </a:endParaRPr>
          </a:p>
          <a:p>
            <a:pPr lvl="1" algn="l"/>
            <a:endParaRPr lang="el-GR" sz="1600" dirty="0">
              <a:latin typeface="Callibri"/>
            </a:endParaRPr>
          </a:p>
          <a:p>
            <a:pPr lvl="1" algn="l"/>
            <a:endParaRPr lang="el-GR" sz="1600" dirty="0">
              <a:latin typeface="Callibri"/>
            </a:endParaRPr>
          </a:p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της Δομής Παροχής Συσσιτίων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Κατ’ </a:t>
            </a:r>
            <a:r>
              <a:rPr lang="el-GR" sz="1600" dirty="0" err="1">
                <a:latin typeface="Callibri"/>
              </a:rPr>
              <a:t>οίκον</a:t>
            </a:r>
            <a:r>
              <a:rPr lang="el-GR" sz="1600" dirty="0">
                <a:latin typeface="Callibri"/>
              </a:rPr>
              <a:t> διανομή,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Μεγαλύτερη ποικιλία φαγητού,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Μεγαλύτερες ποσότητες στις μερίδες.</a:t>
            </a:r>
          </a:p>
          <a:p>
            <a:pPr marL="800100" lvl="1" indent="-342900" algn="l"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lvl="0" algn="l"/>
            <a:endParaRPr lang="el-GR" sz="1600" dirty="0">
              <a:latin typeface="Callibri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767D396C-9F38-1687-A70F-AAD869EE6189}"/>
              </a:ext>
            </a:extLst>
          </p:cNvPr>
          <p:cNvCxnSpPr>
            <a:cxnSpLocks/>
          </p:cNvCxnSpPr>
          <p:nvPr/>
        </p:nvCxnSpPr>
        <p:spPr>
          <a:xfrm flipV="1">
            <a:off x="6096000" y="1823083"/>
            <a:ext cx="0" cy="35901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2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F125A-0BEA-F6F0-8146-65436C2C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814E2C0-6291-BE38-3F0B-39A0799D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9D29D0AC-334A-BB44-26C9-7B7C4D13A505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4C19D6B-A85A-6A25-06FD-8DDD2A7FD12F}"/>
              </a:ext>
            </a:extLst>
          </p:cNvPr>
          <p:cNvSpPr txBox="1">
            <a:spLocks/>
          </p:cNvSpPr>
          <p:nvPr/>
        </p:nvSpPr>
        <p:spPr>
          <a:xfrm>
            <a:off x="219457" y="2368952"/>
            <a:ext cx="5726514" cy="223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ωφελούμενων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Γυναίκες (59%), ηλικίας 30-45+ ετών (92%),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Εξυπηρέτηση από τη δομή: 5 ή περισσότερα χρόνια (78%),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ενημέρωσης: Φίλοι/Συγγενείς (47%).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61A50DAB-ECDA-7339-9A78-6B5B20156ACE}"/>
              </a:ext>
            </a:extLst>
          </p:cNvPr>
          <p:cNvSpPr txBox="1">
            <a:spLocks/>
          </p:cNvSpPr>
          <p:nvPr/>
        </p:nvSpPr>
        <p:spPr>
          <a:xfrm>
            <a:off x="4741" y="1834728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Α) Ωφελούμενοι ΚΔΗΦ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F3C94C2-77D4-3197-77D4-242CA16CF044}"/>
              </a:ext>
            </a:extLst>
          </p:cNvPr>
          <p:cNvSpPr/>
          <p:nvPr/>
        </p:nvSpPr>
        <p:spPr>
          <a:xfrm>
            <a:off x="6094815" y="4377697"/>
            <a:ext cx="5424080" cy="12710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4E1644C9-C5D4-C1B9-E47F-36D26ACAABB1}"/>
              </a:ext>
            </a:extLst>
          </p:cNvPr>
          <p:cNvSpPr txBox="1">
            <a:spLocks/>
          </p:cNvSpPr>
          <p:nvPr/>
        </p:nvSpPr>
        <p:spPr>
          <a:xfrm>
            <a:off x="6470227" y="1982334"/>
            <a:ext cx="5047487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/>
              <a:t> </a:t>
            </a:r>
          </a:p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ωφελούμενων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Εξαιρετικά υψηλή ικανοποίηση (&gt;90%–100%) σε όλες τις κατηγορίες.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Συνολική ικανοποίηση: 100% «Πολύ» / «Πάρα Πολύ».</a:t>
            </a:r>
          </a:p>
          <a:p>
            <a:pPr lvl="1" algn="l"/>
            <a:endParaRPr lang="el-GR" sz="1600" dirty="0">
              <a:latin typeface="Callibri"/>
            </a:endParaRPr>
          </a:p>
          <a:p>
            <a:pPr lvl="1" algn="l"/>
            <a:endParaRPr lang="el-GR" sz="1600" dirty="0">
              <a:latin typeface="Callibri"/>
            </a:endParaRPr>
          </a:p>
          <a:p>
            <a:pPr lvl="1" algn="l"/>
            <a:endParaRPr lang="el-GR" sz="1600" dirty="0">
              <a:latin typeface="Callibri"/>
            </a:endParaRPr>
          </a:p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των </a:t>
            </a:r>
            <a:r>
              <a:rPr lang="en-US" sz="1700" b="1" dirty="0">
                <a:solidFill>
                  <a:srgbClr val="0067A0"/>
                </a:solidFill>
                <a:latin typeface="Callibri"/>
              </a:rPr>
              <a:t>K</a:t>
            </a:r>
            <a:r>
              <a:rPr lang="el-GR" sz="1700" b="1" dirty="0">
                <a:solidFill>
                  <a:srgbClr val="0067A0"/>
                </a:solidFill>
                <a:latin typeface="Callibri"/>
              </a:rPr>
              <a:t>ΔΗΦ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Ψηφιακές υπηρεσίες (51%) &amp;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Καλύτερες υποδομές (81%).</a:t>
            </a:r>
          </a:p>
          <a:p>
            <a:pPr lvl="0" algn="l"/>
            <a:endParaRPr lang="el-GR" sz="1600" dirty="0">
              <a:latin typeface="Callibri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D36DD7AD-DE97-193C-CDD9-E44346BBAE18}"/>
              </a:ext>
            </a:extLst>
          </p:cNvPr>
          <p:cNvCxnSpPr>
            <a:cxnSpLocks/>
          </p:cNvCxnSpPr>
          <p:nvPr/>
        </p:nvCxnSpPr>
        <p:spPr>
          <a:xfrm flipV="1">
            <a:off x="6096000" y="2465229"/>
            <a:ext cx="0" cy="3192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175E233-D5E9-82E9-93F3-BFB2A0C6B3A6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CECF68CC-0CDC-5F1F-8927-2FD356768680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Κέντρα Διημέρευσης - Ημερήσιας Φροντίδας (ΚΔΗΦ)</a:t>
            </a:r>
          </a:p>
        </p:txBody>
      </p:sp>
    </p:spTree>
    <p:extLst>
      <p:ext uri="{BB962C8B-B14F-4D97-AF65-F5344CB8AC3E}">
        <p14:creationId xmlns:p14="http://schemas.microsoft.com/office/powerpoint/2010/main" val="373178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B2DF2-CC3E-E34F-DAD7-C575AE63F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465145F-C8F8-C31F-57B8-47EE7A26D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A58772A9-0E27-44F2-2118-9A6A1277088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DF1D19-C1BE-4907-BD2C-32257DCC8B1D}"/>
              </a:ext>
            </a:extLst>
          </p:cNvPr>
          <p:cNvSpPr txBox="1">
            <a:spLocks/>
          </p:cNvSpPr>
          <p:nvPr/>
        </p:nvSpPr>
        <p:spPr>
          <a:xfrm>
            <a:off x="219457" y="2368952"/>
            <a:ext cx="5726514" cy="223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Κηδεμόνων/ Δικαστικών Συμπαραστατών </a:t>
            </a:r>
            <a:r>
              <a:rPr lang="el-GR" sz="1700" b="1" dirty="0" err="1">
                <a:solidFill>
                  <a:srgbClr val="0067A0"/>
                </a:solidFill>
                <a:latin typeface="Callibri"/>
              </a:rPr>
              <a:t>ωφελουμένων</a:t>
            </a: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Γυναίκες (73%), ηλικίας 50+ ετών (100%),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Σχέση με ωφελούμενους: Γονείς (53%) και αδελφοί/</a:t>
            </a:r>
            <a:r>
              <a:rPr lang="el-GR" sz="1600" dirty="0" err="1">
                <a:latin typeface="Callibri"/>
              </a:rPr>
              <a:t>ές</a:t>
            </a:r>
            <a:r>
              <a:rPr lang="el-GR" sz="1600" dirty="0">
                <a:latin typeface="Callibri"/>
              </a:rPr>
              <a:t> (33%),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πληροφόρησης: Φίλοι/συγγενείς (39%).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1FE53CE1-FF5B-6792-34B4-8FCDC3B5CE0D}"/>
              </a:ext>
            </a:extLst>
          </p:cNvPr>
          <p:cNvSpPr txBox="1">
            <a:spLocks/>
          </p:cNvSpPr>
          <p:nvPr/>
        </p:nvSpPr>
        <p:spPr>
          <a:xfrm>
            <a:off x="4741" y="1834728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Β) Κηδεμόνες/ Δικαστικοί Συμπαραστάτες </a:t>
            </a:r>
            <a:r>
              <a:rPr lang="el-GR" sz="1700" b="1" dirty="0" err="1">
                <a:solidFill>
                  <a:schemeClr val="accent5">
                    <a:lumMod val="50000"/>
                  </a:schemeClr>
                </a:solidFill>
                <a:latin typeface="Callibri"/>
              </a:rPr>
              <a:t>ωφελουμένων</a:t>
            </a: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 ΚΔΗΦ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43CEBCAD-CD58-7BA5-58A1-D868848722D5}"/>
              </a:ext>
            </a:extLst>
          </p:cNvPr>
          <p:cNvSpPr/>
          <p:nvPr/>
        </p:nvSpPr>
        <p:spPr>
          <a:xfrm>
            <a:off x="6093634" y="4880713"/>
            <a:ext cx="5424080" cy="10703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968B8847-1870-6D77-0647-9F8BEDA13744}"/>
              </a:ext>
            </a:extLst>
          </p:cNvPr>
          <p:cNvSpPr txBox="1">
            <a:spLocks/>
          </p:cNvSpPr>
          <p:nvPr/>
        </p:nvSpPr>
        <p:spPr>
          <a:xfrm>
            <a:off x="6470227" y="1982334"/>
            <a:ext cx="5047487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/>
              <a:t> </a:t>
            </a:r>
          </a:p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Κηδεμόνων/ Δικαστικών Συμπαραστατών </a:t>
            </a:r>
            <a:r>
              <a:rPr lang="el-GR" sz="1700" b="1" dirty="0" err="1">
                <a:solidFill>
                  <a:srgbClr val="0067A0"/>
                </a:solidFill>
                <a:latin typeface="Callibri"/>
              </a:rPr>
              <a:t>ωφελουμένων</a:t>
            </a: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lvl="0" algn="l"/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Πλειοψηφία (&gt;65%–100%)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«Πάρα Πολύ» ικανοποιημένοι σε όλες τις κατηγορίες.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Συνολική ικανοποίηση: 100% «Πολύ» / «Πάρα Πολύ».</a:t>
            </a:r>
          </a:p>
          <a:p>
            <a:pPr lvl="1" algn="l"/>
            <a:endParaRPr lang="el-GR" sz="1600" dirty="0">
              <a:latin typeface="Callibri"/>
            </a:endParaRPr>
          </a:p>
          <a:p>
            <a:pPr lvl="1" algn="l"/>
            <a:endParaRPr lang="el-GR" sz="1600" dirty="0">
              <a:latin typeface="Callibri"/>
            </a:endParaRPr>
          </a:p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των </a:t>
            </a:r>
            <a:r>
              <a:rPr lang="en-US" sz="1700" b="1" dirty="0">
                <a:solidFill>
                  <a:srgbClr val="0067A0"/>
                </a:solidFill>
                <a:latin typeface="Callibri"/>
              </a:rPr>
              <a:t>K</a:t>
            </a:r>
            <a:r>
              <a:rPr lang="el-GR" sz="1700" b="1" dirty="0">
                <a:solidFill>
                  <a:srgbClr val="0067A0"/>
                </a:solidFill>
                <a:latin typeface="Callibri"/>
              </a:rPr>
              <a:t>ΔΗΦ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Ψηφιακές υπηρεσίες (95%) &amp;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Καλύτερες υποδομές (95%).</a:t>
            </a:r>
          </a:p>
          <a:p>
            <a:pPr lvl="0" algn="l"/>
            <a:endParaRPr lang="el-GR" sz="1600" dirty="0">
              <a:latin typeface="Callibri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2ED1488C-FBD1-3B4E-A663-70BCE9365F20}"/>
              </a:ext>
            </a:extLst>
          </p:cNvPr>
          <p:cNvCxnSpPr>
            <a:cxnSpLocks/>
          </p:cNvCxnSpPr>
          <p:nvPr/>
        </p:nvCxnSpPr>
        <p:spPr>
          <a:xfrm flipV="1">
            <a:off x="6096000" y="2456085"/>
            <a:ext cx="0" cy="3495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8D93196-02C9-BB43-747E-4D88FBE7AE8A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93CC1A49-DC41-0534-563A-FADACF040AE9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Κέντρα Διημέρευσης - Ημερήσιας Φροντίδας (ΚΔΗΦ)</a:t>
            </a:r>
          </a:p>
        </p:txBody>
      </p:sp>
    </p:spTree>
    <p:extLst>
      <p:ext uri="{BB962C8B-B14F-4D97-AF65-F5344CB8AC3E}">
        <p14:creationId xmlns:p14="http://schemas.microsoft.com/office/powerpoint/2010/main" val="89117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4DAC1-AB71-FA4E-03D4-E3DC714E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AB06266-367D-0DB8-6A56-4D9511E9A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5FB234E-D105-571E-9E3A-98776785FF5F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F092113-AD62-8646-B7BC-BA4B24A5C0CF}"/>
              </a:ext>
            </a:extLst>
          </p:cNvPr>
          <p:cNvSpPr txBox="1">
            <a:spLocks/>
          </p:cNvSpPr>
          <p:nvPr/>
        </p:nvSpPr>
        <p:spPr>
          <a:xfrm>
            <a:off x="219457" y="1930930"/>
            <a:ext cx="5726514" cy="223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ωφελούμενων</a:t>
            </a: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Γυναίκες (61%), ηλικίας 71+ ετών (91%), διαζευγμένοι (46%) ή χήροι (24%), 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Κοινωνικές ομάδες: Άτομο χαμηλού εισοδήματος / συνταξιούχος με χαμηλή σύνταξη (34%) και άτομα που χρειάζεται καθημερινή φροντίδα / υποστήριξη (17%),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Εξυπηρέτηση από τη δομή: Σχεδόν καθημερινά (98%) για πάνω από 1 χρόνο (87%),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ενημέρωσης: Από το ίδιο το ΚΗΦΗ (31%) και από την Κοινωνική υπηρεσία Δήμου (25%).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1516AC97-2BC8-A567-8A09-BD4E1C320933}"/>
              </a:ext>
            </a:extLst>
          </p:cNvPr>
          <p:cNvSpPr txBox="1">
            <a:spLocks/>
          </p:cNvSpPr>
          <p:nvPr/>
        </p:nvSpPr>
        <p:spPr>
          <a:xfrm>
            <a:off x="4741" y="1414559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Α) Ωφελούμενοι ΚΗΦΗ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0ECED96-076E-8546-3A7F-B1260DC45B1E}"/>
              </a:ext>
            </a:extLst>
          </p:cNvPr>
          <p:cNvSpPr/>
          <p:nvPr/>
        </p:nvSpPr>
        <p:spPr>
          <a:xfrm>
            <a:off x="6093633" y="3200400"/>
            <a:ext cx="5424080" cy="298094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F7675F79-A35C-C2E5-0124-3B5C9E29643B}"/>
              </a:ext>
            </a:extLst>
          </p:cNvPr>
          <p:cNvSpPr txBox="1">
            <a:spLocks/>
          </p:cNvSpPr>
          <p:nvPr/>
        </p:nvSpPr>
        <p:spPr>
          <a:xfrm>
            <a:off x="6470227" y="1414559"/>
            <a:ext cx="5047487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/>
              <a:t> </a:t>
            </a:r>
          </a:p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</a:t>
            </a:r>
            <a:r>
              <a:rPr lang="el-GR" sz="1700" b="1" dirty="0" err="1">
                <a:solidFill>
                  <a:srgbClr val="0067A0"/>
                </a:solidFill>
                <a:latin typeface="Callibri"/>
              </a:rPr>
              <a:t>ωφελουμένων</a:t>
            </a: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Πλειοψηφία (&gt;65%–100%)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«Πάρα Πολύ» ικανοποιημένοι σε όλες τις κατηγορίες.</a:t>
            </a:r>
          </a:p>
          <a:p>
            <a:pPr lvl="0" algn="l"/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lvl="0" algn="l"/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των ΚΗΦΗ</a:t>
            </a:r>
          </a:p>
          <a:p>
            <a:pPr lvl="1" algn="l"/>
            <a:r>
              <a:rPr lang="el-GR" sz="1700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Ανάγκες: </a:t>
            </a:r>
            <a:r>
              <a:rPr lang="el-GR" sz="1600" dirty="0">
                <a:latin typeface="Callibri"/>
              </a:rPr>
              <a:t>Καλύτερη σίτιση (ποιότητα, ποικιλία, ειδικές δίαιτες) (40%) &amp; Περισσότερη ψυχολογική υποστήριξη (34%),</a:t>
            </a:r>
          </a:p>
          <a:p>
            <a:pPr lvl="1" algn="l"/>
            <a:endParaRPr lang="el-GR" sz="1700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lvl="1" algn="l"/>
            <a:r>
              <a:rPr lang="el-GR" sz="1700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Προτάσεις: </a:t>
            </a:r>
            <a:r>
              <a:rPr lang="el-GR" sz="1600" dirty="0">
                <a:latin typeface="Callibri"/>
              </a:rPr>
              <a:t>Περισσότερες υπηρεσίες φυσικοθεραπείας/</a:t>
            </a:r>
            <a:r>
              <a:rPr lang="el-GR" sz="1600" dirty="0" err="1">
                <a:latin typeface="Callibri"/>
              </a:rPr>
              <a:t>εργοθεραπείας</a:t>
            </a:r>
            <a:r>
              <a:rPr lang="el-GR" sz="1600" dirty="0">
                <a:latin typeface="Callibri"/>
              </a:rPr>
              <a:t> (55%)  Συχνότερη παρακολούθηση από γιατρό (23%).</a:t>
            </a:r>
          </a:p>
          <a:p>
            <a:pPr lvl="0" algn="l"/>
            <a:endParaRPr lang="el-GR" sz="1600" dirty="0">
              <a:latin typeface="Callibri"/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7E42E2E8-A110-7F89-89BD-F9D52994ED74}"/>
              </a:ext>
            </a:extLst>
          </p:cNvPr>
          <p:cNvCxnSpPr>
            <a:cxnSpLocks/>
          </p:cNvCxnSpPr>
          <p:nvPr/>
        </p:nvCxnSpPr>
        <p:spPr>
          <a:xfrm flipV="1">
            <a:off x="6096000" y="1792224"/>
            <a:ext cx="0" cy="4389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A7EA78D-64DF-E05C-FF83-8AC35DD95B00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65D210C6-B710-FF7E-85A7-9B178F05EC6B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rgbClr val="FF0000"/>
                </a:solidFill>
                <a:latin typeface="Callibri"/>
              </a:rPr>
              <a:t>Κέντρα Ημερήσιας Φροντίδας Ηλικιωμένων (ΚΗΦΗ)</a:t>
            </a:r>
          </a:p>
        </p:txBody>
      </p:sp>
    </p:spTree>
    <p:extLst>
      <p:ext uri="{BB962C8B-B14F-4D97-AF65-F5344CB8AC3E}">
        <p14:creationId xmlns:p14="http://schemas.microsoft.com/office/powerpoint/2010/main" val="269044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1E9A8-4D3C-5254-F13E-50F3F4D36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227838B-851D-622E-8744-B30E565EC4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552B684-A718-71FD-0580-53A2A4D3579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5F67664-DADB-7C77-044E-B646B156BC6A}"/>
              </a:ext>
            </a:extLst>
          </p:cNvPr>
          <p:cNvSpPr txBox="1">
            <a:spLocks/>
          </p:cNvSpPr>
          <p:nvPr/>
        </p:nvSpPr>
        <p:spPr>
          <a:xfrm>
            <a:off x="219457" y="1792224"/>
            <a:ext cx="5726514" cy="223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Κηδεμόνων/ Δικαστικών Συμπαραστατών </a:t>
            </a:r>
            <a:r>
              <a:rPr lang="el-GR" sz="1700" b="1" dirty="0" err="1">
                <a:solidFill>
                  <a:srgbClr val="0067A0"/>
                </a:solidFill>
                <a:latin typeface="Callibri"/>
              </a:rPr>
              <a:t>ωφελουμένων</a:t>
            </a: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Άνδρες (62%), ηλικίας 40+ ετών (100%), δικαιούχοι Ελάχιστου Εγγυημένου Εισοδήματος (38%),</a:t>
            </a:r>
          </a:p>
          <a:p>
            <a:pPr lvl="0" algn="l"/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Σχέση με ωφελούμενους: Σύζυγος, τέκνο ή </a:t>
            </a:r>
            <a:r>
              <a:rPr lang="el-GR" sz="1600" dirty="0" err="1">
                <a:latin typeface="Callibri"/>
              </a:rPr>
              <a:t>εγγονός</a:t>
            </a:r>
            <a:r>
              <a:rPr lang="el-GR" sz="1600" dirty="0">
                <a:latin typeface="Callibri"/>
              </a:rPr>
              <a:t>/ή (62%) και άλλο συγγενικό πρόσωπο (αδελφός/ή, </a:t>
            </a:r>
            <a:r>
              <a:rPr lang="el-GR" sz="1600" dirty="0" err="1">
                <a:latin typeface="Callibri"/>
              </a:rPr>
              <a:t>ανηψιός</a:t>
            </a:r>
            <a:r>
              <a:rPr lang="el-GR" sz="1600" dirty="0">
                <a:latin typeface="Callibri"/>
              </a:rPr>
              <a:t>/</a:t>
            </a:r>
            <a:r>
              <a:rPr lang="el-GR" sz="1600" dirty="0" err="1">
                <a:latin typeface="Callibri"/>
              </a:rPr>
              <a:t>ιά</a:t>
            </a:r>
            <a:r>
              <a:rPr lang="el-GR" sz="1600" dirty="0">
                <a:latin typeface="Callibri"/>
              </a:rPr>
              <a:t> κοκ.) (38%),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πληροφόρησης: Κοινωνική υπηρεσία Δήμου (40%).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3ECB937F-8F4C-F526-B234-BB1345E3C145}"/>
              </a:ext>
            </a:extLst>
          </p:cNvPr>
          <p:cNvSpPr txBox="1">
            <a:spLocks/>
          </p:cNvSpPr>
          <p:nvPr/>
        </p:nvSpPr>
        <p:spPr>
          <a:xfrm>
            <a:off x="4741" y="1414559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Β) Κηδεμόνες/ Δικαστικοί Συμπαραστάτες </a:t>
            </a:r>
            <a:r>
              <a:rPr lang="el-GR" sz="1700" b="1" dirty="0" err="1">
                <a:solidFill>
                  <a:schemeClr val="accent5">
                    <a:lumMod val="50000"/>
                  </a:schemeClr>
                </a:solidFill>
                <a:latin typeface="Callibri"/>
              </a:rPr>
              <a:t>ωφελουμένων</a:t>
            </a: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 ΚΗΦΗ</a:t>
            </a:r>
          </a:p>
          <a:p>
            <a:endParaRPr lang="el-GR" sz="17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6075A923-C426-B261-ABF0-4A729898E878}"/>
              </a:ext>
            </a:extLst>
          </p:cNvPr>
          <p:cNvSpPr txBox="1">
            <a:spLocks/>
          </p:cNvSpPr>
          <p:nvPr/>
        </p:nvSpPr>
        <p:spPr>
          <a:xfrm>
            <a:off x="5926836" y="1275853"/>
            <a:ext cx="5922096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dirty="0"/>
              <a:t> </a:t>
            </a:r>
          </a:p>
          <a:p>
            <a:pPr lvl="0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Κηδεμόνων/ Δικαστικών Συμπαραστατών </a:t>
            </a:r>
            <a:r>
              <a:rPr lang="el-GR" sz="1700" b="1" dirty="0" err="1">
                <a:solidFill>
                  <a:srgbClr val="0067A0"/>
                </a:solidFill>
                <a:latin typeface="Callibri"/>
              </a:rPr>
              <a:t>ωφελουμένων</a:t>
            </a:r>
            <a:endParaRPr lang="el-GR" sz="1700" b="1" dirty="0">
              <a:solidFill>
                <a:srgbClr val="0067A0"/>
              </a:solidFill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Πλειοψηφία (&gt;60%–100%)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«Πάρα Πολύ» ικανοποιημένοι σε όλες τις κατηγορίες.</a:t>
            </a:r>
          </a:p>
          <a:p>
            <a:pPr marL="800100" lvl="1" indent="-342900" algn="l"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Δεν παρασχέθηκαν: </a:t>
            </a:r>
            <a:r>
              <a:rPr lang="el-GR" sz="1600" dirty="0" err="1">
                <a:latin typeface="Callibri"/>
              </a:rPr>
              <a:t>εργοθεραπεία</a:t>
            </a:r>
            <a:r>
              <a:rPr lang="el-GR" sz="1600" dirty="0">
                <a:latin typeface="Callibri"/>
              </a:rPr>
              <a:t>/φυσικοθεραπεία, ιατρική εξέταση–</a:t>
            </a:r>
            <a:r>
              <a:rPr lang="el-GR" sz="1600" dirty="0" err="1">
                <a:latin typeface="Callibri"/>
              </a:rPr>
              <a:t>συνταγογράφηση</a:t>
            </a:r>
            <a:r>
              <a:rPr lang="el-GR" sz="1600" dirty="0">
                <a:latin typeface="Callibri"/>
              </a:rPr>
              <a:t>, ψυχολογική υποστήριξη, υπηρεσία μεταφοράς.</a:t>
            </a:r>
          </a:p>
          <a:p>
            <a:pPr marL="800100" lvl="1" indent="-342900" algn="l"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Χαμηλότερη αξιολόγηση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Κάλυψη προσωπικών αναγκών και προσαρμογή σίτισης σε ειδικές ανάγκες</a:t>
            </a:r>
            <a:r>
              <a:rPr lang="el-GR" dirty="0"/>
              <a:t>.</a:t>
            </a:r>
          </a:p>
          <a:p>
            <a:pPr marL="800100" lvl="1" indent="-342900" algn="l">
              <a:buFont typeface="+mj-lt"/>
              <a:buAutoNum type="arabicPeriod"/>
            </a:pPr>
            <a:endParaRPr lang="el-GR" dirty="0"/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C1544E39-D6B7-F5F3-6304-0EA25998526D}"/>
              </a:ext>
            </a:extLst>
          </p:cNvPr>
          <p:cNvCxnSpPr>
            <a:cxnSpLocks/>
          </p:cNvCxnSpPr>
          <p:nvPr/>
        </p:nvCxnSpPr>
        <p:spPr>
          <a:xfrm flipV="1">
            <a:off x="6096000" y="1792224"/>
            <a:ext cx="0" cy="2904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592B21E-2519-329D-FDFF-4E0AE8474A79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FE8224F7-50AD-376E-39CC-91212BF9D3FF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rgbClr val="FF0000"/>
                </a:solidFill>
                <a:latin typeface="Callibri"/>
              </a:rPr>
              <a:t>Κέντρα Ημερήσιας Φροντίδας Ηλικιωμένων (ΚΗΦΗ)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593A601-8476-2745-FC1D-5817664BDD71}"/>
              </a:ext>
            </a:extLst>
          </p:cNvPr>
          <p:cNvSpPr/>
          <p:nvPr/>
        </p:nvSpPr>
        <p:spPr>
          <a:xfrm>
            <a:off x="320040" y="4696968"/>
            <a:ext cx="11347704" cy="14477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4E1613FD-6A35-8B74-3A47-3A8B3D2E768E}"/>
              </a:ext>
            </a:extLst>
          </p:cNvPr>
          <p:cNvCxnSpPr>
            <a:cxnSpLocks/>
          </p:cNvCxnSpPr>
          <p:nvPr/>
        </p:nvCxnSpPr>
        <p:spPr>
          <a:xfrm>
            <a:off x="320040" y="4696968"/>
            <a:ext cx="11347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Υπότιτλος 2">
            <a:extLst>
              <a:ext uri="{FF2B5EF4-FFF2-40B4-BE49-F238E27FC236}">
                <a16:creationId xmlns:a16="http://schemas.microsoft.com/office/drawing/2014/main" id="{54385999-0A20-46C2-43E5-0A3F42862F70}"/>
              </a:ext>
            </a:extLst>
          </p:cNvPr>
          <p:cNvSpPr txBox="1">
            <a:spLocks/>
          </p:cNvSpPr>
          <p:nvPr/>
        </p:nvSpPr>
        <p:spPr>
          <a:xfrm>
            <a:off x="555024" y="4686305"/>
            <a:ext cx="10810679" cy="1447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"/>
              </a:spcBef>
            </a:pPr>
            <a:r>
              <a:rPr lang="el-GR" dirty="0"/>
              <a:t> 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 βελτίωσης λειτουργίας των ΚΗΦΗ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l-GR" sz="1600" dirty="0">
                <a:latin typeface="Callibri"/>
              </a:rPr>
              <a:t>Περισσότερη ιατρική φροντίδα/συχνότερες επισκέψεις γιατρών (70%) &amp; Καλύτερη σίτιση (ποιότητα, ποικιλία, ειδικές δίαιτες) (30%), Συχνότερη παρακολούθηση από γιατρό (50%), Περισσότερες υπηρεσίες φυσικοθεραπείας/</a:t>
            </a:r>
            <a:r>
              <a:rPr lang="el-GR" sz="1600" dirty="0" err="1">
                <a:latin typeface="Callibri"/>
              </a:rPr>
              <a:t>εργοθεραπείας</a:t>
            </a:r>
            <a:r>
              <a:rPr lang="el-GR" sz="1600" dirty="0">
                <a:latin typeface="Callibri"/>
              </a:rPr>
              <a:t> (27%) </a:t>
            </a:r>
          </a:p>
        </p:txBody>
      </p:sp>
    </p:spTree>
    <p:extLst>
      <p:ext uri="{BB962C8B-B14F-4D97-AF65-F5344CB8AC3E}">
        <p14:creationId xmlns:p14="http://schemas.microsoft.com/office/powerpoint/2010/main" val="100127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96F7B-37D6-694B-5A52-27F73631A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24A8D9C-6308-22B0-6EAA-293DF2CF09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89B7BAEE-F1A9-7C22-2DA8-6CB41D0395D9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ΑμεΑ)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9AEC26F-2B6C-D3B0-FC70-AB26A5F1EB8A}"/>
              </a:ext>
            </a:extLst>
          </p:cNvPr>
          <p:cNvSpPr txBox="1">
            <a:spLocks/>
          </p:cNvSpPr>
          <p:nvPr/>
        </p:nvSpPr>
        <p:spPr>
          <a:xfrm>
            <a:off x="941833" y="1552348"/>
            <a:ext cx="10488167" cy="2306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Γενικά στοιχεία</a:t>
            </a:r>
          </a:p>
          <a:p>
            <a:pPr marL="285750" lvl="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22 ερωτηματολόγια από συντονιστές από 19 Δήμους της ΠΔΕ (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7 της ΠΕ Αιτωλοακαρνανίας, 7 της ΠΕ Ηλείας, 5 της ΠΕ Αχαΐας</a:t>
            </a:r>
          </a:p>
          <a:p>
            <a:pPr marL="285750" lvl="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Είδος Δομής/Παραρτήματος:  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36% Κέντρα Κοινότητας χωρίς Παραρτήματα (8 Δομές) και 64% με Παραρτήματα (14 Δομές)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36% με Παράρτημα Ρομά (8 Δομές)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33% Κεντρική δομή διευρυμένου Κέντρου Κοινότητας (7 Δομές)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9% Κέντρο Κοινότητας με Κινητή Μονάδα (2 Δομές)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5% με Κέντρο Ένταξης Μεταναστών (1 Δομή)</a:t>
            </a:r>
          </a:p>
          <a:p>
            <a:pPr marL="285750" lvl="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l-GR" sz="1100" dirty="0">
              <a:latin typeface="Callibri"/>
              <a:sym typeface="Wingdings" panose="05000000000000000000" pitchFamily="2" charset="2"/>
            </a:endParaRPr>
          </a:p>
          <a:p>
            <a:pPr algn="l">
              <a:spcBef>
                <a:spcPts val="3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Στελέχωση – Εσωτερική Λειτουργία</a:t>
            </a:r>
          </a:p>
          <a:p>
            <a:pPr marL="342900" lvl="0" indent="-34290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Στελέχη ανά ειδικότητα: </a:t>
            </a:r>
          </a:p>
          <a:p>
            <a:pPr marL="800100" lvl="1" indent="-34290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</a:rPr>
              <a:t>Κοινωνικοί Λειτουργοί (38%), Ψυχολόγοι (9%), Πτυχιούχοι Κοινωνικών Επιστημών (9%), Παιδαγωγοί (8%) κ.λπ.</a:t>
            </a: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Επιμόρφωση αποκλειστικά για τις ανάγκες άσκησης των καθηκόντων το 2024:</a:t>
            </a:r>
          </a:p>
          <a:p>
            <a:pPr marL="800100" lvl="1" indent="-34290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64 στελέχη (από ΕΚΚΔΑ και λοιπούς φορείς)</a:t>
            </a: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Τομείς για περαιτέρω επιμόρφωση: </a:t>
            </a:r>
          </a:p>
          <a:p>
            <a:pPr marL="800100" lvl="1" indent="-34290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 err="1">
                <a:latin typeface="Callibri"/>
                <a:sym typeface="Wingdings" panose="05000000000000000000" pitchFamily="2" charset="2"/>
              </a:rPr>
              <a:t>Προνοιακά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 επιδόματα (17%), ΕΕΕ (16%), ΑμεΑ (14%) κ.λπ.</a:t>
            </a: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Μοναδικός αριθμός ωφελούμενων που εξυπηρετήθηκαν στο ΚΚ το 2024:</a:t>
            </a:r>
          </a:p>
          <a:p>
            <a:pPr marL="800100" lvl="1" indent="-34290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  <a:sym typeface="Wingdings" panose="05000000000000000000" pitchFamily="2" charset="2"/>
              </a:rPr>
              <a:t> 41.051 άτομα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054D913-D7D1-6182-9732-21397802F010}"/>
              </a:ext>
            </a:extLst>
          </p:cNvPr>
          <p:cNvSpPr/>
          <p:nvPr/>
        </p:nvSpPr>
        <p:spPr>
          <a:xfrm>
            <a:off x="1014984" y="870924"/>
            <a:ext cx="10488166" cy="525615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43D1A1"/>
              </a:highlight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95CCBE9D-6AFE-7823-950B-6E4A58D3309D}"/>
              </a:ext>
            </a:extLst>
          </p:cNvPr>
          <p:cNvSpPr txBox="1">
            <a:spLocks/>
          </p:cNvSpPr>
          <p:nvPr/>
        </p:nvSpPr>
        <p:spPr>
          <a:xfrm>
            <a:off x="1014983" y="870923"/>
            <a:ext cx="10488167" cy="525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Κέντρων Κοινότητας, Παραρτημάτων Ρομά και Κέντρα Ένταξης Μεταναστών</a:t>
            </a: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C7805689-629B-FB10-C641-5A9974453482}"/>
              </a:ext>
            </a:extLst>
          </p:cNvPr>
          <p:cNvCxnSpPr>
            <a:cxnSpLocks/>
          </p:cNvCxnSpPr>
          <p:nvPr/>
        </p:nvCxnSpPr>
        <p:spPr>
          <a:xfrm>
            <a:off x="786384" y="4014938"/>
            <a:ext cx="10643616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03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223D2-1A72-9E49-75DA-B982B91D4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FE499F9-A655-86F6-232D-FEED5B32BC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92E9E1CC-7087-CCBA-FA2F-2DAD02807AC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ΑμεΑ)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6739F29-8515-1EB9-4451-6C325917E84D}"/>
              </a:ext>
            </a:extLst>
          </p:cNvPr>
          <p:cNvSpPr/>
          <p:nvPr/>
        </p:nvSpPr>
        <p:spPr>
          <a:xfrm>
            <a:off x="681567" y="679207"/>
            <a:ext cx="10659519" cy="589124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43D1A1"/>
              </a:highlight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4EC77A9B-75F9-4D75-9F3B-C255FBC620FE}"/>
              </a:ext>
            </a:extLst>
          </p:cNvPr>
          <p:cNvSpPr txBox="1">
            <a:spLocks/>
          </p:cNvSpPr>
          <p:nvPr/>
        </p:nvSpPr>
        <p:spPr>
          <a:xfrm>
            <a:off x="681567" y="647479"/>
            <a:ext cx="10826496" cy="599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Κέντρων Κοινότητας, Παραρτημάτων Ρομά και </a:t>
            </a:r>
          </a:p>
          <a:p>
            <a:r>
              <a:rPr lang="el-GR" sz="1600" b="1" dirty="0">
                <a:solidFill>
                  <a:schemeClr val="bg1"/>
                </a:solidFill>
                <a:latin typeface="Callibri"/>
              </a:rPr>
              <a:t>Κέντρα Ένταξης Μεταναστών</a:t>
            </a: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0752878A-E986-E5B9-ACED-1E774A57BCC9}"/>
              </a:ext>
            </a:extLst>
          </p:cNvPr>
          <p:cNvCxnSpPr>
            <a:cxnSpLocks/>
          </p:cNvCxnSpPr>
          <p:nvPr/>
        </p:nvCxnSpPr>
        <p:spPr>
          <a:xfrm>
            <a:off x="341969" y="4185513"/>
            <a:ext cx="11258984" cy="2340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BA2A2897-DB8B-90E8-5A69-C81B57D09DE8}"/>
              </a:ext>
            </a:extLst>
          </p:cNvPr>
          <p:cNvSpPr txBox="1">
            <a:spLocks/>
          </p:cNvSpPr>
          <p:nvPr/>
        </p:nvSpPr>
        <p:spPr>
          <a:xfrm>
            <a:off x="341969" y="4301324"/>
            <a:ext cx="11505692" cy="504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Παρεχόμενες υπηρεσίες - Ωφελούμενοι που προσήλθαν με αιτήματα παροχής το 2024 («Οι περισσότεροι»/ «Πολλοί» &gt; 50%) για συμβουλευτικές υπηρεσίες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FEB5385A-BE34-593E-9BE8-BC19255C97A3}"/>
              </a:ext>
            </a:extLst>
          </p:cNvPr>
          <p:cNvSpPr/>
          <p:nvPr/>
        </p:nvSpPr>
        <p:spPr>
          <a:xfrm>
            <a:off x="341969" y="4805835"/>
            <a:ext cx="3554170" cy="1372958"/>
          </a:xfrm>
          <a:prstGeom prst="rect">
            <a:avLst/>
          </a:prstGeom>
          <a:solidFill>
            <a:srgbClr val="DDF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AB5AB22-26B8-42BA-7886-1173B1E9381C}"/>
              </a:ext>
            </a:extLst>
          </p:cNvPr>
          <p:cNvSpPr/>
          <p:nvPr/>
        </p:nvSpPr>
        <p:spPr>
          <a:xfrm>
            <a:off x="8102025" y="4798515"/>
            <a:ext cx="3498928" cy="1372958"/>
          </a:xfrm>
          <a:prstGeom prst="rect">
            <a:avLst/>
          </a:prstGeom>
          <a:solidFill>
            <a:srgbClr val="90E4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ADF8DCFB-C8A6-F4A8-2B35-53AC4601BC25}"/>
              </a:ext>
            </a:extLst>
          </p:cNvPr>
          <p:cNvSpPr txBox="1">
            <a:spLocks/>
          </p:cNvSpPr>
          <p:nvPr/>
        </p:nvSpPr>
        <p:spPr>
          <a:xfrm>
            <a:off x="8102025" y="4954245"/>
            <a:ext cx="3554170" cy="848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400" dirty="0">
                <a:latin typeface="Callibri"/>
              </a:rPr>
              <a:t>Ωφελούμενοι του Παραρτήματος Ρομά («Αρκετοί») για:</a:t>
            </a:r>
          </a:p>
          <a:p>
            <a:pPr marL="742950" lvl="2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dirty="0">
                <a:latin typeface="Callibri"/>
              </a:rPr>
              <a:t>Ένταξη της οικογένειας, εύρεση εργασίας, θέματα δημόσιας υγείας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CF121DF6-42B3-728A-8FE5-733C47795920}"/>
              </a:ext>
            </a:extLst>
          </p:cNvPr>
          <p:cNvSpPr/>
          <p:nvPr/>
        </p:nvSpPr>
        <p:spPr>
          <a:xfrm>
            <a:off x="4127525" y="4805835"/>
            <a:ext cx="3743113" cy="1372958"/>
          </a:xfrm>
          <a:prstGeom prst="rect">
            <a:avLst/>
          </a:prstGeom>
          <a:solidFill>
            <a:srgbClr val="C2F0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9F07BFA2-2714-DD4B-B5BE-3E860AE8B7AC}"/>
              </a:ext>
            </a:extLst>
          </p:cNvPr>
          <p:cNvSpPr txBox="1">
            <a:spLocks/>
          </p:cNvSpPr>
          <p:nvPr/>
        </p:nvSpPr>
        <p:spPr>
          <a:xfrm>
            <a:off x="4127525" y="4888744"/>
            <a:ext cx="3719083" cy="1290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400" dirty="0">
                <a:latin typeface="Callibri"/>
              </a:rPr>
              <a:t>Ωφελούμενοι του ΚΕΜ για:</a:t>
            </a:r>
          </a:p>
          <a:p>
            <a:pPr marL="742950" lvl="2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dirty="0" err="1">
                <a:latin typeface="Callibri"/>
              </a:rPr>
              <a:t>Κοινωνικο</a:t>
            </a:r>
            <a:r>
              <a:rPr lang="el-GR" sz="1400" dirty="0">
                <a:latin typeface="Callibri"/>
              </a:rPr>
              <a:t>-ψυχολογικής στήριξη, πρωτοβάθμιας ιατρικής περίθαλψης, διάγνωση προβλημάτων/παραπομπή σε εξειδικευμένες κοινωνικές δομές/υπηρεσίες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20FF7BA1-1558-E209-68A4-37270502E9BE}"/>
              </a:ext>
            </a:extLst>
          </p:cNvPr>
          <p:cNvSpPr txBox="1">
            <a:spLocks/>
          </p:cNvSpPr>
          <p:nvPr/>
        </p:nvSpPr>
        <p:spPr>
          <a:xfrm>
            <a:off x="341969" y="4898241"/>
            <a:ext cx="3554170" cy="1217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400" dirty="0">
                <a:latin typeface="Callibri"/>
              </a:rPr>
              <a:t>Ωφελούμενοι ΚΚ, Παραρτημάτων και ΚΕΜ για: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dirty="0">
                <a:latin typeface="Callibri"/>
              </a:rPr>
              <a:t>Προγράμματα πρόνοιας και κοινωνικής ένταξης, υποστήριξη ένταξης (ΕΕΕ), παραπομπή σε άλλες δομές και υπηρεσίες</a:t>
            </a:r>
          </a:p>
        </p:txBody>
      </p:sp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01585D3A-059E-2B05-BC09-686D5DE28F73}"/>
              </a:ext>
            </a:extLst>
          </p:cNvPr>
          <p:cNvSpPr txBox="1">
            <a:spLocks/>
          </p:cNvSpPr>
          <p:nvPr/>
        </p:nvSpPr>
        <p:spPr>
          <a:xfrm>
            <a:off x="681567" y="1220625"/>
            <a:ext cx="10826496" cy="261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Υποδομές - Εξοπλισμός</a:t>
            </a:r>
          </a:p>
          <a:p>
            <a:pPr marL="285750" lvl="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400" dirty="0">
                <a:latin typeface="Callibri"/>
              </a:rPr>
              <a:t>Καθεστώς στέγασης της Δομής ή του Παραρτήματος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dirty="0">
                <a:latin typeface="Callibri"/>
                <a:sym typeface="Wingdings" panose="05000000000000000000" pitchFamily="2" charset="2"/>
              </a:rPr>
              <a:t>Συστέγαση με Κοινωνική Υπηρεσία Δήμου (27%), στέγαση σε ενοικιαζόμενη υποδομή (23%), συστέγαση με άλλες υπηρεσίες (18%) κ.λπ.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el-GR" sz="1400" dirty="0">
              <a:latin typeface="Callibri"/>
              <a:sym typeface="Wingdings" panose="05000000000000000000" pitchFamily="2" charset="2"/>
            </a:endParaRPr>
          </a:p>
          <a:p>
            <a:pPr marL="285750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400" dirty="0">
                <a:latin typeface="Callibri"/>
                <a:sym typeface="Wingdings" panose="05000000000000000000" pitchFamily="2" charset="2"/>
              </a:rPr>
              <a:t>Διαθεσιμότητα και επάρκεια των εγκαταστάσεων της Δομής ή του Παραρτήματος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u="sng" dirty="0">
                <a:latin typeface="Callibri"/>
                <a:sym typeface="Wingdings" panose="05000000000000000000" pitchFamily="2" charset="2"/>
              </a:rPr>
              <a:t>Επαρκείς/Κατάλληλοι:</a:t>
            </a:r>
            <a:r>
              <a:rPr lang="el-GR" sz="1400" dirty="0">
                <a:latin typeface="Callibri"/>
                <a:sym typeface="Wingdings" panose="05000000000000000000" pitchFamily="2" charset="2"/>
              </a:rPr>
              <a:t> Χώρος υποδοχής &amp; αναμονής κοινού, Προσβασιμότητα, πολιτών &amp; ΑΜΕΑ, Διακριτός χώρος για ατομικές συνεντεύξεις κ.λπ., Χώροι υγιεινής.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u="sng" dirty="0">
                <a:latin typeface="Callibri"/>
                <a:sym typeface="Wingdings" panose="05000000000000000000" pitchFamily="2" charset="2"/>
              </a:rPr>
              <a:t>Μη διαθέσιμοι:</a:t>
            </a:r>
            <a:r>
              <a:rPr lang="el-GR" sz="1400" dirty="0">
                <a:latin typeface="Callibri"/>
                <a:sym typeface="Wingdings" panose="05000000000000000000" pitchFamily="2" charset="2"/>
              </a:rPr>
              <a:t> Αίθουσα παιδαγωγικών δραστηριοτήτων και χώρος ιατρείου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el-GR" sz="1400" dirty="0">
              <a:latin typeface="Callibri"/>
              <a:sym typeface="Wingdings" panose="05000000000000000000" pitchFamily="2" charset="2"/>
            </a:endParaRPr>
          </a:p>
          <a:p>
            <a:pPr marL="285750" lvl="1" indent="-285750" algn="l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400" dirty="0">
                <a:latin typeface="Callibri"/>
                <a:sym typeface="Wingdings" panose="05000000000000000000" pitchFamily="2" charset="2"/>
              </a:rPr>
              <a:t>Ελλείψεις σε εξοπλισμό απαραίτητο για τη λειτουργία της Δομής:</a:t>
            </a:r>
          </a:p>
          <a:p>
            <a:pPr marL="742950" lvl="1" indent="-285750" algn="l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400" dirty="0">
                <a:latin typeface="Callibri"/>
                <a:sym typeface="Wingdings" panose="05000000000000000000" pitchFamily="2" charset="2"/>
              </a:rPr>
              <a:t>Μεταφορικό μέσο (40%), εξοπλισμός παιδαγωγικών/άλλων δραστηριοτήτων (20%), επίπλωση (17%)</a:t>
            </a:r>
          </a:p>
        </p:txBody>
      </p:sp>
    </p:spTree>
    <p:extLst>
      <p:ext uri="{BB962C8B-B14F-4D97-AF65-F5344CB8AC3E}">
        <p14:creationId xmlns:p14="http://schemas.microsoft.com/office/powerpoint/2010/main" val="2093043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E3A54-2785-00BD-1764-8F0ABAFED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B987E64-6E08-AD35-82EB-AB4983192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B7576F48-D072-FA66-7AB5-D12D1B8096F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ΑμεΑ)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E55F4F1-75E2-0352-4CD1-C5D0F974178A}"/>
              </a:ext>
            </a:extLst>
          </p:cNvPr>
          <p:cNvSpPr/>
          <p:nvPr/>
        </p:nvSpPr>
        <p:spPr>
          <a:xfrm>
            <a:off x="681567" y="791539"/>
            <a:ext cx="10826496" cy="650431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43D1A1"/>
              </a:highlight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BA279E40-AEA7-55F1-1CDF-15221D377370}"/>
              </a:ext>
            </a:extLst>
          </p:cNvPr>
          <p:cNvSpPr txBox="1">
            <a:spLocks/>
          </p:cNvSpPr>
          <p:nvPr/>
        </p:nvSpPr>
        <p:spPr>
          <a:xfrm>
            <a:off x="681567" y="804366"/>
            <a:ext cx="10826496" cy="624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Κέντρων Κοινότητας, Παραρτημάτων Ρομά και </a:t>
            </a:r>
          </a:p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Κέντρα Ένταξης Μεταναστών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958AE5EF-AC45-D339-D621-9E6415F50FDB}"/>
              </a:ext>
            </a:extLst>
          </p:cNvPr>
          <p:cNvSpPr txBox="1">
            <a:spLocks/>
          </p:cNvSpPr>
          <p:nvPr/>
        </p:nvSpPr>
        <p:spPr>
          <a:xfrm>
            <a:off x="581743" y="1480526"/>
            <a:ext cx="10826496" cy="4427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Συνεργασία – Κοινωνική Δικτύωση (υψηλότερα ποσοστά)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endParaRPr lang="el-GR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u="sng" dirty="0">
                <a:latin typeface="Callibri"/>
              </a:rPr>
              <a:t>Πολύ καλό επίπεδο συνεργασίας:</a:t>
            </a:r>
          </a:p>
          <a:p>
            <a:pPr marL="742950" lvl="1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</a:rPr>
              <a:t>Κοινωνικές Δομές/Υπηρεσίες ΑμεΑ και ηλικιωμένων, φροντίδας &amp; δημιουργικής απασχόλησης παιδιών, μονάδων υγείας κ.λπ.</a:t>
            </a:r>
          </a:p>
          <a:p>
            <a:pPr marL="742950" lvl="1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</a:rPr>
              <a:t>Περιφερειακό Παρατηρητήριο Κοινωνικής Ένταξης, ΟΠΕΚΑ, Κέντρα Κοινότητας άλλων περιοχών, Δομές Ψυχικής Υγείας κ.λπ.</a:t>
            </a:r>
          </a:p>
          <a:p>
            <a:pPr marL="742950" lvl="1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</a:rPr>
              <a:t>ΔΥΠΑ (επαρκές επίπεδο συνεργασίας για θέματα απασχόλησης)</a:t>
            </a:r>
          </a:p>
          <a:p>
            <a:pPr marL="742950" lvl="1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latin typeface="Callibri"/>
              </a:rPr>
              <a:t>Συνεργασία με προβλήματα: ΕΦΚΑ (45%)</a:t>
            </a:r>
          </a:p>
          <a:p>
            <a:pPr lvl="1" algn="l">
              <a:lnSpc>
                <a:spcPct val="100000"/>
              </a:lnSpc>
              <a:spcBef>
                <a:spcPts val="300"/>
              </a:spcBef>
            </a:pPr>
            <a:endParaRPr lang="el-GR" sz="1600" dirty="0">
              <a:latin typeface="Callibri"/>
            </a:endParaRPr>
          </a:p>
          <a:p>
            <a:pPr marL="285750" lvl="1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u="sng" dirty="0">
                <a:latin typeface="Callibri"/>
              </a:rPr>
              <a:t>Δράσεις υλοποίησης το 2024:</a:t>
            </a:r>
            <a:r>
              <a:rPr lang="el-GR" sz="1600" dirty="0">
                <a:latin typeface="Callibri"/>
              </a:rPr>
              <a:t> 241 δράσεις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Δράσεις ενημέρωσης-πρόληψης για θέματα υγείας,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Εμβολιασμοί παιδιών,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Δράσεις ενημέρωσης – ευαισθητοποίησης κατά της βίας γυναικών,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Δράσεις ψυχοκοινωνικής υποστήριξης, συνοδείας, νομικής πληροφόρησης και διασύνδεσης με υπηρεσίες,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Εκπαιδευτικές δράσεις σε σχολεία για σχολικό εκφοβισμό, σχολική διαρροή, ρατσισμό, εξαρτήσεις κ.λπ</a:t>
            </a:r>
            <a:r>
              <a:rPr lang="el-GR" sz="1200" dirty="0">
                <a:latin typeface="Cal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010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D0630-1028-3A0F-5D46-6F621172B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38A2144-DB6C-E364-1E23-94E43340A4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B67EAA30-D350-5191-6144-3AE1C60A752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ΑμεΑ)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A7F0D0C-27E9-3532-3F4B-393857C9CF8E}"/>
              </a:ext>
            </a:extLst>
          </p:cNvPr>
          <p:cNvSpPr/>
          <p:nvPr/>
        </p:nvSpPr>
        <p:spPr>
          <a:xfrm>
            <a:off x="906343" y="738674"/>
            <a:ext cx="9890760" cy="2952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33F757E9-A84C-D5F1-C533-DC36E0F51A34}"/>
              </a:ext>
            </a:extLst>
          </p:cNvPr>
          <p:cNvSpPr txBox="1">
            <a:spLocks/>
          </p:cNvSpPr>
          <p:nvPr/>
        </p:nvSpPr>
        <p:spPr>
          <a:xfrm>
            <a:off x="1089223" y="713852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Κοινωνικών Παντοπωλείων &amp; Δομών Σίτισης</a:t>
            </a: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9A2706D5-E974-BBC5-924D-02D520215348}"/>
              </a:ext>
            </a:extLst>
          </p:cNvPr>
          <p:cNvCxnSpPr>
            <a:cxnSpLocks/>
          </p:cNvCxnSpPr>
          <p:nvPr/>
        </p:nvCxnSpPr>
        <p:spPr>
          <a:xfrm>
            <a:off x="786384" y="3839287"/>
            <a:ext cx="10643616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72D06BE4-FD6A-F627-15B3-228BD0CA582A}"/>
              </a:ext>
            </a:extLst>
          </p:cNvPr>
          <p:cNvSpPr txBox="1">
            <a:spLocks/>
          </p:cNvSpPr>
          <p:nvPr/>
        </p:nvSpPr>
        <p:spPr>
          <a:xfrm>
            <a:off x="786384" y="1208451"/>
            <a:ext cx="10826496" cy="4687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Οργάνωση – Στελέχωση – Προκλήσεις</a:t>
            </a: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Οι δομές εξυπηρετούν αποκλειστικά τον Δήμο έδρας → έντονος τοπικός χαρακτήρας παροχών  </a:t>
            </a: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Διπλής λειτουργίας δομές (</a:t>
            </a:r>
            <a:r>
              <a:rPr lang="el-GR" sz="1600" dirty="0" err="1">
                <a:latin typeface="Callibri"/>
              </a:rPr>
              <a:t>Κοιν</a:t>
            </a:r>
            <a:r>
              <a:rPr lang="el-GR" sz="1600" dirty="0">
                <a:latin typeface="Callibri"/>
              </a:rPr>
              <a:t>. Παντοπωλείο &amp; Συσσίτιο) διαθέτουν περισσότερα στελέχη </a:t>
            </a: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Ανομοιογένεια ειδικοτήτων (</a:t>
            </a:r>
            <a:r>
              <a:rPr lang="el-GR" sz="1600" dirty="0" err="1">
                <a:latin typeface="Callibri"/>
              </a:rPr>
              <a:t>κοιν</a:t>
            </a:r>
            <a:r>
              <a:rPr lang="el-GR" sz="1600" dirty="0">
                <a:latin typeface="Callibri"/>
              </a:rPr>
              <a:t>. λειτουργοί, μάγειρες, διοικητικοί κ.ά.) - Περιορισμένη παρουσία εθελοντών </a:t>
            </a: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Σχετική επάρκεια στελέχωσης: 3,6/4 (σε αριθμό και ειδικότητες) </a:t>
            </a: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Σημαντικότερο πρόβλημα συντονιστών: έλλειψη χρόνου για ποιοτικό συντονισμό &amp; συνεργασία </a:t>
            </a:r>
          </a:p>
          <a:p>
            <a:pPr marL="285750" lvl="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Σημαντικότερα προβλήματα στελεχών: έλλειψη χρόνου για προσέλκυση χορηγών/εθελοντών &amp; διοικητικός φόρτος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Κριτήρια ένταξης – Υποδομές – Παροχές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Ευρύ σύνολο κριτηρίων: εισοδηματικά, οικογενειακά, εργασιακά, περιουσιακά 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Στόχευση σε ευάλωτες ομάδες (αναπηρία, στεγαστικά προβλήματα, διεθνής προστασία) 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Υποδομές γενικά επαρκείς (χώροι, αποθήκευση, εξοπλισμός), έλλειψη μεταφορικών μέσων 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71% υποστήριξη για χώρους διανομής, χαμηλότερα ποσοστά για εξοπλισμό &amp; πάγια (43%) 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Τρόφιμα και είδη παντοπωλείου κυρίως μηνιαία, χαμηλότερη συχνότητα σε είδη υγιεινής, κατεψυγμένα, ένδυση/υπόδηση</a:t>
            </a:r>
            <a:endParaRPr lang="en-US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Μόνο 33% παρέχουν γεύματα Σαββατοκύριακου (κενό κάλυψης) </a:t>
            </a: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el-GR" sz="1600" dirty="0"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81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B0E9B-0E7C-E5AD-093C-A064C3488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8F1A0AA-B5AE-DF20-E6AC-E30BEA3990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6C4EF6AB-33F7-18D4-3C5B-796049279C6E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6E2E282-0EA5-1407-AD7A-5345DCE4C134}"/>
              </a:ext>
            </a:extLst>
          </p:cNvPr>
          <p:cNvSpPr txBox="1">
            <a:spLocks/>
          </p:cNvSpPr>
          <p:nvPr/>
        </p:nvSpPr>
        <p:spPr>
          <a:xfrm>
            <a:off x="944880" y="1724278"/>
            <a:ext cx="9963912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Προμήθειες – Ωφελούμενοι – Συνεργασίες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algn="l">
              <a:lnSpc>
                <a:spcPct val="100000"/>
              </a:lnSpc>
            </a:pPr>
            <a:endParaRPr lang="el-GR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Κύρια πηγή προμηθειών: ΟΤΑ (60%) – χορηγίες/δωρεές/αγορές δευτερεύουσες/περιστασιακές 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57% εξυπηρετούν δικαιούχους ΤΕΒΑ → διασύνδεση με εθνικές πολιτικές καταπολέμησης υλικής αποστέρησης 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Όλες οι δομές εξυπηρέτησαν περισσότερους ωφελούμενους από εκτιμήσεις (οικονομικοί, κοινωνικοί παράγοντες, κόστος ζωής, ανεργία, δικτύωση) 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Ευρείες συνεργασίες με Κοινωνικές Υπηρεσίες Δήμων, Κέντρα Κοινότητας, σχολεία, δομές </a:t>
            </a:r>
            <a:r>
              <a:rPr lang="el-GR" sz="1600" dirty="0" err="1">
                <a:latin typeface="Callibri"/>
              </a:rPr>
              <a:t>ΑμεΑ</a:t>
            </a:r>
            <a:r>
              <a:rPr lang="el-GR" sz="1600" dirty="0">
                <a:latin typeface="Callibri"/>
              </a:rPr>
              <a:t>, δομές αστέγων, επιχειρήσεις </a:t>
            </a:r>
          </a:p>
          <a:p>
            <a:pPr lvl="0" algn="l">
              <a:lnSpc>
                <a:spcPct val="100000"/>
              </a:lnSpc>
            </a:pPr>
            <a:endParaRPr lang="el-GR" sz="1600" dirty="0">
              <a:latin typeface="Callibri"/>
            </a:endParaRPr>
          </a:p>
          <a:p>
            <a:pPr lvl="0" algn="l">
              <a:lnSpc>
                <a:spcPct val="100000"/>
              </a:lnSpc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1595F51-E834-2360-D40C-241407CCC3E0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B0CC148-15EA-EE12-5E7C-F575732E748F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Κοινωνικών Παντοπωλείων &amp; Δομών Σίτισης</a:t>
            </a:r>
          </a:p>
        </p:txBody>
      </p:sp>
    </p:spTree>
    <p:extLst>
      <p:ext uri="{BB962C8B-B14F-4D97-AF65-F5344CB8AC3E}">
        <p14:creationId xmlns:p14="http://schemas.microsoft.com/office/powerpoint/2010/main" val="382816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DB6F71F-961A-0D3E-8C23-F1EE4111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99ED3EA-05A2-03E1-E5F2-851D5A2DE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7306237-FEAC-6CC4-A141-133C330613D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AB00E2A8-BB9A-E1E6-691C-E65FDC447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3062" y="2104489"/>
            <a:ext cx="4298365" cy="2203402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8BD39A1-A629-18ED-8000-C8CFC1F39FF2}"/>
              </a:ext>
            </a:extLst>
          </p:cNvPr>
          <p:cNvSpPr txBox="1">
            <a:spLocks/>
          </p:cNvSpPr>
          <p:nvPr/>
        </p:nvSpPr>
        <p:spPr>
          <a:xfrm>
            <a:off x="850573" y="766383"/>
            <a:ext cx="9994392" cy="4879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Εισαγωγικό πλαίσιο της Μελέτης</a:t>
            </a:r>
            <a:endParaRPr lang="el-GR" sz="1700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285750" lvl="0" indent="-285750" algn="l">
              <a:lnSpc>
                <a:spcPct val="3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Μέτρηση ικανοποίησης </a:t>
            </a:r>
            <a:r>
              <a:rPr lang="el-GR" sz="1600" dirty="0" err="1">
                <a:latin typeface="Callibri"/>
              </a:rPr>
              <a:t>ωφελουμένων</a:t>
            </a: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3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Αξιολόγηση ποιότητας &amp; αποτελεσματικότητας υπηρεσιών</a:t>
            </a:r>
          </a:p>
          <a:p>
            <a:pPr marL="285750" lvl="0" indent="-285750" algn="l">
              <a:lnSpc>
                <a:spcPct val="3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Εντοπισμός αναγκών και πεδίων βελτίωσης</a:t>
            </a:r>
          </a:p>
          <a:p>
            <a:pPr marL="285750" lvl="0" indent="-285750" algn="l">
              <a:lnSpc>
                <a:spcPct val="3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Στήριξη σχεδιασμού </a:t>
            </a:r>
            <a:r>
              <a:rPr lang="el-GR" sz="1600" dirty="0" err="1">
                <a:latin typeface="Callibri"/>
              </a:rPr>
              <a:t>στοχευμένων</a:t>
            </a:r>
            <a:r>
              <a:rPr lang="el-GR" sz="1600" dirty="0">
                <a:latin typeface="Callibri"/>
              </a:rPr>
              <a:t> πολιτικών κοινωνικής ένταξης</a:t>
            </a:r>
          </a:p>
          <a:p>
            <a:pPr marL="285750" indent="-285750" algn="l">
              <a:lnSpc>
                <a:spcPct val="3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Υλοποίηση στο πλαίσιο του «Μηχανισμού Συντονισμού Κοινωνικής Πολιτικής και Κοινωνικής Καινοτομίας»</a:t>
            </a:r>
          </a:p>
          <a:p>
            <a:pPr marL="285750" indent="-285750" algn="l">
              <a:lnSpc>
                <a:spcPct val="3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 Παρακολούθηση κοινωνικών δεικτών και αποτελεσματικότητας παρεμβάσεων</a:t>
            </a:r>
            <a:endParaRPr lang="en-US" sz="1600" dirty="0">
              <a:latin typeface="Callibri"/>
            </a:endParaRPr>
          </a:p>
          <a:p>
            <a:pPr marL="285750" indent="-285750" algn="l">
              <a:lnSpc>
                <a:spcPct val="3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3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3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589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FF6D3-B609-1677-14C5-2E04BE141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0667DBB-AFEA-B9E2-6415-2408CB7876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2E33A8C-709E-7188-5BE2-731BF836B692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C10B1AC-2355-13FC-DE8A-61DA1157188D}"/>
              </a:ext>
            </a:extLst>
          </p:cNvPr>
          <p:cNvSpPr txBox="1">
            <a:spLocks/>
          </p:cNvSpPr>
          <p:nvPr/>
        </p:nvSpPr>
        <p:spPr>
          <a:xfrm>
            <a:off x="1014984" y="1650596"/>
            <a:ext cx="4945380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Συμμετοχή – Στελέχωση – Εθελοντές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Συμμετοχή δύο Κοινωνικών Φαρμακείων: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Δήμου Αγρινίου &amp; Δήμου Θέρμου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Αγρίνιο: 1 φαρμακοποιός (υπό πρόσληψη),</a:t>
            </a:r>
            <a:br>
              <a:rPr lang="el-GR" sz="1600" dirty="0">
                <a:latin typeface="Callibri"/>
              </a:rPr>
            </a:br>
            <a:r>
              <a:rPr lang="el-GR" sz="1600" dirty="0">
                <a:latin typeface="Callibri"/>
              </a:rPr>
              <a:t>1 βοηθός φαρμακείου, 2 επιπλέον στελέχη (διοικητικός, βοηθός φαρμακείου)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Έλλειψη κοινωνικού λειτουργού στο Αγρίνιο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Θέρμο: 1 φαρμακοποιός, 1 βοηθός φαρμακείου, 4 άτομα άλλων ειδικοτήτων</a:t>
            </a: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342900" indent="-342900" algn="l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Εθελοντές: στο Αγρίνιο συμμετέχει 1 εθελοντής στη διανομή – στο Θέρμο δεν υπάρχουν εθελοντές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52ED48A-00A0-2DE8-25AB-97D29E4758BA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A395691B-7780-BB86-F267-9BFE0DFB07B6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Κοινωνικών Φαρμακείων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835D0E3A-5CBE-5E74-3220-5A8E6F9F64B5}"/>
              </a:ext>
            </a:extLst>
          </p:cNvPr>
          <p:cNvSpPr txBox="1">
            <a:spLocks/>
          </p:cNvSpPr>
          <p:nvPr/>
        </p:nvSpPr>
        <p:spPr>
          <a:xfrm>
            <a:off x="6316980" y="1637590"/>
            <a:ext cx="4271772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Ωφελούμενοι – Συνεργασίες – Δικτύωση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Αγρίνιο: αριθμός ωφελούμενων υψηλότερος από αρχικές προβλέψεις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Θέρμο: αριθμός ωφελούμενων σταθερός &amp; αναμενόμενος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Συνεργασίες και των δύο: Κέντρο Κοινότητας &amp; Κοινωνική Υπηρεσία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Αγρίνιο: εκτενέστερες συνεργασίες με σχολεία, συλλογικούς φορείς &amp; κοινωνικές δομές</a:t>
            </a:r>
          </a:p>
          <a:p>
            <a:pPr marL="342900" lvl="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l-GR" sz="1600" dirty="0">
                <a:latin typeface="Callibri"/>
              </a:rPr>
              <a:t>Θέρμο: περιορισμένη δικτύωση</a:t>
            </a: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06739CB-9C13-0D37-A1ED-A2B81BF08749}"/>
              </a:ext>
            </a:extLst>
          </p:cNvPr>
          <p:cNvCxnSpPr>
            <a:cxnSpLocks/>
          </p:cNvCxnSpPr>
          <p:nvPr/>
        </p:nvCxnSpPr>
        <p:spPr>
          <a:xfrm flipV="1">
            <a:off x="6096000" y="1463040"/>
            <a:ext cx="0" cy="475488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670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EFD8A-E8F7-D5C5-58DC-A4696BA26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5F986A7-DAFF-8830-80AE-01F6038FDC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4C158AF7-D83E-1DA1-62A0-BCBB88F97D45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E840CF7-1E05-1CED-6FA0-2DA8BABCB74B}"/>
              </a:ext>
            </a:extLst>
          </p:cNvPr>
          <p:cNvSpPr txBox="1">
            <a:spLocks/>
          </p:cNvSpPr>
          <p:nvPr/>
        </p:nvSpPr>
        <p:spPr>
          <a:xfrm>
            <a:off x="1014984" y="1485190"/>
            <a:ext cx="10817353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Ζητήματα λειτουργίας – Προβλήματα – Υποδομές – Πηγές</a:t>
            </a:r>
          </a:p>
          <a:p>
            <a:pPr algn="l"/>
            <a:endParaRPr lang="el-GR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Κρισιμότερο ζήτημα για Συντονιστές: συνεργασία με Κέντρο Κοινότητας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Ακολουθούν: διοικητικός φόρτος και έλλειψη χρόνου για ποιοτικό συντονισμό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Λιγότερο σημαντικά: εργασιακά ζητήματα, επικάλυψη αρμοδιοτήτων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Σημαντικότερο πρόβλημα για στελέχη: ασάφεια αρμοδιοτήτων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Μεσαίας σημασίας: περιορισμένος χρόνος για χορηγίες/δικτύωση, διοικητικό φορτίο, συνεργασία με δικαιούχο φορέα</a:t>
            </a:r>
            <a:endParaRPr lang="en-US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Ανεπαρκείς χώροι &amp; γραφειακός εξοπλισμός – απουσία μεταφορικών μέσων</a:t>
            </a:r>
          </a:p>
          <a:p>
            <a:pPr lvl="0" algn="l"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7F14717-3D4A-F0DF-B08F-930D00790A40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5A34AC2A-6258-1CFE-E164-206C3D55545E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9524999" cy="3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συντονιστές Κοινωνικών Φαρμακείων</a:t>
            </a:r>
          </a:p>
        </p:txBody>
      </p:sp>
    </p:spTree>
    <p:extLst>
      <p:ext uri="{BB962C8B-B14F-4D97-AF65-F5344CB8AC3E}">
        <p14:creationId xmlns:p14="http://schemas.microsoft.com/office/powerpoint/2010/main" val="2055578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CD716-144D-CA3F-4AF4-63CCF7425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51C3298-CA98-E7B2-34CD-D77560BCED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CEDD09DC-62CF-CF46-1419-E820037570A3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B36984F-4B7B-E31C-37A5-EB5DFEE818A4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rgbClr val="4480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3088D1F3-2593-E6AC-DD21-27B4CC241079}"/>
              </a:ext>
            </a:extLst>
          </p:cNvPr>
          <p:cNvSpPr txBox="1">
            <a:spLocks/>
          </p:cNvSpPr>
          <p:nvPr/>
        </p:nvSpPr>
        <p:spPr>
          <a:xfrm>
            <a:off x="1164337" y="766383"/>
            <a:ext cx="9524999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των Κέντρων Ημερήσιας Φροντίδας Ηλικιωμένων (ΚΗΦΗ)</a:t>
            </a:r>
            <a:endParaRPr lang="el-GR" sz="15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9DCB22DC-3E6C-3FB4-8977-4E5275422642}"/>
              </a:ext>
            </a:extLst>
          </p:cNvPr>
          <p:cNvSpPr txBox="1">
            <a:spLocks/>
          </p:cNvSpPr>
          <p:nvPr/>
        </p:nvSpPr>
        <p:spPr>
          <a:xfrm>
            <a:off x="530694" y="1217779"/>
            <a:ext cx="10987672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Στελέχωση – Ωφελούμενοι – Δυναμικότητα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Δύο δημοτικά ΚΗΦΗ: Δήμου Ήλιδας &amp; Δήμου Αγρινίου (εντός οργανωμένων υπηρεσιών κοινωνικής φροντίδας)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Επάρκεια στελέχωσης: «πολύ επαρκής» (4) τόσο σε αριθμό όσο και σε σύνθεση ειδικοτήτων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Τήρηση στοιχείων: δημογραφικά σε αιτούντες &amp; ωφελούμενους + κοινωνικά χαρακτηριστικά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Διαφοροποίηση δυναμικότητας: μικρότερη στο Ήλιδας, μεγαλύτερη στο Αγρινίου → μεγαλύτερη ζήτηση στην αστική περιοχή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Σταθερός αριθμός ωφελούμενων 2022–2024, με μικρές αυξομειώσεις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ΚΗΦΗ Ήλιδας: σημαντικός αριθμός μερικώς/μη αυτοεξυπηρετούμενων → υψηλή ανάγκη καθημερινής υποστήριξης</a:t>
            </a: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ΚΗΦΗ Αγρινίου: μεικτό προφίλ ωφελούμενων (διαφορετικά επίπεδα λειτουργικότητας)</a:t>
            </a:r>
          </a:p>
        </p:txBody>
      </p:sp>
    </p:spTree>
    <p:extLst>
      <p:ext uri="{BB962C8B-B14F-4D97-AF65-F5344CB8AC3E}">
        <p14:creationId xmlns:p14="http://schemas.microsoft.com/office/powerpoint/2010/main" val="2179718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BBCFE-4220-E08A-BAE3-E1EFF60D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181D7ED-B3E8-6724-A0C1-211AAD405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16208F2D-AAC2-5B08-B166-CA95A2923CFC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F9D6EBC-B72C-942F-9A0B-2C62DB3943A2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rgbClr val="4480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D1C8C2C2-66FE-EC3C-ABDF-1AD622C1831A}"/>
              </a:ext>
            </a:extLst>
          </p:cNvPr>
          <p:cNvSpPr txBox="1">
            <a:spLocks/>
          </p:cNvSpPr>
          <p:nvPr/>
        </p:nvSpPr>
        <p:spPr>
          <a:xfrm>
            <a:off x="1164337" y="766383"/>
            <a:ext cx="9524999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των Κέντρων Ημερήσιας Φροντίδας Ηλικιωμένων (ΚΗΦΗ)</a:t>
            </a:r>
            <a:endParaRPr lang="el-GR" sz="15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8A82F4E8-3EBF-9DA5-89EE-0823D00CA206}"/>
              </a:ext>
            </a:extLst>
          </p:cNvPr>
          <p:cNvSpPr txBox="1">
            <a:spLocks/>
          </p:cNvSpPr>
          <p:nvPr/>
        </p:nvSpPr>
        <p:spPr>
          <a:xfrm>
            <a:off x="537882" y="1217779"/>
            <a:ext cx="11649377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Παροχές – Υπηρεσίες – Προβλήματα – Συνεργασίες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Καθημερινές: δημιουργική απασχόληση, πρωινό &amp; γεύμα, μεταφορά από/προς σπίτι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Ψυχαγωγία: εβδομαδιαία/μηνιαία/κατά περίπτωση (περίπατοι, εκδρομές, πολιτιστικές δράσεις)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Εκπαίδευση λειτουργικών δεξιοτήτων: καθημερινή ή εβδομαδιαία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 err="1">
                <a:latin typeface="Callibri"/>
              </a:rPr>
              <a:t>Εργοθεραπεία</a:t>
            </a:r>
            <a:r>
              <a:rPr lang="el-GR" sz="1600" dirty="0">
                <a:latin typeface="Callibri"/>
              </a:rPr>
              <a:t>/φυσικοθεραπεία: εβδομαδιαία ή κατά περίπτωση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Νοσηλευτική φροντίδα, ιατρική εξέταση, ψυχολόγος: εβδομαδιαία ή ανάλογα με ανάγκες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Εκπαίδευση συγγενών: παρεχόμενη υπηρεσία → παρέμβαση στο οικογενειακό περιβάλλον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Προβλήματα: κυρίως κατασκευαστικά/λειτουργικά/υλικοτεχνικά, όχι στελέχωσης</a:t>
            </a: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Εκτεταμένο δίκτυο συνεργασιών: κοινωνικές υπηρεσίες δήμων, ΚΑΠΗ, Κέντρα Κοινότητας, πολιτιστικοί σύλλογοι, πρόνοια, υγεία, άλλοι φορείς</a:t>
            </a:r>
          </a:p>
          <a:p>
            <a:pPr algn="l">
              <a:spcBef>
                <a:spcPts val="500"/>
              </a:spcBef>
            </a:pPr>
            <a:r>
              <a:rPr lang="el-GR" sz="1600" dirty="0">
                <a:latin typeface="Cal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430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C6BA1-3DDE-6EA2-5C2B-5F3961492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E252A6E-AFB1-4E3B-21CD-2F44B3E308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9C7C85D2-3055-95CC-7436-AF2BA27267E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04C9211-9631-52CE-4AD9-DB9FBE13EE41}"/>
              </a:ext>
            </a:extLst>
          </p:cNvPr>
          <p:cNvSpPr/>
          <p:nvPr/>
        </p:nvSpPr>
        <p:spPr>
          <a:xfrm>
            <a:off x="1014984" y="766383"/>
            <a:ext cx="9890760" cy="5019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808000"/>
              </a:highlight>
            </a:endParaRP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AF921AB1-B70A-477C-A2CE-13C28B7314B2}"/>
              </a:ext>
            </a:extLst>
          </p:cNvPr>
          <p:cNvSpPr txBox="1">
            <a:spLocks/>
          </p:cNvSpPr>
          <p:nvPr/>
        </p:nvSpPr>
        <p:spPr>
          <a:xfrm>
            <a:off x="1014985" y="766383"/>
            <a:ext cx="9890760" cy="501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έργου των Δομών Αστέγων (</a:t>
            </a:r>
            <a:r>
              <a:rPr lang="el-GR" sz="1700" b="1" dirty="0">
                <a:solidFill>
                  <a:srgbClr val="FF0000"/>
                </a:solidFill>
                <a:latin typeface="Callibri"/>
              </a:rPr>
              <a:t>Ανοικτό Κέντρο Ημέρας </a:t>
            </a:r>
            <a:r>
              <a:rPr lang="el-GR" sz="1700" b="1" dirty="0">
                <a:solidFill>
                  <a:schemeClr val="bg1"/>
                </a:solidFill>
                <a:latin typeface="Callibri"/>
              </a:rPr>
              <a:t>&amp; Υπνωτήρια) </a:t>
            </a:r>
          </a:p>
          <a:p>
            <a:endParaRPr lang="el-GR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69BC6377-DEBC-2EAF-EFEE-00BE20EB2181}"/>
              </a:ext>
            </a:extLst>
          </p:cNvPr>
          <p:cNvSpPr txBox="1">
            <a:spLocks/>
          </p:cNvSpPr>
          <p:nvPr/>
        </p:nvSpPr>
        <p:spPr>
          <a:xfrm>
            <a:off x="530694" y="1391515"/>
            <a:ext cx="10956936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Συμμετοχή – Στελέχωση – Εθελοντές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Συμμετοχή 4 δομών</a:t>
            </a:r>
            <a:r>
              <a:rPr lang="el-GR" sz="1600" dirty="0">
                <a:solidFill>
                  <a:srgbClr val="FF0000"/>
                </a:solidFill>
                <a:latin typeface="Callibri"/>
              </a:rPr>
              <a:t>: Ανοικτό Κέντρο Ημέρας (ΑΚΗ) </a:t>
            </a:r>
            <a:r>
              <a:rPr lang="el-GR" sz="1600" dirty="0">
                <a:latin typeface="Callibri"/>
              </a:rPr>
              <a:t>&amp; Υπνωτήριο σε Αγρίνιο και ΑΚΗ &amp; Υπνωτήριο σε Πάτρα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Καμία δομή δεν αξιολογεί στελέχωση ως «πολύ επαρκή»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ΑΚΗ Αγρινίου: χαμηλότερη αξιολόγηση επάρκειας (αριθμός + ειδικότητες) → έντονη </a:t>
            </a:r>
            <a:r>
              <a:rPr lang="el-GR" sz="1600" dirty="0" err="1">
                <a:latin typeface="Callibri"/>
              </a:rPr>
              <a:t>υποστελέχωση</a:t>
            </a: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Υπόλοιπες 3 δομές: οριακά επαρκείς / σχετικά ανεπαρκείς → ανάγκες </a:t>
            </a:r>
            <a:r>
              <a:rPr lang="el-GR" sz="1600" dirty="0" err="1">
                <a:latin typeface="Callibri"/>
              </a:rPr>
              <a:t>ωφελουμένων</a:t>
            </a:r>
            <a:r>
              <a:rPr lang="el-GR" sz="1600" dirty="0">
                <a:latin typeface="Callibri"/>
              </a:rPr>
              <a:t> υπερβαίνουν δυνατότητες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Ελλείψεις: προσωπικό ασφαλείας/νυχτοφύλακας, ανάγκη εντατικής επιτόπιας παρέμβασης (</a:t>
            </a:r>
            <a:r>
              <a:rPr lang="el-GR" sz="1600" dirty="0" err="1">
                <a:latin typeface="Callibri"/>
              </a:rPr>
              <a:t>streetwork</a:t>
            </a:r>
            <a:r>
              <a:rPr lang="el-GR" sz="1600" dirty="0">
                <a:latin typeface="Callibri"/>
              </a:rPr>
              <a:t>)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Εθελοντές: ενεργή συμμετοχή στο Αγρίνιο – στην Πάτρα δεν καταγράφονται συγκεκριμένες δραστηριότητες</a:t>
            </a:r>
          </a:p>
          <a:p>
            <a:pPr lvl="0" algn="l"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77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41AD4-0E21-88D0-6116-BF05C60A8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80F3AD2-EA31-0120-54A9-575FC96D0E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54BE1D7A-39D9-D8ED-020F-0D0CF524E11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4316E0A-B562-44F9-5C5C-D8CF5147A6C2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808000"/>
              </a:highlight>
            </a:endParaRP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DC8AD7FC-6C46-F0A4-BB88-9BE89CC25870}"/>
              </a:ext>
            </a:extLst>
          </p:cNvPr>
          <p:cNvSpPr txBox="1">
            <a:spLocks/>
          </p:cNvSpPr>
          <p:nvPr/>
        </p:nvSpPr>
        <p:spPr>
          <a:xfrm>
            <a:off x="1164337" y="766383"/>
            <a:ext cx="9524999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έργου των Δομών Αστέγων (ΑΚΗΑ &amp; Υπνωτήρια) (ΚΗΦΗ) (1)</a:t>
            </a:r>
          </a:p>
          <a:p>
            <a:endParaRPr lang="el-GR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47D60846-C2CC-210E-BE91-6CDA3A5807D1}"/>
              </a:ext>
            </a:extLst>
          </p:cNvPr>
          <p:cNvSpPr txBox="1">
            <a:spLocks/>
          </p:cNvSpPr>
          <p:nvPr/>
        </p:nvSpPr>
        <p:spPr>
          <a:xfrm>
            <a:off x="560935" y="1349743"/>
            <a:ext cx="11232956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Δυναμικότητα – Εντοπισμός </a:t>
            </a:r>
            <a:r>
              <a:rPr lang="el-GR" sz="1600" b="1" dirty="0" err="1">
                <a:solidFill>
                  <a:schemeClr val="accent5">
                    <a:lumMod val="50000"/>
                  </a:schemeClr>
                </a:solidFill>
                <a:latin typeface="Callibri"/>
              </a:rPr>
              <a:t>Ωφελουμένων</a:t>
            </a: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 –</a:t>
            </a:r>
            <a:b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</a:b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Παρεχόμενες Υπηρεσίες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Μέγιστη δυναμικότητα ανά δομή: Αγρίνιο 30 άτομα – Πάτρα 90 άτομα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Κρίσιμη πηγή εντοπισμού: </a:t>
            </a:r>
            <a:r>
              <a:rPr lang="el-GR" sz="1600" dirty="0" err="1">
                <a:latin typeface="Callibri"/>
              </a:rPr>
              <a:t>streetwork</a:t>
            </a:r>
            <a:r>
              <a:rPr lang="el-GR" sz="1600" dirty="0">
                <a:latin typeface="Callibri"/>
              </a:rPr>
              <a:t> (1η θέση), κατόπιν πρωτοβουλία </a:t>
            </a:r>
            <a:r>
              <a:rPr lang="el-GR" sz="1600" dirty="0" err="1">
                <a:latin typeface="Callibri"/>
              </a:rPr>
              <a:t>ωφελουμένου</a:t>
            </a:r>
            <a:r>
              <a:rPr lang="el-GR" sz="1600" dirty="0">
                <a:latin typeface="Callibri"/>
              </a:rPr>
              <a:t> &amp; παραπομπές υπηρεσιών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ΑΚΗ: παραμονή, </a:t>
            </a:r>
            <a:r>
              <a:rPr lang="el-GR" sz="1600" dirty="0" err="1">
                <a:latin typeface="Callibri"/>
              </a:rPr>
              <a:t>μικρογεύμα</a:t>
            </a:r>
            <a:r>
              <a:rPr lang="el-GR" sz="1600" dirty="0">
                <a:latin typeface="Callibri"/>
              </a:rPr>
              <a:t>/ρόφημα σχεδόν καθημερινά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Υπνωτήρια: διανυκτέρευση 7 ημέρες/εβδομάδα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Υπηρεσίες λουτρού, ειδών υγιεινής, πλυντηρίου: 4–7 φορές/εβδομάδα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Παροχή ένδυσης &amp; υπόδησης σε όλες τις δομές</a:t>
            </a:r>
          </a:p>
          <a:p>
            <a:pPr marL="342900" lvl="0" indent="-342900" algn="l"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Υγεία: χώρος πρώτων βοηθειών/νοσηλευτική φροντίδα, παραπομπές σε δημόσιες δομές υγείας, υποστηρικτική συμβολή ιδιωτών ιατρών</a:t>
            </a:r>
          </a:p>
        </p:txBody>
      </p:sp>
    </p:spTree>
    <p:extLst>
      <p:ext uri="{BB962C8B-B14F-4D97-AF65-F5344CB8AC3E}">
        <p14:creationId xmlns:p14="http://schemas.microsoft.com/office/powerpoint/2010/main" val="4102466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BDFB3-1389-4CDE-927C-D69560A81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838D934-835E-42DF-BBC6-274C016F85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B41BB77-F5A9-6A29-F2AB-64084F75E509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ED922A2-F7E2-35E2-13C4-34BD37E7EA46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808000"/>
              </a:highlight>
            </a:endParaRP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D0390466-E856-7FA6-E7F1-1660DD05BCEE}"/>
              </a:ext>
            </a:extLst>
          </p:cNvPr>
          <p:cNvSpPr txBox="1">
            <a:spLocks/>
          </p:cNvSpPr>
          <p:nvPr/>
        </p:nvSpPr>
        <p:spPr>
          <a:xfrm>
            <a:off x="1164337" y="766383"/>
            <a:ext cx="9524999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έργου των Δομών Αστέγων (ΑΚΗΑ &amp; Υπνωτήρια) (ΚΗΦΗ) (1)</a:t>
            </a:r>
          </a:p>
          <a:p>
            <a:endParaRPr lang="el-GR" sz="16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EE9034E2-DDB4-39B0-6C66-3E3AF38283AF}"/>
              </a:ext>
            </a:extLst>
          </p:cNvPr>
          <p:cNvSpPr txBox="1">
            <a:spLocks/>
          </p:cNvSpPr>
          <p:nvPr/>
        </p:nvSpPr>
        <p:spPr>
          <a:xfrm>
            <a:off x="981456" y="1061594"/>
            <a:ext cx="9791559" cy="4847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Παραπομπές – Ψυχοκοινωνική Στήριξη – Συνεργασίες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Εκτεταμένες παραπομπές: σίτιση, στέγαση, υγεία, ψυχοκοινωνική στήριξη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Σίτιση: εκατοντάδες παραπομπές ετησίως (π.χ. &gt;200 άνδρες και &gt;120 γυναίκες/έτος στην Πάτρα)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Υγεία &amp; ψυχολογική υποστήριξη: σημαντικός αριθμός, ισχυρή παρουσία γυναικών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Πολύ μεγάλος αριθμός ατομικών συνεδριών (έως και &gt;1.000/έτος σε Πάτρα) → συστηματική εξατομικευμένη υποστήριξη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Πολύ υψηλά ποσοστά παραπομπών: προς/από Κέντρα Κοινότητας, προγράμματα στέγασης, ΔΥΠΑ και δομές απασχόλησης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Τιμές ~1,00–0,95 δείχνουν σχεδόν καθολική παραπομπή ανά έτος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Όλες οι δομές έχουν διοργανώσει δράσεις δημοσιότητας</a:t>
            </a:r>
          </a:p>
          <a:p>
            <a:pPr lvl="0" algn="just"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408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33F4E-3E5E-D2DB-5622-58DE694B4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41263AB-20E2-6DB4-958E-5025A6F1F9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4CEF0F80-EDDC-998E-D2C9-470D00F39709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FEAD658C-5DF7-CAC1-299A-10B8A483EBF4}"/>
              </a:ext>
            </a:extLst>
          </p:cNvPr>
          <p:cNvSpPr txBox="1">
            <a:spLocks/>
          </p:cNvSpPr>
          <p:nvPr/>
        </p:nvSpPr>
        <p:spPr>
          <a:xfrm>
            <a:off x="530694" y="1391515"/>
            <a:ext cx="5385804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CF138C8D-4AD7-2879-E9B7-56A4875D88F1}"/>
              </a:ext>
            </a:extLst>
          </p:cNvPr>
          <p:cNvSpPr txBox="1">
            <a:spLocks/>
          </p:cNvSpPr>
          <p:nvPr/>
        </p:nvSpPr>
        <p:spPr>
          <a:xfrm>
            <a:off x="1014984" y="1229305"/>
            <a:ext cx="11009376" cy="4113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Φορείς – Γεωγραφική κάλυψη – Στελέχωση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Φορείς λειτουργίας ΚΔΗΦ: 33% Φιλανθρωπικό Σωματείο, 17% Σύλλογος Γονέων/Κηδεμόνων </a:t>
            </a:r>
            <a:r>
              <a:rPr lang="el-GR" sz="1600" dirty="0" err="1">
                <a:latin typeface="Callibri"/>
              </a:rPr>
              <a:t>ΑμεΑ</a:t>
            </a:r>
            <a:r>
              <a:rPr lang="el-GR" sz="1600" dirty="0">
                <a:latin typeface="Callibri"/>
              </a:rPr>
              <a:t>, 50% ΝΠΙΔ μη κερδοσκοπικού χαρακτήρα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Ισχυρή παρουσία κοινωνίας πολιτών &amp; </a:t>
            </a:r>
            <a:r>
              <a:rPr lang="el-GR" sz="1600" dirty="0" err="1">
                <a:latin typeface="Callibri"/>
              </a:rPr>
              <a:t>γονεϊκού</a:t>
            </a:r>
            <a:r>
              <a:rPr lang="el-GR" sz="1600" dirty="0">
                <a:latin typeface="Callibri"/>
              </a:rPr>
              <a:t>/συλλογικού κινήματος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Συμμετέχουν ΚΔΗΦ από διαφορετικούς Δήμους (Αγρίνιο, Ναύπακτος, Αιγιάλεια, Πάτρα, Μεσολόγγι) → κάλυψη αστικών και ενδιάμεσων περιοχών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Βασική διεπιστημονική στελέχωση, με υποστηρικτικές και βοηθητικές ειδικότητες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Ιατροί: σχεδόν σε όλες (ΜΟ 1,2/δομή) </a:t>
            </a:r>
            <a:r>
              <a:rPr lang="el-GR" sz="1600" dirty="0" err="1">
                <a:latin typeface="Callibri"/>
              </a:rPr>
              <a:t>Κοιν</a:t>
            </a:r>
            <a:r>
              <a:rPr lang="el-GR" sz="1600" dirty="0">
                <a:latin typeface="Callibri"/>
              </a:rPr>
              <a:t>. Λειτουργοί: σε όλες (ΜΟ 1,7/δομή) Ψυχολόγοι: 5/6 δομές (ΜΟ 1,6/δομή) </a:t>
            </a:r>
            <a:r>
              <a:rPr lang="el-GR" sz="1600" dirty="0" err="1">
                <a:latin typeface="Callibri"/>
              </a:rPr>
              <a:t>Εργοθεραπευτές</a:t>
            </a:r>
            <a:r>
              <a:rPr lang="el-GR" sz="1600" dirty="0">
                <a:latin typeface="Callibri"/>
              </a:rPr>
              <a:t>: παρόντες σε ορισμένες δομές</a:t>
            </a: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Μεταφορές: οδηγοί (ΜΟ 2), μεταφορείς ασθενών (ΜΟ 1,5) → υπηρεσία μετακίνησης ως κεντρική λειτουργία</a:t>
            </a:r>
          </a:p>
          <a:p>
            <a:pPr lvl="0" algn="just"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9E3EBB28-9269-9463-4F3C-836C4FEEEA08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808000"/>
              </a:highlight>
            </a:endParaRPr>
          </a:p>
        </p:txBody>
      </p:sp>
      <p:sp>
        <p:nvSpPr>
          <p:cNvPr id="13" name="Υπότιτλος 2">
            <a:extLst>
              <a:ext uri="{FF2B5EF4-FFF2-40B4-BE49-F238E27FC236}">
                <a16:creationId xmlns:a16="http://schemas.microsoft.com/office/drawing/2014/main" id="{0CFB7278-876B-1193-1F64-3C404BACA348}"/>
              </a:ext>
            </a:extLst>
          </p:cNvPr>
          <p:cNvSpPr txBox="1">
            <a:spLocks/>
          </p:cNvSpPr>
          <p:nvPr/>
        </p:nvSpPr>
        <p:spPr>
          <a:xfrm>
            <a:off x="1014984" y="766383"/>
            <a:ext cx="9890760" cy="37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έργου των Κέντρων Διημέρευσης Ημερήσιας Φροντίδας (ΚΔΗΦ)</a:t>
            </a:r>
            <a:endParaRPr lang="el-GR" sz="15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1141468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2B8A0-9867-E182-8BD4-F83A6FA15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04EF5D6-16AF-1E37-8072-8F28AD9A82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1F0ACA78-6452-9853-1BB1-C6DC28ED094E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7ACAD04-645E-053D-7318-BD47429A59B2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808000"/>
              </a:highlight>
            </a:endParaRP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EEC54B23-BE36-2A92-EB24-05707C2DE13F}"/>
              </a:ext>
            </a:extLst>
          </p:cNvPr>
          <p:cNvSpPr txBox="1">
            <a:spLocks/>
          </p:cNvSpPr>
          <p:nvPr/>
        </p:nvSpPr>
        <p:spPr>
          <a:xfrm>
            <a:off x="1014984" y="1144182"/>
            <a:ext cx="9890760" cy="4168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Στελέχωση – Ωφελούμενοι – Υπηρεσίες – Προβλήματα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Βοηθητικό προσωπικό (ΜΟ 2/δομή), βοηθοί νοσοκόμου (ΜΟ 1,5), γραμματειακή υποστήριξη (ΜΟ 1,3)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Άλλες ειδικότητες: ειδικοί παιδαγωγοί, φυσικοθεραπευτές, γυμναστές, λογοθεραπευτές, κοινωνιολόγοι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Μέσο επίπεδο στελέχωσης: 3,7/4 → «πολύ επαρκής» ή «σχετικά επαρκής» (καμία δήλωση ανεπαρκούς)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Συστηματική τήρηση δημογραφικών &amp; κοινωνικών στοιχείων </a:t>
            </a:r>
            <a:r>
              <a:rPr lang="el-GR" sz="1600" dirty="0" err="1">
                <a:latin typeface="Callibri"/>
              </a:rPr>
              <a:t>ωφελουμένων</a:t>
            </a: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Εξυπηρέτηση πολλαπλάσιων </a:t>
            </a:r>
            <a:r>
              <a:rPr lang="el-GR" sz="1600" dirty="0" err="1">
                <a:latin typeface="Callibri"/>
              </a:rPr>
              <a:t>ωφελουμένων</a:t>
            </a:r>
            <a:r>
              <a:rPr lang="el-GR" sz="1600" dirty="0">
                <a:latin typeface="Callibri"/>
              </a:rPr>
              <a:t> πέραν των χρηματοδοτούμενων από ΕΣΠΑ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Καθημερινές: μεταφορά, διαμονή/διατροφή, εργαστήρια (</a:t>
            </a:r>
            <a:r>
              <a:rPr lang="el-GR" sz="1600" dirty="0" err="1">
                <a:latin typeface="Callibri"/>
              </a:rPr>
              <a:t>εργοθεραπείες</a:t>
            </a:r>
            <a:r>
              <a:rPr lang="el-GR" sz="1600" dirty="0">
                <a:latin typeface="Callibri"/>
              </a:rPr>
              <a:t>), Ειδικές αγωγές: καθημερινά ή εβδομαδιαία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Άσκηση: 50% καθημερινά – 50% εβδομαδιαία</a:t>
            </a: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Προβλήματα: λίγα στη μεταφορά (17%, λόγω παλαιότητας στόλου), Δεν αναφέρονται προβλήματα σε διαμονή/διατροφή/</a:t>
            </a:r>
            <a:r>
              <a:rPr lang="el-GR" sz="1600" dirty="0" err="1">
                <a:latin typeface="Callibri"/>
              </a:rPr>
              <a:t>εργοθεραπείες</a:t>
            </a: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342900" lvl="0" indent="-342900" algn="l">
              <a:spcBef>
                <a:spcPts val="3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Σημαντικά προβλήματα σε «Άλλες ειδικές αγωγές» (67%): έλλειψη λογοθεραπευτή &amp; φυσικοθεραπευτή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5C2CBCB-F2FD-4359-A429-5926EF80F4B7}"/>
              </a:ext>
            </a:extLst>
          </p:cNvPr>
          <p:cNvSpPr txBox="1">
            <a:spLocks/>
          </p:cNvSpPr>
          <p:nvPr/>
        </p:nvSpPr>
        <p:spPr>
          <a:xfrm>
            <a:off x="1014984" y="766383"/>
            <a:ext cx="9890760" cy="37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έργου των Κέντρων Διημέρευσης Ημερήσιας Φροντίδας (ΚΔΗΦ)</a:t>
            </a:r>
            <a:endParaRPr lang="el-GR" sz="15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816978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18AE1-1391-D58C-8C90-4A285DDFC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23039C1-3AC5-A6D7-079A-9306B06ACE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3B1DBC24-A012-9E48-0FC3-9C9F57B03638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1124066B-3338-52FA-0258-93E5EB79A06E}"/>
              </a:ext>
            </a:extLst>
          </p:cNvPr>
          <p:cNvSpPr txBox="1">
            <a:spLocks/>
          </p:cNvSpPr>
          <p:nvPr/>
        </p:nvSpPr>
        <p:spPr>
          <a:xfrm>
            <a:off x="1014984" y="1144182"/>
            <a:ext cx="9890760" cy="425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Κοινωνικοποίηση – Συνεργασίες – Δημοσιότητα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Δραστηριότητες κοινωνικοποίησης: αθλητικές δράσεις, επισκέψεις σχολείων/συλλόγων, συμμετοχή σε πολιτιστικά, εκδρομές, δράσεις εντός κοινότητας, Συχνότητα: κυρίως εβδομαδιαία </a:t>
            </a:r>
          </a:p>
          <a:p>
            <a:pPr lvl="0" algn="l"/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Ικανοποίηση από απλοποιημένο/</a:t>
            </a:r>
            <a:r>
              <a:rPr lang="el-GR" sz="1600" dirty="0" err="1">
                <a:latin typeface="Callibri"/>
              </a:rPr>
              <a:t>μοναδιαίο</a:t>
            </a:r>
            <a:r>
              <a:rPr lang="el-GR" sz="1600" dirty="0">
                <a:latin typeface="Callibri"/>
              </a:rPr>
              <a:t> κόστος: 34% «πολύ», υπόλοιποι «ΔΞ/ΔΑ»</a:t>
            </a:r>
          </a:p>
          <a:p>
            <a:pPr lvl="0" algn="l"/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Συνεργασίες: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100% με Κοινωνικές Υπηρεσίες Δήμου &amp; Περιφέρειας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78% με Κέντρα Κοινότητας, ΚΑΠΗ/ΚΗΦΗ/ΚΔΑΠ-</a:t>
            </a:r>
            <a:r>
              <a:rPr lang="el-GR" sz="1600" dirty="0" err="1">
                <a:latin typeface="Callibri"/>
              </a:rPr>
              <a:t>ΑμεΑ</a:t>
            </a:r>
            <a:r>
              <a:rPr lang="el-GR" sz="1600" dirty="0">
                <a:latin typeface="Callibri"/>
              </a:rPr>
              <a:t>/ΚΔΗΦ, συλλόγους </a:t>
            </a:r>
            <a:r>
              <a:rPr lang="el-GR" sz="1600" dirty="0" err="1">
                <a:latin typeface="Callibri"/>
              </a:rPr>
              <a:t>ΑμεΑ</a:t>
            </a:r>
            <a:endParaRPr lang="el-GR" sz="1600" dirty="0">
              <a:latin typeface="Cal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49% με ΣΥΔ &amp; εκκλησιαστικά ιδρύματα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32% με Ιδρύματα/Θεραπευτήρια κλειστής περίθαλψης &amp; Κέντρα Υγείας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78% με άλλες δομές κοινωνικής πρόνοιας &amp; πολιτιστικούς/αθλητικούς συλλόγους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49% με εκπαιδευτικά ιδρύματα ειδικής αγωγής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Δημοσιότητα: 5/6 ΚΔΗΦ έχουν υλοποιήσει σχετικές δράσεις (εκδηλώσεις, ημερίδες κ.ά.)</a:t>
            </a:r>
          </a:p>
          <a:p>
            <a:pPr lvl="0" algn="l"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13EA0DC-A2F1-89BD-B918-97D9D2782423}"/>
              </a:ext>
            </a:extLst>
          </p:cNvPr>
          <p:cNvSpPr/>
          <p:nvPr/>
        </p:nvSpPr>
        <p:spPr>
          <a:xfrm>
            <a:off x="1014984" y="766383"/>
            <a:ext cx="9890760" cy="2952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highlight>
                <a:srgbClr val="808000"/>
              </a:highlight>
            </a:endParaRPr>
          </a:p>
        </p:txBody>
      </p:sp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F0A296D5-82B9-A169-06E4-2B138DB99620}"/>
              </a:ext>
            </a:extLst>
          </p:cNvPr>
          <p:cNvSpPr txBox="1">
            <a:spLocks/>
          </p:cNvSpPr>
          <p:nvPr/>
        </p:nvSpPr>
        <p:spPr>
          <a:xfrm>
            <a:off x="1014984" y="766383"/>
            <a:ext cx="9890760" cy="37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500" b="1" dirty="0">
                <a:solidFill>
                  <a:schemeClr val="bg1"/>
                </a:solidFill>
                <a:latin typeface="Callibri"/>
              </a:rPr>
              <a:t>Αποτελέσματα ερωτηματολογίων σε υπεύθυνους έργου των Κέντρων Διημέρευσης Ημερήσιας Φροντίδας (ΚΔΗΦ)</a:t>
            </a:r>
            <a:endParaRPr lang="el-GR" sz="15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76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78636-C20A-A28A-4E85-2C0F03D09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8F450BF-1995-93A4-6EE9-75D9EB2FB6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0FE60A7-CD10-4B6F-89D7-5575F68E5CD3}"/>
              </a:ext>
            </a:extLst>
          </p:cNvPr>
          <p:cNvSpPr txBox="1">
            <a:spLocks/>
          </p:cNvSpPr>
          <p:nvPr/>
        </p:nvSpPr>
        <p:spPr>
          <a:xfrm>
            <a:off x="1037505" y="3509240"/>
            <a:ext cx="10003536" cy="231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Κοινωνικές Δομές στην Περιφέρεια Δυτικής Ελλάδας </a:t>
            </a:r>
            <a:endParaRPr lang="en-US" sz="17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34290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Βασικός πυλώνας κοινωνικής συνοχής &amp; πρόνοιας </a:t>
            </a:r>
          </a:p>
          <a:p>
            <a:pPr marL="34290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Παροχή υπηρεσιών σε ευάλωτες ομάδες: άστεγοι, </a:t>
            </a:r>
            <a:r>
              <a:rPr lang="el-GR" sz="1600" dirty="0" err="1">
                <a:latin typeface="Callibri"/>
              </a:rPr>
              <a:t>ΑμεΑ</a:t>
            </a:r>
            <a:r>
              <a:rPr lang="el-GR" sz="1600" dirty="0">
                <a:latin typeface="Callibri"/>
              </a:rPr>
              <a:t>, ηλικιωμένοι, παιδιά, οικογένειες </a:t>
            </a:r>
          </a:p>
          <a:p>
            <a:pPr marL="34290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Χρηματοδότηση &amp; υποστήριξη από ΕΚΤ+ </a:t>
            </a:r>
          </a:p>
          <a:p>
            <a:pPr marL="34290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Συνεργασία Περιφέρειας – Δήμων – κοινωνικών υπηρεσιών </a:t>
            </a:r>
          </a:p>
          <a:p>
            <a:pPr marL="342900" indent="-342900" algn="l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9 κατηγορίες κοινωνικών δομών στην ΠΔΕ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(Κέντρα Κοινότητας, ΚΔΗΦ, ΚΗΦΗ, Δομές Αστέγων, ΔΠΒΑ, ΣΥΔ κ.ά.) </a:t>
            </a: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FD4D4549-ED1E-C623-4DC9-DA095D60487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1B4BE55B-C9BF-7815-C66B-D983904D143F}"/>
              </a:ext>
            </a:extLst>
          </p:cNvPr>
          <p:cNvSpPr txBox="1">
            <a:spLocks/>
          </p:cNvSpPr>
          <p:nvPr/>
        </p:nvSpPr>
        <p:spPr>
          <a:xfrm>
            <a:off x="1037505" y="790322"/>
            <a:ext cx="9438471" cy="2373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500"/>
              </a:spcBef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Χαρακτηριστικά Πληθυσμού ΠΔΕ 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Πληθυσμός 648.220 κατοίκων (2021) 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Μείωση πληθυσμού (-4,6% από το 2011) – έντονη γήρανση 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238 ηλικιωμένοι (70+) ανά 100 παιδιά (0–9) 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Οικονομικά ενεργοί: 266.912 – υψηλά ποσοστά ανεργίας σε ορισμένες ΠΕ 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Ετερογένεια οικονομικού δυναμικού μεταξύ Αχαΐας, Ηλείας, Αιτωλοακαρνανίας </a:t>
            </a:r>
          </a:p>
          <a:p>
            <a:pPr marL="342900" lvl="0" indent="-342900" algn="just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l-GR" sz="1600" dirty="0">
                <a:latin typeface="Callibri"/>
              </a:rPr>
              <a:t>Φαινόμενα κοινωνικής επισφάλειας, φτώχειας &amp; ανάγκη κοινωνικής προστασίας </a:t>
            </a:r>
          </a:p>
        </p:txBody>
      </p:sp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16A4D3FB-94B6-CEBF-4F18-6B31D9C037D2}"/>
              </a:ext>
            </a:extLst>
          </p:cNvPr>
          <p:cNvCxnSpPr>
            <a:cxnSpLocks/>
          </p:cNvCxnSpPr>
          <p:nvPr/>
        </p:nvCxnSpPr>
        <p:spPr>
          <a:xfrm>
            <a:off x="786384" y="3182112"/>
            <a:ext cx="10643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1B011D69-8C1B-89F0-C7FA-30FDB2EA8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0224" y="988999"/>
            <a:ext cx="3163823" cy="1925637"/>
          </a:xfrm>
          <a:prstGeom prst="rect">
            <a:avLst/>
          </a:prstGeom>
        </p:spPr>
      </p:pic>
      <p:pic>
        <p:nvPicPr>
          <p:cNvPr id="13" name="Γραφικό 12">
            <a:extLst>
              <a:ext uri="{FF2B5EF4-FFF2-40B4-BE49-F238E27FC236}">
                <a16:creationId xmlns:a16="http://schemas.microsoft.com/office/drawing/2014/main" id="{91EB4906-C397-D8A4-3AC8-15584FA6A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8622" y="4548402"/>
            <a:ext cx="2425905" cy="1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95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8E502-FA09-8B9C-1D81-27B92A3D8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48323C6-5AC5-A7A5-3FD9-AF84A64BD7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E4D1082D-EC81-DE3B-D8AD-54BE5BAB3A2B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6B2D8CE4-4E42-D28A-782C-ED17B604A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1735" y="3534666"/>
            <a:ext cx="4782313" cy="2509177"/>
          </a:xfrm>
          <a:prstGeom prst="rect">
            <a:avLst/>
          </a:prstGeom>
        </p:spPr>
      </p:pic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BC3C188D-B229-8586-2D07-C60C92111F11}"/>
              </a:ext>
            </a:extLst>
          </p:cNvPr>
          <p:cNvSpPr txBox="1">
            <a:spLocks/>
          </p:cNvSpPr>
          <p:nvPr/>
        </p:nvSpPr>
        <p:spPr>
          <a:xfrm>
            <a:off x="472008" y="1058063"/>
            <a:ext cx="11079881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b="1" dirty="0">
                <a:solidFill>
                  <a:srgbClr val="0070C0"/>
                </a:solidFill>
                <a:latin typeface="Callibri"/>
              </a:rPr>
              <a:t>Κύρια Συμπεράσματα της Μελέτης</a:t>
            </a:r>
            <a:endParaRPr lang="en-US" sz="1600" b="1" dirty="0">
              <a:solidFill>
                <a:srgbClr val="0070C0"/>
              </a:solidFill>
              <a:latin typeface="Callibri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sz="1600" b="1" dirty="0">
                <a:latin typeface="Callibri"/>
              </a:rPr>
              <a:t>Συμβολή των δομών:</a:t>
            </a:r>
          </a:p>
          <a:p>
            <a:pPr algn="l"/>
            <a:r>
              <a:rPr lang="el-GR" sz="1600" dirty="0">
                <a:latin typeface="Callibri"/>
              </a:rPr>
              <a:t>Οι κοινωνικές δομές της ΠΔΕ ενισχύουν ουσιαστικά την κοινωνική </a:t>
            </a:r>
            <a:r>
              <a:rPr lang="el-GR" sz="1600" dirty="0" err="1">
                <a:latin typeface="Callibri"/>
              </a:rPr>
              <a:t>συνοχήκαι</a:t>
            </a:r>
            <a:r>
              <a:rPr lang="el-GR" sz="1600" dirty="0">
                <a:latin typeface="Callibri"/>
              </a:rPr>
              <a:t> καλύπτουν βασικές ανάγκες των ωφελούμενων.</a:t>
            </a:r>
            <a:endParaRPr lang="en-US" sz="1600" dirty="0">
              <a:latin typeface="Callibri"/>
            </a:endParaRPr>
          </a:p>
          <a:p>
            <a:pPr algn="l"/>
            <a:endParaRPr lang="el-GR" sz="1600" dirty="0">
              <a:latin typeface="Callibri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sz="1600" b="1" dirty="0">
                <a:latin typeface="Callibri"/>
              </a:rPr>
              <a:t>Βασικός παράγοντας επιτυχίας: </a:t>
            </a:r>
          </a:p>
          <a:p>
            <a:pPr algn="l"/>
            <a:r>
              <a:rPr lang="el-GR" sz="1600" dirty="0">
                <a:latin typeface="Callibri"/>
              </a:rPr>
              <a:t>Το ανθρώπινο δυναμικό αποτελεί κομβικό στοιχείο θετικής εμπειρίας, με υψηλά επίπεδα ευγένειας, επαγγελματισμού και εμπιστευτικότητας.</a:t>
            </a:r>
            <a:endParaRPr lang="en-US" sz="1600" dirty="0">
              <a:latin typeface="Callibri"/>
            </a:endParaRPr>
          </a:p>
          <a:p>
            <a:pPr algn="l"/>
            <a:endParaRPr lang="el-GR" sz="1600" dirty="0">
              <a:latin typeface="Callibri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sz="1600" b="1" dirty="0">
                <a:latin typeface="Callibri"/>
              </a:rPr>
              <a:t>Ανάδειξη αναγκών βελτίωσης: </a:t>
            </a:r>
          </a:p>
          <a:p>
            <a:pPr algn="l"/>
            <a:r>
              <a:rPr lang="el-GR" sz="1600" dirty="0">
                <a:latin typeface="Callibri"/>
              </a:rPr>
              <a:t>Προκύπτει ανάγκη για αναβάθμιση υποδομών, απλοποίηση διαδικασιών,</a:t>
            </a:r>
            <a:endParaRPr lang="en-US" sz="1600" dirty="0">
              <a:latin typeface="Callibri"/>
            </a:endParaRPr>
          </a:p>
          <a:p>
            <a:pPr algn="l"/>
            <a:r>
              <a:rPr lang="el-GR" sz="1600" dirty="0" err="1">
                <a:latin typeface="Callibri"/>
              </a:rPr>
              <a:t>ψηφιοποίηση</a:t>
            </a:r>
            <a:r>
              <a:rPr lang="el-GR" sz="1600" dirty="0">
                <a:latin typeface="Callibri"/>
              </a:rPr>
              <a:t> υπηρεσιών και ενίσχυση στελέχωσης.</a:t>
            </a:r>
            <a:endParaRPr lang="en-US" sz="1600" dirty="0">
              <a:latin typeface="Callibri"/>
            </a:endParaRPr>
          </a:p>
          <a:p>
            <a:pPr algn="l"/>
            <a:endParaRPr lang="el-GR" sz="1600" dirty="0">
              <a:latin typeface="Callibri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l-GR" sz="1600" b="1" dirty="0">
                <a:latin typeface="Callibri"/>
              </a:rPr>
              <a:t>Στρατηγικός προσανατολισμός: </a:t>
            </a:r>
          </a:p>
          <a:p>
            <a:pPr algn="l"/>
            <a:r>
              <a:rPr lang="el-GR" sz="1600" dirty="0">
                <a:latin typeface="Callibri"/>
              </a:rPr>
              <a:t>Η μελέτη παρέχει σαφή τεκμηρίωση για τον ανασχεδιασμό ενός</a:t>
            </a:r>
            <a:endParaRPr lang="en-US" sz="1600" dirty="0">
              <a:latin typeface="Callibri"/>
            </a:endParaRPr>
          </a:p>
          <a:p>
            <a:pPr algn="l"/>
            <a:r>
              <a:rPr lang="el-GR" sz="1600" dirty="0">
                <a:latin typeface="Callibri"/>
              </a:rPr>
              <a:t>σύγχρονου και δίκαιου συστήματος κοινωνικής προστασίας.</a:t>
            </a:r>
          </a:p>
          <a:p>
            <a:pPr lvl="0" algn="l">
              <a:spcBef>
                <a:spcPts val="600"/>
              </a:spcBef>
            </a:pPr>
            <a:endParaRPr lang="el-GR" sz="1600" dirty="0"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39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1BC92-795E-A5A9-F9BF-50F1EC12B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9310106-C673-E504-D459-2A18171DEF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6B69A8A5-4B56-2951-8E00-E733BAED2769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27E6E664-4421-F09C-19ED-E10328271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9957" y="4153982"/>
            <a:ext cx="2863339" cy="1633542"/>
          </a:xfrm>
          <a:prstGeom prst="rect">
            <a:avLst/>
          </a:prstGeom>
        </p:spPr>
      </p:pic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EE99288F-91CE-570E-C311-A6D0A865BD5E}"/>
              </a:ext>
            </a:extLst>
          </p:cNvPr>
          <p:cNvSpPr txBox="1">
            <a:spLocks/>
          </p:cNvSpPr>
          <p:nvPr/>
        </p:nvSpPr>
        <p:spPr>
          <a:xfrm>
            <a:off x="576303" y="1045650"/>
            <a:ext cx="9024897" cy="4741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Aft>
                <a:spcPts val="600"/>
              </a:spcAft>
            </a:pPr>
            <a:br>
              <a:rPr lang="el-GR" sz="1400" b="1" dirty="0">
                <a:solidFill>
                  <a:srgbClr val="0070C0"/>
                </a:solidFill>
                <a:latin typeface="Callibri"/>
              </a:rPr>
            </a:br>
            <a:r>
              <a:rPr lang="el-GR" sz="1600" b="1" dirty="0">
                <a:solidFill>
                  <a:srgbClr val="0070C0"/>
                </a:solidFill>
                <a:latin typeface="Callibri"/>
              </a:rPr>
              <a:t>Προκλήσεις – Δημόσια πολιτική – Προοπτικές</a:t>
            </a:r>
            <a:endParaRPr lang="en-US" sz="1600" b="1" dirty="0">
              <a:solidFill>
                <a:srgbClr val="0070C0"/>
              </a:solidFill>
              <a:latin typeface="Callibri"/>
            </a:endParaRPr>
          </a:p>
          <a:p>
            <a:pPr lvl="0" algn="l">
              <a:spcAft>
                <a:spcPts val="600"/>
              </a:spcAft>
            </a:pPr>
            <a:endParaRPr lang="el-GR" sz="1600" b="1" dirty="0">
              <a:solidFill>
                <a:srgbClr val="0070C0"/>
              </a:solidFill>
              <a:latin typeface="Callibri"/>
            </a:endParaRP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Προκλήσεις: ενίσχυση ανθρώπινου δυναμικού, αναβάθμιση υποδομών, διεύρυνση εξειδικευμένων υπηρεσιών, καλύτερη πληροφόρηση πολιτών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Οι δομές λειτουργούν ως ενεργά εργαλεία δημόσιας πολιτικής,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όχι απλώς ως μηχανισμοί κάλυψης αναγκών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Διαμορφώνουν συνθήκες κοινωνικής συνοχής και ανθεκτικότητας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μέσα από συνεργασίες και καθημερινή επαφή με ωφελούμενους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Καθοριστική η συμβολή του Περιφερειακού Παρατηρητηρίου: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τεκμηρίωση, παρακολούθηση, αξιολόγηση, λογοδοσία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Το σύστημα κοινωνικών δομών της ΠΔΕ είναι στιβαρό,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λειτουργικό και εξελισσόμενο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Προοπτική επόμενης περιόδου: </a:t>
            </a:r>
            <a:r>
              <a:rPr lang="el-GR" sz="1600" dirty="0" err="1">
                <a:latin typeface="Callibri"/>
              </a:rPr>
              <a:t>στοχευμένες</a:t>
            </a:r>
            <a:r>
              <a:rPr lang="el-GR" sz="1600" dirty="0">
                <a:latin typeface="Callibri"/>
              </a:rPr>
              <a:t> δράσεις,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ενίσχυση βιωσιμότητας,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συνεχής αναβάθμιση υπηρεσιών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προς όφελος της κοινωνίας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l-GR" sz="1600" dirty="0">
              <a:latin typeface="Cal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21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34A56-E7BA-20BF-535E-D06F6EBAD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κύκλος, στιγμιότυπο οθόνης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E80099E-5585-CED9-2A74-CA9304173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8F9B2-4E4E-558B-4A84-5B10E8FF6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8F5A7A1-7F92-8907-FBF2-AAA0CE2A88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DC6B77A7-6C3F-301B-C4C0-D0A300B1414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80A1A665-ACAE-62D6-484E-75AB8DE834BB}"/>
              </a:ext>
            </a:extLst>
          </p:cNvPr>
          <p:cNvSpPr txBox="1">
            <a:spLocks/>
          </p:cNvSpPr>
          <p:nvPr/>
        </p:nvSpPr>
        <p:spPr>
          <a:xfrm>
            <a:off x="932688" y="1332421"/>
            <a:ext cx="8144386" cy="2681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Ευρήματα προηγούμενων σχετικών ερευνών </a:t>
            </a:r>
          </a:p>
          <a:p>
            <a:pPr marL="342900" lvl="0" indent="-3429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Έρευνες εστίασαν στη λειτουργία, αποδοτικότητα &amp;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ικανοποίηση από κοινωνικές δομές που συγχρηματοδοτούνται από το ΕΚΤ+ </a:t>
            </a:r>
          </a:p>
          <a:p>
            <a:pPr marL="342900" lvl="0" indent="-3429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Αναδείχθηκαν διαφορές ανά ΠΕ: καλύτερη εικόνα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στην Αχαΐα,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αυξημένη επισφάλεια</a:t>
            </a:r>
            <a:r>
              <a:rPr lang="en-US" sz="1600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σε Αιτωλοακαρνανία &amp; Ηλεία </a:t>
            </a:r>
          </a:p>
          <a:p>
            <a:pPr marL="342900" lvl="0" indent="-3429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«Βοήθεια στο Σπίτι»: κεντρικός μηχανισμός 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κοινωνικής προστασίας – ανάγκη ενίσχυσης στελέχωσης και συνεργειών </a:t>
            </a:r>
          </a:p>
          <a:p>
            <a:pPr marL="342900" lvl="0" indent="-3429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Υψηλά επίπεδα ικανοποίησης ωφελούμενων από επιμέρους δομές (Κοινωνικά Παντοπωλεία, ΚΔΗΦ κ.λπ.) </a:t>
            </a:r>
          </a:p>
          <a:p>
            <a:pPr marL="342900" lvl="0" indent="-34290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Εντοπισμός προκλήσεων: στελέχωση, λειτουργικές ανάγκες, συντονισμός μεταξύ φορέων  </a:t>
            </a: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B3CC7A52-C7DD-2068-6C29-E46A763DD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5080" y="2409444"/>
            <a:ext cx="3157722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2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7D79E-F57A-EBEF-6828-68ACC0AB1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A84B908-77A7-2340-FF0C-4DAE77618A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421C63D-014A-49BA-0132-C0916BE13399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DF821F9A-4A66-33D7-F6F6-046EB720D8DB}"/>
              </a:ext>
            </a:extLst>
          </p:cNvPr>
          <p:cNvSpPr txBox="1">
            <a:spLocks/>
          </p:cNvSpPr>
          <p:nvPr/>
        </p:nvSpPr>
        <p:spPr>
          <a:xfrm>
            <a:off x="950976" y="911797"/>
            <a:ext cx="9994392" cy="5205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Προσέγγιση Έρευνας</a:t>
            </a: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Εμπειρική μελέτη πεδίου, με χρήση </a:t>
            </a:r>
            <a:r>
              <a:rPr lang="el-GR" sz="1600" b="1" dirty="0">
                <a:latin typeface="Callibri"/>
              </a:rPr>
              <a:t>πρωτογενών δεδομένων</a:t>
            </a: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Κύριο εργαλείο συλλογής: </a:t>
            </a:r>
            <a:r>
              <a:rPr lang="el-GR" sz="1600" b="1" dirty="0">
                <a:latin typeface="Callibri"/>
              </a:rPr>
              <a:t>δομημένα ερωτηματολόγια</a:t>
            </a: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Σχεδιασμός: ορισμός πληθυσμού στόχου, επιλογή δείγματος,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ανάπτυξη εργαλείων – στόχος </a:t>
            </a:r>
            <a:r>
              <a:rPr lang="el-GR" sz="1600" b="1" dirty="0">
                <a:latin typeface="Callibri"/>
              </a:rPr>
              <a:t>εγκυρότητα &amp; αξιοπιστία</a:t>
            </a:r>
            <a:endParaRPr lang="en-US" sz="1600" b="1" dirty="0">
              <a:latin typeface="Callibri"/>
            </a:endParaRPr>
          </a:p>
          <a:p>
            <a:pPr lvl="0" algn="l">
              <a:lnSpc>
                <a:spcPct val="100000"/>
              </a:lnSpc>
              <a:spcBef>
                <a:spcPts val="500"/>
              </a:spcBef>
            </a:pPr>
            <a:endParaRPr lang="el-GR" sz="1600" b="1" dirty="0">
              <a:latin typeface="Callibri"/>
            </a:endParaRPr>
          </a:p>
          <a:p>
            <a:pPr lvl="0" algn="l">
              <a:lnSpc>
                <a:spcPct val="100000"/>
              </a:lnSpc>
              <a:spcBef>
                <a:spcPts val="500"/>
              </a:spcBef>
            </a:pPr>
            <a:r>
              <a:rPr lang="el-GR" sz="1600" dirty="0">
                <a:latin typeface="Callibri"/>
              </a:rPr>
              <a:t>Δύο κατηγορίες πληθυσμού: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b="1" dirty="0">
                <a:solidFill>
                  <a:srgbClr val="0067A0"/>
                </a:solidFill>
                <a:latin typeface="Callibri"/>
              </a:rPr>
              <a:t>Ωφελούμενοι</a:t>
            </a:r>
            <a:r>
              <a:rPr lang="el-GR" sz="1600" b="1" dirty="0">
                <a:latin typeface="Callibri"/>
              </a:rPr>
              <a:t> </a:t>
            </a:r>
            <a:r>
              <a:rPr lang="el-GR" sz="1600" dirty="0">
                <a:latin typeface="Callibri"/>
              </a:rPr>
              <a:t>(ή νόμιμοι εκπρόσωποι) → ικανοποίηση, πρόσβαση, ανάγκες, ποιότητα υπηρεσιών</a:t>
            </a:r>
          </a:p>
          <a:p>
            <a:pPr marL="742950" lvl="1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1600" b="1" dirty="0">
                <a:solidFill>
                  <a:srgbClr val="0067A0"/>
                </a:solidFill>
                <a:latin typeface="Callibri"/>
              </a:rPr>
              <a:t>Επιστημονικά υπεύθυνοι &amp; στελέχη </a:t>
            </a:r>
            <a:r>
              <a:rPr lang="el-GR" sz="1600" dirty="0">
                <a:latin typeface="Callibri"/>
              </a:rPr>
              <a:t>→ οργάνωση, λειτουργία, υποδομές, ανθρώπινο δυναμικό, συνεργασίες, προτάσεις</a:t>
            </a:r>
            <a:endParaRPr lang="en-US" sz="1600" dirty="0">
              <a:latin typeface="Callibri"/>
            </a:endParaRPr>
          </a:p>
          <a:p>
            <a:pPr lvl="1" algn="l">
              <a:lnSpc>
                <a:spcPct val="100000"/>
              </a:lnSpc>
            </a:pPr>
            <a:endParaRPr lang="el-GR" sz="1600" dirty="0">
              <a:latin typeface="Callibri"/>
            </a:endParaRPr>
          </a:p>
          <a:p>
            <a:pPr lvl="0" algn="l">
              <a:lnSpc>
                <a:spcPct val="100000"/>
              </a:lnSpc>
              <a:spcBef>
                <a:spcPts val="500"/>
              </a:spcBef>
            </a:pP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Στόχος: </a:t>
            </a:r>
            <a:endParaRPr lang="en-US" sz="1700" b="1" dirty="0">
              <a:solidFill>
                <a:schemeClr val="accent5">
                  <a:lumMod val="50000"/>
                </a:schemeClr>
              </a:solidFill>
              <a:latin typeface="Callibri"/>
            </a:endParaRP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συνδυασμός «οπτικής χρήστη» &amp; «οπτικής </a:t>
            </a:r>
            <a:r>
              <a:rPr lang="el-GR" sz="1600" dirty="0" err="1">
                <a:latin typeface="Callibri"/>
              </a:rPr>
              <a:t>παρόχου</a:t>
            </a:r>
            <a:r>
              <a:rPr lang="el-GR" sz="1600" dirty="0">
                <a:latin typeface="Callibri"/>
              </a:rPr>
              <a:t>» → </a:t>
            </a:r>
            <a:r>
              <a:rPr lang="el-GR" sz="1600" b="1" dirty="0" err="1">
                <a:latin typeface="Callibri"/>
              </a:rPr>
              <a:t>πολυεπίπεδη</a:t>
            </a:r>
            <a:r>
              <a:rPr lang="el-GR" sz="1600" b="1" dirty="0">
                <a:latin typeface="Callibri"/>
              </a:rPr>
              <a:t> αξιολόγηση</a:t>
            </a: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Παράλληλη εξέταση ομάδων → </a:t>
            </a:r>
            <a:r>
              <a:rPr lang="el-GR" sz="1600" b="1" dirty="0" err="1">
                <a:latin typeface="Callibri"/>
              </a:rPr>
              <a:t>τριγωνοποίηση</a:t>
            </a:r>
            <a:r>
              <a:rPr lang="el-GR" sz="1600" b="1" dirty="0">
                <a:latin typeface="Callibri"/>
              </a:rPr>
              <a:t> δεδομένων </a:t>
            </a:r>
            <a:r>
              <a:rPr lang="el-GR" sz="1600" dirty="0">
                <a:latin typeface="Callibri"/>
              </a:rPr>
              <a:t>(</a:t>
            </a:r>
            <a:r>
              <a:rPr lang="el-GR" sz="1600" dirty="0" err="1">
                <a:latin typeface="Callibri"/>
              </a:rPr>
              <a:t>data</a:t>
            </a:r>
            <a:r>
              <a:rPr lang="el-GR" sz="1600" dirty="0">
                <a:latin typeface="Callibri"/>
              </a:rPr>
              <a:t> </a:t>
            </a:r>
            <a:r>
              <a:rPr lang="el-GR" sz="1600" dirty="0" err="1">
                <a:latin typeface="Callibri"/>
              </a:rPr>
              <a:t>triangulation</a:t>
            </a:r>
            <a:r>
              <a:rPr lang="el-GR" sz="1600" dirty="0">
                <a:latin typeface="Callibri"/>
              </a:rPr>
              <a:t>)</a:t>
            </a: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Ερωτηματολόγιο ωφελούμενων: κλειστές (</a:t>
            </a:r>
            <a:r>
              <a:rPr lang="el-GR" sz="1600" dirty="0" err="1">
                <a:latin typeface="Callibri"/>
              </a:rPr>
              <a:t>Likert</a:t>
            </a:r>
            <a:r>
              <a:rPr lang="el-GR" sz="1600" dirty="0">
                <a:latin typeface="Callibri"/>
              </a:rPr>
              <a:t>) + επιλεγμένες ανοικτές ερωτήσεις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→ ποσοτική &amp; ποιοτική διάσταση</a:t>
            </a:r>
          </a:p>
          <a:p>
            <a:pPr marL="285750" lvl="0" indent="-285750" algn="l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Ερωτηματολόγιο στελεχών: προσαρμοσμένες θεματικές ενότητες στον ρόλο και την εμπειρία τους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l-GR" sz="1600" dirty="0">
                <a:latin typeface="Callibri"/>
              </a:rPr>
              <a:t> </a:t>
            </a:r>
          </a:p>
          <a:p>
            <a:pPr algn="l"/>
            <a:endParaRPr lang="el-GR" sz="1600" b="1" dirty="0">
              <a:solidFill>
                <a:srgbClr val="156082"/>
              </a:solidFill>
              <a:latin typeface="Callibri"/>
            </a:endParaRPr>
          </a:p>
        </p:txBody>
      </p:sp>
      <p:pic>
        <p:nvPicPr>
          <p:cNvPr id="4" name="Γραφικό 3">
            <a:extLst>
              <a:ext uri="{FF2B5EF4-FFF2-40B4-BE49-F238E27FC236}">
                <a16:creationId xmlns:a16="http://schemas.microsoft.com/office/drawing/2014/main" id="{9B261889-5913-71CF-6CE5-F1FB6B118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3247" y="675799"/>
            <a:ext cx="2791105" cy="1798170"/>
          </a:xfrm>
          <a:prstGeom prst="rect">
            <a:avLst/>
          </a:prstGeom>
        </p:spPr>
      </p:pic>
      <p:pic>
        <p:nvPicPr>
          <p:cNvPr id="8" name="Γραφικό 7">
            <a:extLst>
              <a:ext uri="{FF2B5EF4-FFF2-40B4-BE49-F238E27FC236}">
                <a16:creationId xmlns:a16="http://schemas.microsoft.com/office/drawing/2014/main" id="{C08359F3-CE5C-4533-B2DF-30E72944C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6297" y="3949353"/>
            <a:ext cx="2453640" cy="15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4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C7C62-CC36-B1B1-E614-2DEC689AF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63A5791-9E0D-BC48-75D0-E8F637B405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02379EF-86C0-1885-0EF0-A93A4C202430}"/>
              </a:ext>
            </a:extLst>
          </p:cNvPr>
          <p:cNvSpPr/>
          <p:nvPr/>
        </p:nvSpPr>
        <p:spPr>
          <a:xfrm>
            <a:off x="1014984" y="1092074"/>
            <a:ext cx="9890760" cy="29521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A3BF9F0F-5E54-DAF1-4CDD-7D87ECF10E64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B574F11-CF6F-DBEC-DF98-7E6C01F6009B}"/>
              </a:ext>
            </a:extLst>
          </p:cNvPr>
          <p:cNvSpPr txBox="1">
            <a:spLocks/>
          </p:cNvSpPr>
          <p:nvPr/>
        </p:nvSpPr>
        <p:spPr>
          <a:xfrm>
            <a:off x="1164337" y="1092074"/>
            <a:ext cx="4483607" cy="3772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chemeClr val="bg1"/>
                </a:solidFill>
                <a:latin typeface="Callibri"/>
              </a:rPr>
              <a:t>Ερωτηματολόγια προς τους ωφελούμενους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Κέντρα Κοινότητας, Παραρτήματα </a:t>
            </a:r>
            <a:r>
              <a:rPr lang="el-GR" sz="1600" dirty="0" err="1"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 και Κέντρα Ένταξης Μεταναστών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Κοινωνικά Παντοπωλεία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Κοινωνικά Φαρμακεία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Δομές Παροχής Συσσιτίων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Κέντρα Διημέρευσης - Ημερήσιας Φροντίδας (ΚΔΗΦ)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Ωφελούμενοι και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Κηδεμόνες/δικαστικοί συμπαραστάτες ωφελούμενων ΚΔΗΦ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Κέντρα Ημερήσιας Φροντίδας Ηλικιωμένων (ΚΗΦΗ)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Ωφελούμενοι και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Κηδεμόνες/δικαστικοί συμπαραστάτες ωφελούμενων ΚΗΦΗ.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9CC4108D-881A-0411-F4EC-A127986C7092}"/>
              </a:ext>
            </a:extLst>
          </p:cNvPr>
          <p:cNvSpPr txBox="1">
            <a:spLocks/>
          </p:cNvSpPr>
          <p:nvPr/>
        </p:nvSpPr>
        <p:spPr>
          <a:xfrm>
            <a:off x="6660558" y="643162"/>
            <a:ext cx="3913632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 </a:t>
            </a:r>
          </a:p>
          <a:p>
            <a:r>
              <a:rPr lang="el-GR" sz="1700" b="1" dirty="0">
                <a:solidFill>
                  <a:schemeClr val="bg1"/>
                </a:solidFill>
                <a:latin typeface="Callibri"/>
              </a:rPr>
              <a:t>Ερωτηματολόγια προς τους συντονιστές</a:t>
            </a:r>
          </a:p>
          <a:p>
            <a:pPr marL="34290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Κέντρα Κοινότητας, Παραρτήματα Ρομά και Κέντρα Ένταξης Μεταναστών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Κοινωνικά Παντοπωλεία &amp; Δομές Σίτισης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Κοινωνικά Φαρμακεία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Κέντρα Ημερήσιας Φροντίδας Ηλικιωμένων (ΚΗΦΗ)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Δομές Αστέγων (ΑΚΗΑ &amp; Υπνωτήρια)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Κέντρα Διημέρευσης Ημερήσιας Φροντίδας (ΚΔΗΦ)</a:t>
            </a:r>
          </a:p>
          <a:p>
            <a:pPr marL="342900" lvl="0" indent="-342900" algn="l">
              <a:buFont typeface="+mj-lt"/>
              <a:buAutoNum type="arabicPeriod"/>
            </a:pPr>
            <a:endParaRPr lang="el-GR" sz="1600" dirty="0">
              <a:latin typeface="Callibri"/>
            </a:endParaRP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4775FD29-B9F0-75E8-3EE1-0501EF3BC076}"/>
              </a:ext>
            </a:extLst>
          </p:cNvPr>
          <p:cNvCxnSpPr>
            <a:cxnSpLocks/>
          </p:cNvCxnSpPr>
          <p:nvPr/>
        </p:nvCxnSpPr>
        <p:spPr>
          <a:xfrm flipV="1">
            <a:off x="6096000" y="1581912"/>
            <a:ext cx="0" cy="43159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C433DEC0-68A2-23C2-9D0E-0C9D63821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5472" y="4137508"/>
            <a:ext cx="2377438" cy="17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6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83CE1-D6B2-6400-38EE-E5BCF984D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07C102A-5DE9-7D6E-68D3-86AEB95BBC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7E410BD0-6502-FEE0-A394-D596348B18AD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C047EF-B1FE-424A-2B4E-98F004B50465}"/>
              </a:ext>
            </a:extLst>
          </p:cNvPr>
          <p:cNvSpPr txBox="1">
            <a:spLocks/>
          </p:cNvSpPr>
          <p:nvPr/>
        </p:nvSpPr>
        <p:spPr>
          <a:xfrm>
            <a:off x="219457" y="1036699"/>
            <a:ext cx="5394762" cy="3772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ωφελούμενων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Γυναίκες (52%), ηλικίας 25-54 ετών (62%), χαμηλό εκπαιδευτικό επίπεδο, άνεργοι (59%) άγαμοι (45%)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Κοινωνικές ομάδες ωφελούμενων: </a:t>
            </a:r>
            <a:r>
              <a:rPr lang="el-GR" sz="1600" dirty="0" err="1"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 (27%) και άτομα με αναπηρία ή με χρόνια προβλήματα υγείας (23%)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πληροφόρησης: Κοινωνική υπηρεσία Δήμου και φίλοι/συγγενείς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Εξυπηρέτηση από Κέντρα Κοινότητας (68%), Παραρτήματα </a:t>
            </a:r>
            <a:r>
              <a:rPr lang="el-GR" sz="1600" dirty="0" err="1"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 (31%) και Κέντρα Ένταξης Μεταναστών (1%)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DA25D9D9-06A1-9372-CAA4-58482B7BA115}"/>
              </a:ext>
            </a:extLst>
          </p:cNvPr>
          <p:cNvSpPr txBox="1">
            <a:spLocks/>
          </p:cNvSpPr>
          <p:nvPr/>
        </p:nvSpPr>
        <p:spPr>
          <a:xfrm>
            <a:off x="6470227" y="562948"/>
            <a:ext cx="5047487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 </a:t>
            </a:r>
          </a:p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ωφελούμενων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Πλειοψηφία (&gt;50%)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«Πάρα Πολύ» ικανοποιημένοι σε όλες τις κατηγορίες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Συνολική ικανοποίηση: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Κέντρα Κοινότητας &amp; Παράρτημα </a:t>
            </a:r>
            <a:r>
              <a:rPr lang="el-GR" sz="1600" dirty="0" err="1">
                <a:latin typeface="Callibri"/>
              </a:rPr>
              <a:t>Ρομά</a:t>
            </a:r>
            <a:r>
              <a:rPr lang="el-GR" sz="1600" dirty="0">
                <a:latin typeface="Callibri"/>
              </a:rPr>
              <a:t>: 87% «Πολύ» / «Πάρα Πολύ»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Κέντρο Ένταξης Μεταναστών: 67% «Πολύ» / «Πάρα Πολύ»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7A3B0EAF-4E31-E055-533E-7470A7E91245}"/>
              </a:ext>
            </a:extLst>
          </p:cNvPr>
          <p:cNvCxnSpPr>
            <a:cxnSpLocks/>
          </p:cNvCxnSpPr>
          <p:nvPr/>
        </p:nvCxnSpPr>
        <p:spPr>
          <a:xfrm flipV="1">
            <a:off x="6096000" y="1036699"/>
            <a:ext cx="0" cy="34621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E0B08C79-ACF2-F845-B3E4-50B45E96BCC5}"/>
              </a:ext>
            </a:extLst>
          </p:cNvPr>
          <p:cNvSpPr txBox="1">
            <a:spLocks/>
          </p:cNvSpPr>
          <p:nvPr/>
        </p:nvSpPr>
        <p:spPr>
          <a:xfrm>
            <a:off x="4741" y="606922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Κέντρα Κοινότητας, Παραρτήματα </a:t>
            </a:r>
            <a:r>
              <a:rPr lang="el-GR" sz="1700" b="1" dirty="0" err="1">
                <a:solidFill>
                  <a:schemeClr val="accent5">
                    <a:lumMod val="50000"/>
                  </a:schemeClr>
                </a:solidFill>
                <a:latin typeface="Callibri"/>
              </a:rPr>
              <a:t>Ρομά</a:t>
            </a:r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 και Κέντρα Ένταξης Μεταναστών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11EF462E-BF65-EE07-04CB-BE7581DDF4A5}"/>
              </a:ext>
            </a:extLst>
          </p:cNvPr>
          <p:cNvSpPr/>
          <p:nvPr/>
        </p:nvSpPr>
        <p:spPr>
          <a:xfrm>
            <a:off x="3188886" y="4617720"/>
            <a:ext cx="6064842" cy="14721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45E5D252-83EC-2DAF-D225-7474947645D5}"/>
              </a:ext>
            </a:extLst>
          </p:cNvPr>
          <p:cNvSpPr txBox="1">
            <a:spLocks/>
          </p:cNvSpPr>
          <p:nvPr/>
        </p:nvSpPr>
        <p:spPr>
          <a:xfrm>
            <a:off x="3227833" y="4360330"/>
            <a:ext cx="6472348" cy="1335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"/>
              </a:spcBef>
            </a:pPr>
            <a:r>
              <a:rPr lang="el-GR" dirty="0"/>
              <a:t> 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δομών</a:t>
            </a:r>
          </a:p>
          <a:p>
            <a:pPr marL="285750" lvl="0" indent="-285750" algn="l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Λειτουργικές βελτιώσεις (</a:t>
            </a:r>
            <a:r>
              <a:rPr lang="el-GR" sz="1600" dirty="0" err="1">
                <a:latin typeface="Callibri"/>
              </a:rPr>
              <a:t>ιδιωτικότητα</a:t>
            </a:r>
            <a:r>
              <a:rPr lang="el-GR" sz="1600" dirty="0">
                <a:latin typeface="Callibri"/>
              </a:rPr>
              <a:t>, διακριτικότητα, πρόσβαση)</a:t>
            </a:r>
          </a:p>
          <a:p>
            <a:pPr marL="285750" lvl="0" indent="-285750" algn="l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Υπηρεσίες ψυχικής υγείας και υποστήριξης ευάλωτων ομάδων</a:t>
            </a:r>
          </a:p>
          <a:p>
            <a:pPr marL="285750" lvl="0" indent="-285750" algn="l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Μείωση γραφειοκρατίας</a:t>
            </a:r>
          </a:p>
        </p:txBody>
      </p: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9416E9FB-CC1C-65BC-4E05-191656558DBF}"/>
              </a:ext>
            </a:extLst>
          </p:cNvPr>
          <p:cNvCxnSpPr>
            <a:cxnSpLocks/>
          </p:cNvCxnSpPr>
          <p:nvPr/>
        </p:nvCxnSpPr>
        <p:spPr>
          <a:xfrm>
            <a:off x="786384" y="4617720"/>
            <a:ext cx="10643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49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1DE68-473D-345E-74FE-53088E8A8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D43DBEC-540E-F1BB-5D96-983AB8ACD6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B2F2647-717D-D14A-6377-D07947B6B6CF}"/>
              </a:ext>
            </a:extLst>
          </p:cNvPr>
          <p:cNvSpPr/>
          <p:nvPr/>
        </p:nvSpPr>
        <p:spPr>
          <a:xfrm>
            <a:off x="6093635" y="3877055"/>
            <a:ext cx="5945966" cy="20848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BEEDF879-365E-50F1-FBE1-82E8510A2956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8A7699F-4345-ADBD-E684-C138D3F858E0}"/>
              </a:ext>
            </a:extLst>
          </p:cNvPr>
          <p:cNvSpPr txBox="1">
            <a:spLocks/>
          </p:cNvSpPr>
          <p:nvPr/>
        </p:nvSpPr>
        <p:spPr>
          <a:xfrm>
            <a:off x="219457" y="1472328"/>
            <a:ext cx="5726514" cy="3772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ωφελούμενων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Γυναίκες (57%), ηλικίας 40-54 ετών (34%) και 65+ (32%), χαμηλό εκπαιδευτικό επίπεδο, άνεργοι (41%), έγγαμοι/σε σύμφωνο συμβίωσης (41%) και μέλη νοικοκυριού με εξαρτώμενα άτομα (π.χ. άτομα με αναπηρία, ηλικιωμένοι, παιδιά) (27%)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Κοινωνικές ομάδες ωφελούμενων: Άτομα με αναπηρία ή με χρόνια προβλήματα υγείας (47%)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Συχνότητα προμήθειας προϊόντων: Κάθε μήνα (81%) για πάνω από 2 έτη (69%)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πληροφόρησης: Φίλοι/συγγενείς (24%) και αφίσες/φυλλάδια (26%)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074E09E2-D757-9914-6411-90FD09DFB9F1}"/>
              </a:ext>
            </a:extLst>
          </p:cNvPr>
          <p:cNvSpPr txBox="1">
            <a:spLocks/>
          </p:cNvSpPr>
          <p:nvPr/>
        </p:nvSpPr>
        <p:spPr>
          <a:xfrm>
            <a:off x="6283414" y="1500003"/>
            <a:ext cx="5908586" cy="341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ωφελούμενων</a:t>
            </a:r>
          </a:p>
          <a:p>
            <a:pPr marL="0" lvl="1" algn="l">
              <a:spcBef>
                <a:spcPts val="1000"/>
              </a:spcBef>
            </a:pPr>
            <a:r>
              <a:rPr lang="el-GR" sz="1600" dirty="0">
                <a:latin typeface="Callibri"/>
              </a:rPr>
              <a:t>Πλειοψηφία (&gt;50%)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«Πάρα Πολύ» ικανοποιημένοι</a:t>
            </a:r>
            <a:br>
              <a:rPr lang="en-US" sz="1600" dirty="0">
                <a:latin typeface="Callibri"/>
              </a:rPr>
            </a:br>
            <a:r>
              <a:rPr lang="el-GR" sz="1600" dirty="0">
                <a:latin typeface="Callibri"/>
              </a:rPr>
              <a:t>σε όλες τις κατηγορίες.</a:t>
            </a:r>
          </a:p>
          <a:p>
            <a:pPr marL="0" lvl="1" algn="l">
              <a:spcBef>
                <a:spcPts val="1000"/>
              </a:spcBef>
            </a:pPr>
            <a:endParaRPr lang="el-GR" sz="1600" dirty="0">
              <a:latin typeface="Callibri"/>
            </a:endParaRPr>
          </a:p>
          <a:p>
            <a:pPr marL="0" lvl="1" algn="l">
              <a:spcBef>
                <a:spcPts val="1000"/>
              </a:spcBef>
            </a:pPr>
            <a:r>
              <a:rPr lang="el-GR" sz="1600" dirty="0">
                <a:latin typeface="Callibri"/>
              </a:rPr>
              <a:t>Τομείς που χρήζουν βελτίωσης: διάθεση βιβλίων/παιχνιδιών, ειδών βασικής ανάγκης, ένδυσης–υπόδησης, κατεψυγμένων προϊόντων, ειδών ψυχαγωγίας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l-GR" sz="1600" dirty="0">
              <a:latin typeface="Callibri"/>
            </a:endParaRPr>
          </a:p>
          <a:p>
            <a:pPr lvl="1" algn="l"/>
            <a:endParaRPr lang="en-US" sz="1600" dirty="0">
              <a:latin typeface="Callibri"/>
            </a:endParaRPr>
          </a:p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Κοινωνικού Παντοπωλείου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Υπηρεσίες μεταφοράς ή κατ’ </a:t>
            </a:r>
            <a:r>
              <a:rPr lang="el-GR" sz="1600" dirty="0" err="1">
                <a:latin typeface="Callibri"/>
              </a:rPr>
              <a:t>οίκον</a:t>
            </a:r>
            <a:r>
              <a:rPr lang="el-GR" sz="1600" dirty="0">
                <a:latin typeface="Callibri"/>
              </a:rPr>
              <a:t> διανομής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Ενίσχυση της διαθεσιμότητας και ποικιλίας βασικών ειδών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Συμπληρωματικές υπηρεσίες υποστήριξης, π.χ. ψυχοκοινωνική συμβουλευτική</a:t>
            </a:r>
          </a:p>
        </p:txBody>
      </p: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144FF993-CBFD-B836-FD40-44FE3A94370D}"/>
              </a:ext>
            </a:extLst>
          </p:cNvPr>
          <p:cNvSpPr txBox="1">
            <a:spLocks/>
          </p:cNvSpPr>
          <p:nvPr/>
        </p:nvSpPr>
        <p:spPr>
          <a:xfrm>
            <a:off x="4741" y="944158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Κοινωνικά Παντοπωλεία</a:t>
            </a:r>
            <a:endParaRPr lang="el-GR" dirty="0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BAAF8729-817A-7D2B-734D-6B86187DFACE}"/>
              </a:ext>
            </a:extLst>
          </p:cNvPr>
          <p:cNvCxnSpPr>
            <a:cxnSpLocks/>
          </p:cNvCxnSpPr>
          <p:nvPr/>
        </p:nvCxnSpPr>
        <p:spPr>
          <a:xfrm flipV="1">
            <a:off x="6093635" y="1500003"/>
            <a:ext cx="2365" cy="4461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0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7CCF1-E739-9387-DA4A-ADA0773D7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, κείμενο, τέχνη, σχεδίασ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32AB2F1-3E1D-2EFB-AFA0-FA6A392349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0"/>
            <a:ext cx="12189630" cy="6858000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10A9D63F-5C77-BD87-2A22-BD88F36326AD}"/>
              </a:ext>
            </a:extLst>
          </p:cNvPr>
          <p:cNvSpPr/>
          <p:nvPr/>
        </p:nvSpPr>
        <p:spPr>
          <a:xfrm>
            <a:off x="6096000" y="4142232"/>
            <a:ext cx="5943601" cy="155447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6AF7B3E-7A0F-4278-A0BE-12A842239273}"/>
              </a:ext>
            </a:extLst>
          </p:cNvPr>
          <p:cNvSpPr txBox="1">
            <a:spLocks/>
          </p:cNvSpPr>
          <p:nvPr/>
        </p:nvSpPr>
        <p:spPr>
          <a:xfrm>
            <a:off x="0" y="235586"/>
            <a:ext cx="12189630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Π3.4. Έρευνα Ικανοποίησης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Ωφελούμενων των δομών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 τριών (3) πυλώνων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 προστασίας(παιδιά, τρίτη ηλικία και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ΑμεΑ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Περιφέρειας Δυτικής Ελλάδας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05DEDF8-C136-94D4-EA11-966239DDAE7E}"/>
              </a:ext>
            </a:extLst>
          </p:cNvPr>
          <p:cNvSpPr txBox="1">
            <a:spLocks/>
          </p:cNvSpPr>
          <p:nvPr/>
        </p:nvSpPr>
        <p:spPr>
          <a:xfrm>
            <a:off x="219457" y="1472328"/>
            <a:ext cx="5726514" cy="3772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Προφίλ ωφελούμενων</a:t>
            </a: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Πλειοψηφία συμμετεχόντων: Άνδρες (57%), 55-65+ ετών (70%), χαμηλό εκπαιδευτικό επίπεδο, άνεργοι (69%), έγγαμοι/σε σύμφωνο συμβίωσης (51%),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Κοινωνικές ομάδες ωφελούμενων: Άτομα με αναπηρία ή με χρόνια προβλήματα υγείας (68%),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Εξυπηρέτηση από τη δομή: Μία φορά το μήνα (43%) για πάνω από 2 έτη (83%),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l-GR" sz="1600" dirty="0">
              <a:latin typeface="Callibri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>
                <a:latin typeface="Callibri"/>
              </a:rPr>
              <a:t>Πηγή πληροφόρησης: Κοινωνική υπηρεσία Δήμου (46%) και φίλοι/συγγενείς (28%).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E753C4DC-E081-145E-C8CF-561A297EB01F}"/>
              </a:ext>
            </a:extLst>
          </p:cNvPr>
          <p:cNvSpPr txBox="1">
            <a:spLocks/>
          </p:cNvSpPr>
          <p:nvPr/>
        </p:nvSpPr>
        <p:spPr>
          <a:xfrm>
            <a:off x="6189707" y="1500003"/>
            <a:ext cx="5908586" cy="433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Συνολική ικανοποίηση ωφελούμενων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Πλειοψηφία (&gt;50%) </a:t>
            </a:r>
            <a:r>
              <a:rPr lang="el-GR" sz="1600" dirty="0">
                <a:latin typeface="Callibri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allibri"/>
              </a:rPr>
              <a:t> «Πολύ» / «Πλήρως» ικανοποιημένοι σε όλες τις κατηγορίες</a:t>
            </a:r>
          </a:p>
          <a:p>
            <a:pPr marL="800100" lvl="1" indent="-342900" algn="l"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l-GR" sz="1600" dirty="0">
                <a:latin typeface="Callibri"/>
              </a:rPr>
              <a:t>Εντοπίζονται περιθώρια βελτίωσης: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Παραπομπές σε άλλες υπηρεσίες/δομές,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Παροχή πρόσθετης βοήθειας,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l-GR" sz="1600" dirty="0">
                <a:latin typeface="Callibri"/>
              </a:rPr>
              <a:t>Μεγαλύτερη ποικιλία στο εβδομαδιαίο μενού.</a:t>
            </a:r>
          </a:p>
          <a:p>
            <a:pPr marL="800100" lvl="1" indent="-342900" algn="l"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marL="800100" lvl="1" indent="-342900" algn="l">
              <a:buFont typeface="+mj-lt"/>
              <a:buAutoNum type="arabicPeriod"/>
            </a:pPr>
            <a:endParaRPr lang="el-GR" sz="1600" dirty="0">
              <a:latin typeface="Callibri"/>
            </a:endParaRPr>
          </a:p>
          <a:p>
            <a:pPr algn="l"/>
            <a:r>
              <a:rPr lang="el-GR" sz="1700" b="1" dirty="0">
                <a:solidFill>
                  <a:srgbClr val="0067A0"/>
                </a:solidFill>
                <a:latin typeface="Callibri"/>
              </a:rPr>
              <a:t>Ανάγκες-Προτάσεις βελτίωσης λειτουργίας Κοινωνικού Φαρμακείου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Διασφάλιση σταθερής επάρκειας φαρμάκων (48%) &amp;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Callibri"/>
              </a:rPr>
              <a:t>Ενίσχυση της ποικιλίας </a:t>
            </a:r>
            <a:r>
              <a:rPr lang="el-GR" sz="1600" dirty="0" err="1">
                <a:latin typeface="Callibri"/>
              </a:rPr>
              <a:t>παραφαρμακευτικών</a:t>
            </a:r>
            <a:r>
              <a:rPr lang="el-GR" sz="1600" dirty="0">
                <a:latin typeface="Callibri"/>
              </a:rPr>
              <a:t> προϊόντων (28%).</a:t>
            </a: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F663AFC4-CB9C-E56B-6EA3-23242FDDB065}"/>
              </a:ext>
            </a:extLst>
          </p:cNvPr>
          <p:cNvCxnSpPr>
            <a:cxnSpLocks/>
          </p:cNvCxnSpPr>
          <p:nvPr/>
        </p:nvCxnSpPr>
        <p:spPr>
          <a:xfrm flipV="1">
            <a:off x="6096000" y="1500003"/>
            <a:ext cx="0" cy="41967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Υπότιτλος 2">
            <a:extLst>
              <a:ext uri="{FF2B5EF4-FFF2-40B4-BE49-F238E27FC236}">
                <a16:creationId xmlns:a16="http://schemas.microsoft.com/office/drawing/2014/main" id="{469382D8-9E83-5089-8A5E-5B431CD5C90D}"/>
              </a:ext>
            </a:extLst>
          </p:cNvPr>
          <p:cNvSpPr txBox="1">
            <a:spLocks/>
          </p:cNvSpPr>
          <p:nvPr/>
        </p:nvSpPr>
        <p:spPr>
          <a:xfrm>
            <a:off x="-4403" y="944158"/>
            <a:ext cx="12150683" cy="295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700" b="1" dirty="0">
                <a:solidFill>
                  <a:schemeClr val="accent5">
                    <a:lumMod val="50000"/>
                  </a:schemeClr>
                </a:solidFill>
                <a:latin typeface="Callibri"/>
              </a:rPr>
              <a:t>Κοινωνικά Φαρμακεία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260328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</TotalTime>
  <Words>4679</Words>
  <Application>Microsoft Office PowerPoint</Application>
  <PresentationFormat>Ευρεία οθόνη</PresentationFormat>
  <Paragraphs>497</Paragraphs>
  <Slides>32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Callibri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Νίκη  Λιακοπούλου</dc:creator>
  <cp:lastModifiedBy>Κωνσταντίνος Καλαντζής</cp:lastModifiedBy>
  <cp:revision>49</cp:revision>
  <dcterms:created xsi:type="dcterms:W3CDTF">2025-10-31T10:08:51Z</dcterms:created>
  <dcterms:modified xsi:type="dcterms:W3CDTF">2026-02-19T08:09:54Z</dcterms:modified>
</cp:coreProperties>
</file>