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0"/>
  </p:notesMasterIdLst>
  <p:handoutMasterIdLst>
    <p:handoutMasterId r:id="rId21"/>
  </p:handoutMasterIdLst>
  <p:sldIdLst>
    <p:sldId id="257" r:id="rId2"/>
    <p:sldId id="514" r:id="rId3"/>
    <p:sldId id="515" r:id="rId4"/>
    <p:sldId id="517" r:id="rId5"/>
    <p:sldId id="518" r:id="rId6"/>
    <p:sldId id="519" r:id="rId7"/>
    <p:sldId id="520" r:id="rId8"/>
    <p:sldId id="521" r:id="rId9"/>
    <p:sldId id="522" r:id="rId10"/>
    <p:sldId id="523" r:id="rId11"/>
    <p:sldId id="524" r:id="rId12"/>
    <p:sldId id="525" r:id="rId13"/>
    <p:sldId id="526" r:id="rId14"/>
    <p:sldId id="527" r:id="rId15"/>
    <p:sldId id="528" r:id="rId16"/>
    <p:sldId id="529" r:id="rId17"/>
    <p:sldId id="530" r:id="rId18"/>
    <p:sldId id="51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3" pos="5472" userDrawn="1">
          <p15:clr>
            <a:srgbClr val="A4A3A4"/>
          </p15:clr>
        </p15:guide>
        <p15:guide id="4" orient="horz" pos="4128"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2683C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1473" autoAdjust="0"/>
    <p:restoredTop sz="89911" autoAdjust="0"/>
  </p:normalViewPr>
  <p:slideViewPr>
    <p:cSldViewPr snapToGrid="0">
      <p:cViewPr varScale="1">
        <p:scale>
          <a:sx n="73" d="100"/>
          <a:sy n="73" d="100"/>
        </p:scale>
        <p:origin x="-1050" y="-102"/>
      </p:cViewPr>
      <p:guideLst>
        <p:guide orient="horz" pos="2160"/>
        <p:guide orient="horz" pos="4128"/>
        <p:guide pos="2880"/>
        <p:guide pos="5472"/>
      </p:guideLst>
    </p:cSldViewPr>
  </p:slideViewPr>
  <p:notesTextViewPr>
    <p:cViewPr>
      <p:scale>
        <a:sx n="3" d="2"/>
        <a:sy n="3" d="2"/>
      </p:scale>
      <p:origin x="0" y="0"/>
    </p:cViewPr>
  </p:notesTextViewPr>
  <p:notesViewPr>
    <p:cSldViewPr snapToGrid="0" showGuides="1">
      <p:cViewPr varScale="1">
        <p:scale>
          <a:sx n="72" d="100"/>
          <a:sy n="72" d="100"/>
        </p:scale>
        <p:origin x="3396" y="6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E4CE4DA-22AE-442E-AC9C-92F214E4916F}" type="datetime1">
              <a:rPr lang="el-GR" smtClean="0"/>
              <a:pPr rtl="0"/>
              <a:t>25/2/2023</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el-GR" smtClean="0"/>
              <a:pPr rtl="0"/>
              <a:t>‹#›</a:t>
            </a:fld>
            <a:endParaRPr lang="el-GR" dirty="0"/>
          </a:p>
        </p:txBody>
      </p:sp>
    </p:spTree>
    <p:extLst>
      <p:ext uri="{BB962C8B-B14F-4D97-AF65-F5344CB8AC3E}">
        <p14:creationId xmlns:p14="http://schemas.microsoft.com/office/powerpoint/2010/main" xmlns="" val="1323295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41765FF-9287-4A7A-B1E0-3A22CE3F062E}" type="datetime1">
              <a:rPr lang="el-GR" noProof="0" smtClean="0"/>
              <a:pPr rtl="0"/>
              <a:t>25/2/2023</a:t>
            </a:fld>
            <a:endParaRPr lang="el-GR" noProof="0" dirty="0"/>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el-GR" noProof="0" smtClean="0"/>
              <a:pPr rtl="0"/>
              <a:t>‹#›</a:t>
            </a:fld>
            <a:endParaRPr lang="el-GR" noProof="0" dirty="0"/>
          </a:p>
        </p:txBody>
      </p:sp>
    </p:spTree>
    <p:extLst>
      <p:ext uri="{BB962C8B-B14F-4D97-AF65-F5344CB8AC3E}">
        <p14:creationId xmlns:p14="http://schemas.microsoft.com/office/powerpoint/2010/main" xmlns="" val="12732681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32674CE4-FBD8-4481-AEFB-CA53E599A745}" type="slidenum">
              <a:rPr lang="el-GR" smtClean="0"/>
              <a:pPr rtl="0"/>
              <a:t>1</a:t>
            </a:fld>
            <a:endParaRPr lang="el-GR" dirty="0"/>
          </a:p>
        </p:txBody>
      </p:sp>
    </p:spTree>
    <p:extLst>
      <p:ext uri="{BB962C8B-B14F-4D97-AF65-F5344CB8AC3E}">
        <p14:creationId xmlns:p14="http://schemas.microsoft.com/office/powerpoint/2010/main" xmlns=""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10</a:t>
            </a:fld>
            <a:endParaRPr lang="el-GR" dirty="0"/>
          </a:p>
        </p:txBody>
      </p:sp>
    </p:spTree>
    <p:extLst>
      <p:ext uri="{BB962C8B-B14F-4D97-AF65-F5344CB8AC3E}">
        <p14:creationId xmlns:p14="http://schemas.microsoft.com/office/powerpoint/2010/main" xmlns="" val="1321512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11</a:t>
            </a:fld>
            <a:endParaRPr lang="el-GR" dirty="0"/>
          </a:p>
        </p:txBody>
      </p:sp>
    </p:spTree>
    <p:extLst>
      <p:ext uri="{BB962C8B-B14F-4D97-AF65-F5344CB8AC3E}">
        <p14:creationId xmlns:p14="http://schemas.microsoft.com/office/powerpoint/2010/main" xmlns="" val="237721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12</a:t>
            </a:fld>
            <a:endParaRPr lang="el-GR" dirty="0"/>
          </a:p>
        </p:txBody>
      </p:sp>
    </p:spTree>
    <p:extLst>
      <p:ext uri="{BB962C8B-B14F-4D97-AF65-F5344CB8AC3E}">
        <p14:creationId xmlns:p14="http://schemas.microsoft.com/office/powerpoint/2010/main" xmlns="" val="1753040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13</a:t>
            </a:fld>
            <a:endParaRPr lang="el-GR" dirty="0"/>
          </a:p>
        </p:txBody>
      </p:sp>
    </p:spTree>
    <p:extLst>
      <p:ext uri="{BB962C8B-B14F-4D97-AF65-F5344CB8AC3E}">
        <p14:creationId xmlns:p14="http://schemas.microsoft.com/office/powerpoint/2010/main" xmlns="" val="119737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14</a:t>
            </a:fld>
            <a:endParaRPr lang="el-GR" dirty="0"/>
          </a:p>
        </p:txBody>
      </p:sp>
    </p:spTree>
    <p:extLst>
      <p:ext uri="{BB962C8B-B14F-4D97-AF65-F5344CB8AC3E}">
        <p14:creationId xmlns:p14="http://schemas.microsoft.com/office/powerpoint/2010/main" xmlns="" val="1973776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15</a:t>
            </a:fld>
            <a:endParaRPr lang="el-GR" dirty="0"/>
          </a:p>
        </p:txBody>
      </p:sp>
    </p:spTree>
    <p:extLst>
      <p:ext uri="{BB962C8B-B14F-4D97-AF65-F5344CB8AC3E}">
        <p14:creationId xmlns:p14="http://schemas.microsoft.com/office/powerpoint/2010/main" xmlns="" val="650639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16</a:t>
            </a:fld>
            <a:endParaRPr lang="el-GR" dirty="0"/>
          </a:p>
        </p:txBody>
      </p:sp>
    </p:spTree>
    <p:extLst>
      <p:ext uri="{BB962C8B-B14F-4D97-AF65-F5344CB8AC3E}">
        <p14:creationId xmlns:p14="http://schemas.microsoft.com/office/powerpoint/2010/main" xmlns="" val="1262740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17</a:t>
            </a:fld>
            <a:endParaRPr lang="el-GR" dirty="0"/>
          </a:p>
        </p:txBody>
      </p:sp>
    </p:spTree>
    <p:extLst>
      <p:ext uri="{BB962C8B-B14F-4D97-AF65-F5344CB8AC3E}">
        <p14:creationId xmlns:p14="http://schemas.microsoft.com/office/powerpoint/2010/main" xmlns="" val="3666115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32674CE4-FBD8-4481-AEFB-CA53E599A745}" type="slidenum">
              <a:rPr lang="el-GR" smtClean="0"/>
              <a:pPr rtl="0"/>
              <a:t>18</a:t>
            </a:fld>
            <a:endParaRPr lang="el-GR" dirty="0"/>
          </a:p>
        </p:txBody>
      </p:sp>
    </p:spTree>
    <p:extLst>
      <p:ext uri="{BB962C8B-B14F-4D97-AF65-F5344CB8AC3E}">
        <p14:creationId xmlns:p14="http://schemas.microsoft.com/office/powerpoint/2010/main" xmlns="" val="2288797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a:t>
            </a:fld>
            <a:endParaRPr lang="el-GR" dirty="0"/>
          </a:p>
        </p:txBody>
      </p:sp>
    </p:spTree>
    <p:extLst>
      <p:ext uri="{BB962C8B-B14F-4D97-AF65-F5344CB8AC3E}">
        <p14:creationId xmlns:p14="http://schemas.microsoft.com/office/powerpoint/2010/main" xmlns="" val="272470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3</a:t>
            </a:fld>
            <a:endParaRPr lang="el-GR" dirty="0"/>
          </a:p>
        </p:txBody>
      </p:sp>
    </p:spTree>
    <p:extLst>
      <p:ext uri="{BB962C8B-B14F-4D97-AF65-F5344CB8AC3E}">
        <p14:creationId xmlns:p14="http://schemas.microsoft.com/office/powerpoint/2010/main" xmlns="" val="1584247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4</a:t>
            </a:fld>
            <a:endParaRPr lang="el-GR" dirty="0"/>
          </a:p>
        </p:txBody>
      </p:sp>
    </p:spTree>
    <p:extLst>
      <p:ext uri="{BB962C8B-B14F-4D97-AF65-F5344CB8AC3E}">
        <p14:creationId xmlns:p14="http://schemas.microsoft.com/office/powerpoint/2010/main" xmlns="" val="3496197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5</a:t>
            </a:fld>
            <a:endParaRPr lang="el-GR" dirty="0"/>
          </a:p>
        </p:txBody>
      </p:sp>
    </p:spTree>
    <p:extLst>
      <p:ext uri="{BB962C8B-B14F-4D97-AF65-F5344CB8AC3E}">
        <p14:creationId xmlns:p14="http://schemas.microsoft.com/office/powerpoint/2010/main" xmlns="" val="2693895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6</a:t>
            </a:fld>
            <a:endParaRPr lang="el-GR" dirty="0"/>
          </a:p>
        </p:txBody>
      </p:sp>
    </p:spTree>
    <p:extLst>
      <p:ext uri="{BB962C8B-B14F-4D97-AF65-F5344CB8AC3E}">
        <p14:creationId xmlns:p14="http://schemas.microsoft.com/office/powerpoint/2010/main" xmlns="" val="2977887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7</a:t>
            </a:fld>
            <a:endParaRPr lang="el-GR" dirty="0"/>
          </a:p>
        </p:txBody>
      </p:sp>
    </p:spTree>
    <p:extLst>
      <p:ext uri="{BB962C8B-B14F-4D97-AF65-F5344CB8AC3E}">
        <p14:creationId xmlns:p14="http://schemas.microsoft.com/office/powerpoint/2010/main" xmlns="" val="1747092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8</a:t>
            </a:fld>
            <a:endParaRPr lang="el-GR" dirty="0"/>
          </a:p>
        </p:txBody>
      </p:sp>
    </p:spTree>
    <p:extLst>
      <p:ext uri="{BB962C8B-B14F-4D97-AF65-F5344CB8AC3E}">
        <p14:creationId xmlns:p14="http://schemas.microsoft.com/office/powerpoint/2010/main" xmlns="" val="1878960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9</a:t>
            </a:fld>
            <a:endParaRPr lang="el-GR" dirty="0"/>
          </a:p>
        </p:txBody>
      </p:sp>
    </p:spTree>
    <p:extLst>
      <p:ext uri="{BB962C8B-B14F-4D97-AF65-F5344CB8AC3E}">
        <p14:creationId xmlns:p14="http://schemas.microsoft.com/office/powerpoint/2010/main" xmlns="" val="2996191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rtl="0"/>
            <a:fld id="{8AFCCDD6-6E69-4DAB-AA9C-FB54F783E5B5}" type="datetime1">
              <a:rPr lang="el-GR" noProof="0" smtClean="0"/>
              <a:pPr rtl="0"/>
              <a:t>25/2/2023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14844601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8765B0B5-24AB-4F94-A830-10E885314E42}" type="datetime1">
              <a:rPr lang="el-GR" noProof="0" smtClean="0"/>
              <a:pPr rtl="0"/>
              <a:t>25/2/2023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36338165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8765B0B5-24AB-4F94-A830-10E885314E42}" type="datetime1">
              <a:rPr lang="el-GR" noProof="0" smtClean="0"/>
              <a:pPr rtl="0"/>
              <a:t>25/2/2023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307135485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Τίτλος και περιεχόμενο">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855259"/>
            <a:ext cx="7543801" cy="402336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64E987BD-D86C-4F90-840D-029B5B0D5166}" type="datetime1">
              <a:rPr lang="el-GR" noProof="0" smtClean="0"/>
              <a:pPr rtl="0"/>
              <a:t>25/2/2023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
        <p:nvSpPr>
          <p:cNvPr id="7" name="Τίτλος 6">
            <a:extLst>
              <a:ext uri="{FF2B5EF4-FFF2-40B4-BE49-F238E27FC236}">
                <a16:creationId xmlns:a16="http://schemas.microsoft.com/office/drawing/2014/main" xmlns="" id="{0C9E5F96-3431-4969-9624-F63CD1148FDC}"/>
              </a:ext>
            </a:extLst>
          </p:cNvPr>
          <p:cNvSpPr>
            <a:spLocks noGrp="1"/>
          </p:cNvSpPr>
          <p:nvPr>
            <p:ph type="title"/>
          </p:nvPr>
        </p:nvSpPr>
        <p:spPr>
          <a:xfrm>
            <a:off x="822960" y="286604"/>
            <a:ext cx="7543800" cy="692777"/>
          </a:xfrm>
        </p:spPr>
        <p:txBody>
          <a:bodyPr/>
          <a:lstStyle/>
          <a:p>
            <a:r>
              <a:rPr lang="el-GR" dirty="0"/>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xmlns="" val="16940326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64E987BD-D86C-4F90-840D-029B5B0D5166}" type="datetime1">
              <a:rPr lang="el-GR" noProof="0" smtClean="0"/>
              <a:pPr rtl="0"/>
              <a:t>25/2/2023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900459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rtl="0"/>
            <a:fld id="{7D08FD8B-C90A-4814-933D-82CA745BBBCB}" type="datetime1">
              <a:rPr lang="el-GR" noProof="0" smtClean="0"/>
              <a:pPr rtl="0"/>
              <a:t>25/2/2023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25821300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pPr rtl="0"/>
            <a:fld id="{EF718ADF-E857-4F21-A81D-97F68CD96C68}" type="datetime1">
              <a:rPr lang="el-GR" noProof="0" smtClean="0"/>
              <a:pPr rtl="0"/>
              <a:t>25/2/2023</a:t>
            </a:fld>
            <a:endParaRPr lang="el-GR" noProof="0" dirty="0"/>
          </a:p>
        </p:txBody>
      </p:sp>
      <p:sp>
        <p:nvSpPr>
          <p:cNvPr id="6" name="Footer Placeholder 5"/>
          <p:cNvSpPr>
            <a:spLocks noGrp="1"/>
          </p:cNvSpPr>
          <p:nvPr>
            <p:ph type="ftr" sz="quarter" idx="11"/>
          </p:nvPr>
        </p:nvSpPr>
        <p:spPr/>
        <p:txBody>
          <a:bodyPr/>
          <a:lstStyle/>
          <a:p>
            <a:pPr rtl="0"/>
            <a:r>
              <a:rPr lang="el-GR" noProof="0"/>
              <a:t>Προσθήκη υποσέλιδου</a:t>
            </a:r>
            <a:endParaRPr lang="el-GR" noProof="0" dirty="0"/>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16755173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29842" y="2505075"/>
            <a:ext cx="3868340"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4629150" y="2505075"/>
            <a:ext cx="3887391"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pPr rtl="0"/>
            <a:fld id="{E523F185-359C-4B85-9499-787CBA1D5A75}" type="datetime1">
              <a:rPr lang="el-GR" noProof="0" smtClean="0"/>
              <a:pPr rtl="0"/>
              <a:t>25/2/2023</a:t>
            </a:fld>
            <a:endParaRPr lang="el-GR" noProof="0" dirty="0"/>
          </a:p>
        </p:txBody>
      </p:sp>
      <p:sp>
        <p:nvSpPr>
          <p:cNvPr id="8" name="Footer Placeholder 7"/>
          <p:cNvSpPr>
            <a:spLocks noGrp="1"/>
          </p:cNvSpPr>
          <p:nvPr>
            <p:ph type="ftr" sz="quarter" idx="11"/>
          </p:nvPr>
        </p:nvSpPr>
        <p:spPr/>
        <p:txBody>
          <a:bodyPr/>
          <a:lstStyle/>
          <a:p>
            <a:pPr rtl="0"/>
            <a:r>
              <a:rPr lang="el-GR" noProof="0"/>
              <a:t>Προσθήκη υποσέλιδου</a:t>
            </a:r>
            <a:endParaRPr lang="el-GR" noProof="0" dirty="0"/>
          </a:p>
        </p:txBody>
      </p:sp>
      <p:sp>
        <p:nvSpPr>
          <p:cNvPr id="9" name="Slide Number Placeholder 8"/>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10765173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pPr rtl="0"/>
            <a:fld id="{092AA6E9-5537-4F6B-AF24-CE87CFABB2FE}" type="datetime1">
              <a:rPr lang="el-GR" noProof="0" smtClean="0"/>
              <a:pPr rtl="0"/>
              <a:t>25/2/2023</a:t>
            </a:fld>
            <a:endParaRPr lang="el-GR" noProof="0" dirty="0"/>
          </a:p>
        </p:txBody>
      </p:sp>
      <p:sp>
        <p:nvSpPr>
          <p:cNvPr id="4" name="Footer Placeholder 3"/>
          <p:cNvSpPr>
            <a:spLocks noGrp="1"/>
          </p:cNvSpPr>
          <p:nvPr>
            <p:ph type="ftr" sz="quarter" idx="11"/>
          </p:nvPr>
        </p:nvSpPr>
        <p:spPr/>
        <p:txBody>
          <a:bodyPr/>
          <a:lstStyle/>
          <a:p>
            <a:pPr rtl="0"/>
            <a:r>
              <a:rPr lang="el-GR" noProof="0"/>
              <a:t>Προσθήκη υποσέλιδου</a:t>
            </a:r>
            <a:endParaRPr lang="el-GR" noProof="0" dirty="0"/>
          </a:p>
        </p:txBody>
      </p:sp>
      <p:sp>
        <p:nvSpPr>
          <p:cNvPr id="5" name="Slide Number Placeholder 4"/>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21679983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2A96F4DC-7CA3-4BB1-A0B7-D6BFD97F0CE4}" type="datetime1">
              <a:rPr lang="el-GR" noProof="0" smtClean="0"/>
              <a:pPr rtl="0"/>
              <a:t>25/2/2023</a:t>
            </a:fld>
            <a:endParaRPr lang="el-GR" noProof="0" dirty="0"/>
          </a:p>
        </p:txBody>
      </p:sp>
      <p:sp>
        <p:nvSpPr>
          <p:cNvPr id="3" name="Footer Placeholder 2"/>
          <p:cNvSpPr>
            <a:spLocks noGrp="1"/>
          </p:cNvSpPr>
          <p:nvPr>
            <p:ph type="ftr" sz="quarter" idx="11"/>
          </p:nvPr>
        </p:nvSpPr>
        <p:spPr/>
        <p:txBody>
          <a:bodyPr/>
          <a:lstStyle/>
          <a:p>
            <a:pPr rtl="0"/>
            <a:r>
              <a:rPr lang="el-GR" noProof="0"/>
              <a:t>Προσθήκη υποσέλιδου</a:t>
            </a:r>
            <a:endParaRPr lang="el-GR" noProof="0" dirty="0"/>
          </a:p>
        </p:txBody>
      </p:sp>
      <p:sp>
        <p:nvSpPr>
          <p:cNvPr id="4" name="Slide Number Placeholder 3"/>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42584003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rtl="0"/>
            <a:fld id="{7AEEF394-60AA-42E5-BBA6-785914B12B3E}" type="datetime1">
              <a:rPr lang="el-GR" noProof="0" smtClean="0"/>
              <a:pPr rtl="0"/>
              <a:t>25/2/2023</a:t>
            </a:fld>
            <a:endParaRPr lang="el-GR" noProof="0" dirty="0"/>
          </a:p>
        </p:txBody>
      </p:sp>
      <p:sp>
        <p:nvSpPr>
          <p:cNvPr id="6" name="Footer Placeholder 5"/>
          <p:cNvSpPr>
            <a:spLocks noGrp="1"/>
          </p:cNvSpPr>
          <p:nvPr>
            <p:ph type="ftr" sz="quarter" idx="11"/>
          </p:nvPr>
        </p:nvSpPr>
        <p:spPr/>
        <p:txBody>
          <a:bodyPr/>
          <a:lstStyle/>
          <a:p>
            <a:pPr rtl="0"/>
            <a:r>
              <a:rPr lang="el-GR" noProof="0"/>
              <a:t>Προσθήκη υποσέλιδου</a:t>
            </a:r>
            <a:endParaRPr lang="el-GR" noProof="0" dirty="0"/>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7918042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rtl="0"/>
            <a:fld id="{FBF9933F-5606-408E-9CA3-40EE5E1D4EDD}" type="datetime1">
              <a:rPr lang="el-GR" noProof="0" smtClean="0"/>
              <a:pPr rtl="0"/>
              <a:t>25/2/2023</a:t>
            </a:fld>
            <a:endParaRPr lang="el-GR" noProof="0" dirty="0"/>
          </a:p>
        </p:txBody>
      </p:sp>
      <p:sp>
        <p:nvSpPr>
          <p:cNvPr id="6" name="Footer Placeholder 5"/>
          <p:cNvSpPr>
            <a:spLocks noGrp="1"/>
          </p:cNvSpPr>
          <p:nvPr>
            <p:ph type="ftr" sz="quarter" idx="11"/>
          </p:nvPr>
        </p:nvSpPr>
        <p:spPr/>
        <p:txBody>
          <a:bodyPr/>
          <a:lstStyle/>
          <a:p>
            <a:pPr rtl="0"/>
            <a:r>
              <a:rPr lang="el-GR" noProof="0"/>
              <a:t>Προσθήκη υποσέλιδου</a:t>
            </a:r>
            <a:endParaRPr lang="el-GR" noProof="0" dirty="0"/>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1212216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8765B0B5-24AB-4F94-A830-10E885314E42}" type="datetime1">
              <a:rPr lang="el-GR" noProof="0" smtClean="0"/>
              <a:pPr rtl="0"/>
              <a:t>25/2/2023</a:t>
            </a:fld>
            <a:endParaRPr lang="el-GR" noProof="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el-GR" noProof="0"/>
              <a:t>Προσθήκη υποσέλιδου</a:t>
            </a:r>
            <a:endParaRPr lang="el-GR" noProof="0"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202587392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18"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guide id="3"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822960" y="476250"/>
            <a:ext cx="7543800" cy="1688211"/>
          </a:xfrm>
        </p:spPr>
        <p:txBody>
          <a:bodyPr rtlCol="0">
            <a:normAutofit fontScale="90000"/>
          </a:bodyPr>
          <a:lstStyle/>
          <a:p>
            <a:pPr algn="ctr"/>
            <a:r>
              <a:rPr lang="el-GR" sz="3200" b="1" dirty="0">
                <a:solidFill>
                  <a:srgbClr val="FFFFFF"/>
                </a:solidFill>
              </a:rPr>
              <a:t>Έρευνα στις Κοινωνικές Υπηρεσίες τις Περιφέρειας Δυτικής Ελλάδας για τη λειτουργία των Κοινωνικών Υπηρεσιών των ΟΤΑ Ά Βαθμού</a:t>
            </a:r>
          </a:p>
        </p:txBody>
      </p:sp>
      <p:sp>
        <p:nvSpPr>
          <p:cNvPr id="20" name="Τίτλος 1">
            <a:extLst>
              <a:ext uri="{FF2B5EF4-FFF2-40B4-BE49-F238E27FC236}">
                <a16:creationId xmlns:a16="http://schemas.microsoft.com/office/drawing/2014/main" xmlns="" id="{ACCF97AF-E359-4E30-AD72-0F6DA8A97D52}"/>
              </a:ext>
            </a:extLst>
          </p:cNvPr>
          <p:cNvSpPr txBox="1">
            <a:spLocks/>
          </p:cNvSpPr>
          <p:nvPr/>
        </p:nvSpPr>
        <p:spPr>
          <a:xfrm>
            <a:off x="800100" y="4480245"/>
            <a:ext cx="7543800" cy="63638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l-GR" sz="2400" dirty="0">
                <a:solidFill>
                  <a:srgbClr val="FFFFFF"/>
                </a:solidFill>
              </a:rPr>
              <a:t>Φεβρουάριος 2023</a:t>
            </a:r>
          </a:p>
        </p:txBody>
      </p:sp>
      <p:sp>
        <p:nvSpPr>
          <p:cNvPr id="5" name="Τίτλος 1">
            <a:extLst>
              <a:ext uri="{FF2B5EF4-FFF2-40B4-BE49-F238E27FC236}">
                <a16:creationId xmlns:a16="http://schemas.microsoft.com/office/drawing/2014/main" xmlns="" id="{32A9771D-DF75-4AEF-9C8C-687FB9781C11}"/>
              </a:ext>
            </a:extLst>
          </p:cNvPr>
          <p:cNvSpPr txBox="1">
            <a:spLocks/>
          </p:cNvSpPr>
          <p:nvPr/>
        </p:nvSpPr>
        <p:spPr>
          <a:xfrm>
            <a:off x="800100" y="3176796"/>
            <a:ext cx="7543800" cy="504408"/>
          </a:xfrm>
          <a:prstGeom prst="rect">
            <a:avLst/>
          </a:prstGeom>
        </p:spPr>
        <p:txBody>
          <a:bodyPr vert="horz" lIns="91440" tIns="45720" rIns="91440" bIns="45720" rtlCol="0" anchor="b">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l-GR" sz="2400" dirty="0">
                <a:solidFill>
                  <a:srgbClr val="FFFFFF"/>
                </a:solidFill>
              </a:rPr>
              <a:t>Ανάλυση/Συμπεράσματα: Δρ. Κωνσταντίνος Ρηγόπουλος</a:t>
            </a:r>
            <a:endParaRPr lang="en-US" sz="2400" dirty="0">
              <a:solidFill>
                <a:srgbClr val="FFFFFF"/>
              </a:solidFill>
            </a:endParaRPr>
          </a:p>
        </p:txBody>
      </p:sp>
    </p:spTree>
    <p:extLst>
      <p:ext uri="{BB962C8B-B14F-4D97-AF65-F5344CB8AC3E}">
        <p14:creationId xmlns:p14="http://schemas.microsoft.com/office/powerpoint/2010/main" xmlns="" val="7063055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400" dirty="0">
                <a:cs typeface="Times New Roman" pitchFamily="18" charset="0"/>
              </a:rPr>
              <a:t>Β5. Η συλλογή  και επεξεργασία  στοιχείων που σχετίζονται με την υγεία και την κοινωνική φροντίδα στο δήμο μου γίνεται μεθοδικά και με ακρίβεια</a:t>
            </a:r>
            <a:endParaRPr lang="en-US" sz="24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στις Κοινωνικές Υπηρεσίες τις Περιφέρειας Δυτικής Ελλάδας για τη λειτουργία των Κοινωνικών Υπηρεσιών των ΟΤΑ Ά Βαθμού</a:t>
            </a:r>
            <a:endParaRPr lang="en-US" sz="1200" dirty="0"/>
          </a:p>
        </p:txBody>
      </p:sp>
      <p:sp>
        <p:nvSpPr>
          <p:cNvPr id="11" name="Rectangle 3">
            <a:extLst>
              <a:ext uri="{FF2B5EF4-FFF2-40B4-BE49-F238E27FC236}">
                <a16:creationId xmlns:a16="http://schemas.microsoft.com/office/drawing/2014/main" xmlns="" id="{2822D660-EA2C-4D5B-9E1A-2A3EFFB3DB09}"/>
              </a:ext>
            </a:extLst>
          </p:cNvPr>
          <p:cNvSpPr>
            <a:spLocks noChangeArrowheads="1"/>
          </p:cNvSpPr>
          <p:nvPr/>
        </p:nvSpPr>
        <p:spPr bwMode="auto">
          <a:xfrm>
            <a:off x="200858" y="4584682"/>
            <a:ext cx="6900334" cy="16621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συλλογή και η επεξεργασία των στοιχείων που σχετίζονται με την υγεία και την κοινωνική φροντίδα, συγκεντρώνει το μεγαλύτερο ποσοστό συμφωνίας της παρούσας έρευνας, αναφορικά με την μεθοδικότητα και την ακρίβεια που επιτελείται</a:t>
            </a:r>
          </a:p>
          <a:p>
            <a:pPr marL="285750" indent="-285750" algn="just">
              <a:lnSpc>
                <a:spcPct val="107000"/>
              </a:lnSpc>
              <a:spcAft>
                <a:spcPts val="800"/>
              </a:spcAft>
              <a:buFont typeface="Arial" panose="020B0604020202020204" pitchFamily="34" charset="0"/>
              <a:buChar char="•"/>
            </a:pPr>
            <a:r>
              <a:rPr lang="el-GR"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Ποσοστό ίσο με 63,4% θεωρεί ότι γίνεται μεθοδικά και με ακρίβεια</a:t>
            </a:r>
            <a:endParaRPr lang="el-GR"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Chart, histogram&#10;&#10;Description automatically generated">
            <a:extLst>
              <a:ext uri="{FF2B5EF4-FFF2-40B4-BE49-F238E27FC236}">
                <a16:creationId xmlns:a16="http://schemas.microsoft.com/office/drawing/2014/main" xmlns="" id="{D2574191-0591-8391-800F-47074C14FF45}"/>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00858" y="1299063"/>
            <a:ext cx="5865778" cy="3285618"/>
          </a:xfrm>
          <a:prstGeom prst="rect">
            <a:avLst/>
          </a:prstGeom>
          <a:noFill/>
          <a:ln>
            <a:noFill/>
          </a:ln>
        </p:spPr>
      </p:pic>
    </p:spTree>
    <p:extLst>
      <p:ext uri="{BB962C8B-B14F-4D97-AF65-F5344CB8AC3E}">
        <p14:creationId xmlns:p14="http://schemas.microsoft.com/office/powerpoint/2010/main" xmlns="" val="31704207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400" dirty="0">
                <a:cs typeface="Times New Roman" pitchFamily="18" charset="0"/>
              </a:rPr>
              <a:t>Β6. Η συλλογή  και επεξεργασία  στοιχείων που σχετίζονται με το τοπικό περιβάλλον στο δήμο μου γίνεται μεθοδικά και με ακρίβεια</a:t>
            </a:r>
            <a:endParaRPr lang="en-US" sz="24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στις Κοινωνικές Υπηρεσίες τις Περιφέρειας Δυτικής Ελλάδας για τη λειτουργία των Κοινωνικών Υπηρεσιών των ΟΤΑ Ά Βαθμού</a:t>
            </a:r>
            <a:endParaRPr lang="en-US" sz="1200" dirty="0"/>
          </a:p>
        </p:txBody>
      </p:sp>
      <p:sp>
        <p:nvSpPr>
          <p:cNvPr id="11" name="Rectangle 3">
            <a:extLst>
              <a:ext uri="{FF2B5EF4-FFF2-40B4-BE49-F238E27FC236}">
                <a16:creationId xmlns:a16="http://schemas.microsoft.com/office/drawing/2014/main" xmlns="" id="{2822D660-EA2C-4D5B-9E1A-2A3EFFB3DB09}"/>
              </a:ext>
            </a:extLst>
          </p:cNvPr>
          <p:cNvSpPr>
            <a:spLocks noChangeArrowheads="1"/>
          </p:cNvSpPr>
          <p:nvPr/>
        </p:nvSpPr>
        <p:spPr bwMode="auto">
          <a:xfrm>
            <a:off x="200858" y="4784160"/>
            <a:ext cx="6900334" cy="12631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Αναφορικά με το τα στοιχεία που σχετίζονται με το τοπικό περιβάλλον, βλέπουμε και εδώ μία θετική γνώμη σε ότι αφορά τη μεθοδικότητα και την ακρίβεια της συλλογής τους με ποσοστό </a:t>
            </a:r>
            <a:r>
              <a:rPr lang="el-GR"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σχεδόν 70% των ερωτώμενων να μη διαφωνεί σχετικά</a:t>
            </a:r>
            <a:endParaRPr lang="el-GR"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Chart, histogram&#10;&#10;Description automatically generated">
            <a:extLst>
              <a:ext uri="{FF2B5EF4-FFF2-40B4-BE49-F238E27FC236}">
                <a16:creationId xmlns:a16="http://schemas.microsoft.com/office/drawing/2014/main" xmlns="" id="{2DE8671F-C68B-E6B7-D5C6-CCE922CEFF72}"/>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00858" y="1320526"/>
            <a:ext cx="5274310" cy="3267056"/>
          </a:xfrm>
          <a:prstGeom prst="rect">
            <a:avLst/>
          </a:prstGeom>
          <a:noFill/>
          <a:ln>
            <a:noFill/>
          </a:ln>
        </p:spPr>
      </p:pic>
    </p:spTree>
    <p:extLst>
      <p:ext uri="{BB962C8B-B14F-4D97-AF65-F5344CB8AC3E}">
        <p14:creationId xmlns:p14="http://schemas.microsoft.com/office/powerpoint/2010/main" xmlns="" val="35633574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1800" dirty="0">
                <a:effectLst/>
                <a:latin typeface="Calibri" panose="020F0502020204030204" pitchFamily="34" charset="0"/>
                <a:ea typeface="Calibri" panose="020F0502020204030204" pitchFamily="34" charset="0"/>
                <a:cs typeface="Times New Roman" panose="02020603050405020304" pitchFamily="18" charset="0"/>
              </a:rPr>
              <a:t>Β7. </a:t>
            </a:r>
            <a:r>
              <a:rPr lang="en-GB" sz="1800" dirty="0">
                <a:effectLst/>
                <a:latin typeface="Calibri" panose="020F0502020204030204" pitchFamily="34" charset="0"/>
                <a:ea typeface="Calibri" panose="020F0502020204030204" pitchFamily="34" charset="0"/>
                <a:cs typeface="Times New Roman" panose="02020603050405020304" pitchFamily="18" charset="0"/>
              </a:rPr>
              <a:t>H</a:t>
            </a:r>
            <a:r>
              <a:rPr lang="el-GR" sz="1800" dirty="0">
                <a:effectLst/>
                <a:latin typeface="Calibri" panose="020F0502020204030204" pitchFamily="34" charset="0"/>
                <a:ea typeface="Calibri" panose="020F0502020204030204" pitchFamily="34" charset="0"/>
                <a:cs typeface="Times New Roman" panose="02020603050405020304" pitchFamily="18" charset="0"/>
              </a:rPr>
              <a:t> υποστήριξη του έργου των χαρτογραφήσεων, ερευνών και μελετών του Τμήματος Τεκμηρίωσης και Πληροφοριακών Συστημάτων τις Διεύθυνσης Κοινωνικής Ένταξης και Κοινωνικής Συνοχής του Υπουργείου Εργασίας, Κοινωνικής Ασφάλισης και Κοινωνικής Αλληλεγγύης στο δήμο μου γίνεται μεθοδικά και με ακρίβεια</a:t>
            </a:r>
            <a:endParaRPr lang="en-US" sz="24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στις Κοινωνικές Υπηρεσίες τις Περιφέρειας Δυτικής Ελλάδας για τη λειτουργία των Κοινωνικών Υπηρεσιών των ΟΤΑ Ά Βαθμού</a:t>
            </a:r>
            <a:endParaRPr lang="en-US" sz="1200" dirty="0"/>
          </a:p>
        </p:txBody>
      </p:sp>
      <p:sp>
        <p:nvSpPr>
          <p:cNvPr id="11" name="Rectangle 3">
            <a:extLst>
              <a:ext uri="{FF2B5EF4-FFF2-40B4-BE49-F238E27FC236}">
                <a16:creationId xmlns:a16="http://schemas.microsoft.com/office/drawing/2014/main" xmlns="" id="{2822D660-EA2C-4D5B-9E1A-2A3EFFB3DB09}"/>
              </a:ext>
            </a:extLst>
          </p:cNvPr>
          <p:cNvSpPr>
            <a:spLocks noChangeArrowheads="1"/>
          </p:cNvSpPr>
          <p:nvPr/>
        </p:nvSpPr>
        <p:spPr bwMode="auto">
          <a:xfrm>
            <a:off x="0" y="4115203"/>
            <a:ext cx="6900334" cy="2289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
              <a:lnSpc>
                <a:spcPct val="107000"/>
              </a:lnSpc>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Το πρώτο ερώτημα που οι απαντήσεις ίσως πρέπει να προβληματίσουν αφορά την υποστήριξη του έργου των χαρτογραφήσεων, ερευνών και μελετών του Τμήματος Τεκμηρίωσης και Πληροφοριακών Συστημάτων τις Διεύθυνσης Κοινωνικής Ένταξης και Κοινωνικής Συνοχής του Υπουργείου Εργασίας, Κοινωνικής Ασφάλισης και Κοινωνικής Αλληλεγγύης</a:t>
            </a:r>
          </a:p>
          <a:p>
            <a:pPr marL="285750" indent="-285750" algn="just">
              <a:lnSpc>
                <a:spcPct val="107000"/>
              </a:lnSpc>
              <a:spcAft>
                <a:spcPts val="800"/>
              </a:spcAft>
              <a:buFont typeface="Arial" panose="020B0604020202020204" pitchFamily="34" charset="0"/>
              <a:buChar char="•"/>
            </a:pPr>
            <a:r>
              <a:rPr lang="el-GR" sz="1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Εδώ βλέπουμε πως 17% των ερωτώμενων δεν εκφράζει γνώμη ενώ ποσοστό σχεδόν 20% θεωρεί πως δεν υποστηρίζεται το συγκεκριμένο έργο μεθοδικά και με ακρίβεια</a:t>
            </a:r>
            <a:endParaRPr lang="el-G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xmlns="" id="{6386EFB9-CD9F-E9C6-7CCC-BDF4B304C3D6}"/>
              </a:ext>
            </a:extLst>
          </p:cNvPr>
          <p:cNvGraphicFramePr>
            <a:graphicFrameLocks noGrp="1"/>
          </p:cNvGraphicFramePr>
          <p:nvPr>
            <p:extLst>
              <p:ext uri="{D42A27DB-BD31-4B8C-83A1-F6EECF244321}">
                <p14:modId xmlns:p14="http://schemas.microsoft.com/office/powerpoint/2010/main" xmlns="" val="3038626109"/>
              </p:ext>
            </p:extLst>
          </p:nvPr>
        </p:nvGraphicFramePr>
        <p:xfrm>
          <a:off x="259714" y="1314602"/>
          <a:ext cx="4908634" cy="2844800"/>
        </p:xfrm>
        <a:graphic>
          <a:graphicData uri="http://schemas.openxmlformats.org/drawingml/2006/table">
            <a:tbl>
              <a:tblPr>
                <a:tableStyleId>{3B4B98B0-60AC-42C2-AFA5-B58CD77FA1E5}</a:tableStyleId>
              </a:tblPr>
              <a:tblGrid>
                <a:gridCol w="790361">
                  <a:extLst>
                    <a:ext uri="{9D8B030D-6E8A-4147-A177-3AD203B41FA5}">
                      <a16:colId xmlns:a16="http://schemas.microsoft.com/office/drawing/2014/main" xmlns="" val="1645300142"/>
                    </a:ext>
                  </a:extLst>
                </a:gridCol>
                <a:gridCol w="1334810">
                  <a:extLst>
                    <a:ext uri="{9D8B030D-6E8A-4147-A177-3AD203B41FA5}">
                      <a16:colId xmlns:a16="http://schemas.microsoft.com/office/drawing/2014/main" xmlns="" val="2422393836"/>
                    </a:ext>
                  </a:extLst>
                </a:gridCol>
                <a:gridCol w="737963">
                  <a:extLst>
                    <a:ext uri="{9D8B030D-6E8A-4147-A177-3AD203B41FA5}">
                      <a16:colId xmlns:a16="http://schemas.microsoft.com/office/drawing/2014/main" xmlns="" val="1090288695"/>
                    </a:ext>
                  </a:extLst>
                </a:gridCol>
                <a:gridCol w="657684">
                  <a:extLst>
                    <a:ext uri="{9D8B030D-6E8A-4147-A177-3AD203B41FA5}">
                      <a16:colId xmlns:a16="http://schemas.microsoft.com/office/drawing/2014/main" xmlns="" val="1615570149"/>
                    </a:ext>
                  </a:extLst>
                </a:gridCol>
                <a:gridCol w="693908">
                  <a:extLst>
                    <a:ext uri="{9D8B030D-6E8A-4147-A177-3AD203B41FA5}">
                      <a16:colId xmlns:a16="http://schemas.microsoft.com/office/drawing/2014/main" xmlns="" val="374910597"/>
                    </a:ext>
                  </a:extLst>
                </a:gridCol>
                <a:gridCol w="693908">
                  <a:extLst>
                    <a:ext uri="{9D8B030D-6E8A-4147-A177-3AD203B41FA5}">
                      <a16:colId xmlns:a16="http://schemas.microsoft.com/office/drawing/2014/main" xmlns="" val="3013516993"/>
                    </a:ext>
                  </a:extLst>
                </a:gridCol>
              </a:tblGrid>
              <a:tr h="0">
                <a:tc gridSpan="6">
                  <a:txBody>
                    <a:bodyPr/>
                    <a:lstStyle/>
                    <a:p>
                      <a:pPr marL="38100" marR="38100" algn="ctr">
                        <a:lnSpc>
                          <a:spcPts val="1600"/>
                        </a:lnSpc>
                        <a:spcAft>
                          <a:spcPts val="800"/>
                        </a:spcAft>
                      </a:pPr>
                      <a:r>
                        <a:rPr lang="el-GR" sz="900">
                          <a:effectLst/>
                        </a:rPr>
                        <a:t>H υποστήριξη του έργου των χαρτογραφήσεων, ερευνών και μελετών του Τμήματος Τεκμηρίωσης Διεύθυνσης Κοινωνικής Ένταξης μεθοδικά</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xmlns="" val="2851369508"/>
                  </a:ext>
                </a:extLst>
              </a:tr>
              <a:tr h="0">
                <a:tc gridSpan="2">
                  <a:txBody>
                    <a:bodyPr/>
                    <a:lstStyle/>
                    <a:p>
                      <a:pPr>
                        <a:lnSpc>
                          <a:spcPct val="107000"/>
                        </a:lnSpc>
                        <a:spcAft>
                          <a:spcPts val="800"/>
                        </a:spcAft>
                      </a:pPr>
                      <a:r>
                        <a:rPr lang="el-GR" sz="12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l-GR"/>
                    </a:p>
                  </a:txBody>
                  <a:tcPr/>
                </a:tc>
                <a:tc>
                  <a:txBody>
                    <a:bodyPr/>
                    <a:lstStyle/>
                    <a:p>
                      <a:pPr marL="38100" marR="38100" algn="ctr">
                        <a:lnSpc>
                          <a:spcPts val="1600"/>
                        </a:lnSpc>
                        <a:spcAft>
                          <a:spcPts val="800"/>
                        </a:spcAft>
                      </a:pPr>
                      <a:r>
                        <a:rPr lang="el-GR" sz="900">
                          <a:effectLst/>
                        </a:rPr>
                        <a:t>Frequency</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900">
                          <a:effectLst/>
                        </a:rPr>
                        <a:t>Percent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900">
                          <a:effectLst/>
                        </a:rPr>
                        <a:t>Valid Percent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900">
                          <a:effectLst/>
                        </a:rPr>
                        <a:t>Cumulative Percent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3285353858"/>
                  </a:ext>
                </a:extLst>
              </a:tr>
              <a:tr h="0">
                <a:tc rowSpan="7">
                  <a:txBody>
                    <a:bodyPr/>
                    <a:lstStyle/>
                    <a:p>
                      <a:pPr marL="38100" marR="38100">
                        <a:lnSpc>
                          <a:spcPts val="1600"/>
                        </a:lnSpc>
                        <a:spcAft>
                          <a:spcPts val="800"/>
                        </a:spcAft>
                      </a:pPr>
                      <a:r>
                        <a:rPr lang="el-GR" sz="900">
                          <a:effectLst/>
                        </a:rPr>
                        <a:t>Valid</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800"/>
                        </a:spcAft>
                      </a:pPr>
                      <a:r>
                        <a:rPr lang="el-GR" sz="900">
                          <a:effectLst/>
                        </a:rPr>
                        <a:t>Συμφωνώ Απολύτως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5,3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5,4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5,4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027879434"/>
                  </a:ext>
                </a:extLst>
              </a:tr>
              <a:tr h="0">
                <a:tc vMerge="1">
                  <a:txBody>
                    <a:bodyPr/>
                    <a:lstStyle/>
                    <a:p>
                      <a:endParaRPr lang="el-GR"/>
                    </a:p>
                  </a:txBody>
                  <a:tcPr/>
                </a:tc>
                <a:tc>
                  <a:txBody>
                    <a:bodyPr/>
                    <a:lstStyle/>
                    <a:p>
                      <a:pPr marL="38100" marR="38100">
                        <a:lnSpc>
                          <a:spcPts val="1600"/>
                        </a:lnSpc>
                        <a:spcAft>
                          <a:spcPts val="800"/>
                        </a:spcAft>
                      </a:pPr>
                      <a:r>
                        <a:rPr lang="el-GR" sz="900">
                          <a:effectLst/>
                        </a:rPr>
                        <a:t>Συμφωνώ</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41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31,3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31,5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dirty="0">
                          <a:effectLst/>
                        </a:rPr>
                        <a:t>36,9</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50541057"/>
                  </a:ext>
                </a:extLst>
              </a:tr>
              <a:tr h="0">
                <a:tc vMerge="1">
                  <a:txBody>
                    <a:bodyPr/>
                    <a:lstStyle/>
                    <a:p>
                      <a:endParaRPr lang="el-GR"/>
                    </a:p>
                  </a:txBody>
                  <a:tcPr/>
                </a:tc>
                <a:tc>
                  <a:txBody>
                    <a:bodyPr/>
                    <a:lstStyle/>
                    <a:p>
                      <a:pPr marL="38100" marR="38100">
                        <a:lnSpc>
                          <a:spcPts val="1600"/>
                        </a:lnSpc>
                        <a:spcAft>
                          <a:spcPts val="800"/>
                        </a:spcAft>
                      </a:pPr>
                      <a:r>
                        <a:rPr lang="el-GR" sz="900">
                          <a:effectLst/>
                        </a:rPr>
                        <a:t>Ούτε Συμφωνώ, Ούτε Διαφωνώ</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35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26,7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26,9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dirty="0">
                          <a:effectLst/>
                        </a:rPr>
                        <a:t>63,8</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741490196"/>
                  </a:ext>
                </a:extLst>
              </a:tr>
              <a:tr h="0">
                <a:tc vMerge="1">
                  <a:txBody>
                    <a:bodyPr/>
                    <a:lstStyle/>
                    <a:p>
                      <a:endParaRPr lang="el-GR"/>
                    </a:p>
                  </a:txBody>
                  <a:tcPr/>
                </a:tc>
                <a:tc>
                  <a:txBody>
                    <a:bodyPr/>
                    <a:lstStyle/>
                    <a:p>
                      <a:pPr marL="38100" marR="38100">
                        <a:lnSpc>
                          <a:spcPts val="1600"/>
                        </a:lnSpc>
                        <a:spcAft>
                          <a:spcPts val="800"/>
                        </a:spcAft>
                      </a:pPr>
                      <a:r>
                        <a:rPr lang="el-GR" sz="900">
                          <a:effectLst/>
                        </a:rPr>
                        <a:t>Διαφωνώ</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19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14,5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14,6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78,5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86655633"/>
                  </a:ext>
                </a:extLst>
              </a:tr>
              <a:tr h="0">
                <a:tc vMerge="1">
                  <a:txBody>
                    <a:bodyPr/>
                    <a:lstStyle/>
                    <a:p>
                      <a:endParaRPr lang="el-GR"/>
                    </a:p>
                  </a:txBody>
                  <a:tcPr/>
                </a:tc>
                <a:tc>
                  <a:txBody>
                    <a:bodyPr/>
                    <a:lstStyle/>
                    <a:p>
                      <a:pPr marL="38100" marR="38100">
                        <a:lnSpc>
                          <a:spcPts val="1600"/>
                        </a:lnSpc>
                        <a:spcAft>
                          <a:spcPts val="800"/>
                        </a:spcAft>
                      </a:pPr>
                      <a:r>
                        <a:rPr lang="el-GR" sz="900">
                          <a:effectLst/>
                        </a:rPr>
                        <a:t>Διαφωνώ απολύτως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4,6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4,6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83,1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923881629"/>
                  </a:ext>
                </a:extLst>
              </a:tr>
              <a:tr h="0">
                <a:tc vMerge="1">
                  <a:txBody>
                    <a:bodyPr/>
                    <a:lstStyle/>
                    <a:p>
                      <a:endParaRPr lang="el-GR"/>
                    </a:p>
                  </a:txBody>
                  <a:tcPr/>
                </a:tc>
                <a:tc>
                  <a:txBody>
                    <a:bodyPr/>
                    <a:lstStyle/>
                    <a:p>
                      <a:pPr marL="38100" marR="38100">
                        <a:lnSpc>
                          <a:spcPts val="1600"/>
                        </a:lnSpc>
                        <a:spcAft>
                          <a:spcPts val="800"/>
                        </a:spcAft>
                      </a:pPr>
                      <a:r>
                        <a:rPr lang="el-GR" sz="900">
                          <a:effectLst/>
                        </a:rPr>
                        <a:t>ΔΓ/ΔΑ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22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16,8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16,9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100,0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718484642"/>
                  </a:ext>
                </a:extLst>
              </a:tr>
              <a:tr h="0">
                <a:tc vMerge="1">
                  <a:txBody>
                    <a:bodyPr/>
                    <a:lstStyle/>
                    <a:p>
                      <a:endParaRPr lang="el-GR"/>
                    </a:p>
                  </a:txBody>
                  <a:tcPr/>
                </a:tc>
                <a:tc>
                  <a:txBody>
                    <a:bodyPr/>
                    <a:lstStyle/>
                    <a:p>
                      <a:pPr marL="38100" marR="38100">
                        <a:lnSpc>
                          <a:spcPts val="1600"/>
                        </a:lnSpc>
                        <a:spcAft>
                          <a:spcPts val="800"/>
                        </a:spcAft>
                      </a:pPr>
                      <a:r>
                        <a:rPr lang="el-GR" sz="900">
                          <a:effectLst/>
                        </a:rPr>
                        <a:t>Total</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130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99,2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100,0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l-GR" sz="12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982110891"/>
                  </a:ext>
                </a:extLst>
              </a:tr>
              <a:tr h="0">
                <a:tc>
                  <a:txBody>
                    <a:bodyPr/>
                    <a:lstStyle/>
                    <a:p>
                      <a:pPr marL="38100" marR="38100">
                        <a:lnSpc>
                          <a:spcPts val="1600"/>
                        </a:lnSpc>
                        <a:spcAft>
                          <a:spcPts val="800"/>
                        </a:spcAft>
                      </a:pPr>
                      <a:r>
                        <a:rPr lang="el-GR" sz="900">
                          <a:effectLst/>
                        </a:rPr>
                        <a:t>Missing</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800"/>
                        </a:spcAft>
                      </a:pPr>
                      <a:r>
                        <a:rPr lang="el-GR" sz="900">
                          <a:effectLst/>
                        </a:rPr>
                        <a:t>System</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l-GR" sz="12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l-GR" sz="12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410054858"/>
                  </a:ext>
                </a:extLst>
              </a:tr>
              <a:tr h="0">
                <a:tc gridSpan="2">
                  <a:txBody>
                    <a:bodyPr/>
                    <a:lstStyle/>
                    <a:p>
                      <a:pPr marL="38100" marR="38100">
                        <a:lnSpc>
                          <a:spcPts val="1600"/>
                        </a:lnSpc>
                        <a:spcAft>
                          <a:spcPts val="800"/>
                        </a:spcAft>
                      </a:pPr>
                      <a:r>
                        <a:rPr lang="el-GR" sz="900">
                          <a:effectLst/>
                        </a:rPr>
                        <a:t>Total</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l-GR"/>
                    </a:p>
                  </a:txBody>
                  <a:tcPr/>
                </a:tc>
                <a:tc>
                  <a:txBody>
                    <a:bodyPr/>
                    <a:lstStyle/>
                    <a:p>
                      <a:pPr marL="38100" marR="38100" algn="r">
                        <a:lnSpc>
                          <a:spcPts val="1600"/>
                        </a:lnSpc>
                        <a:spcAft>
                          <a:spcPts val="800"/>
                        </a:spcAft>
                      </a:pPr>
                      <a:r>
                        <a:rPr lang="el-GR" sz="900">
                          <a:effectLst/>
                        </a:rPr>
                        <a:t>131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100,0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l-GR" sz="12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l-GR" sz="1200" dirty="0">
                          <a:effectLst/>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322497064"/>
                  </a:ext>
                </a:extLst>
              </a:tr>
            </a:tbl>
          </a:graphicData>
        </a:graphic>
      </p:graphicFrame>
    </p:spTree>
    <p:extLst>
      <p:ext uri="{BB962C8B-B14F-4D97-AF65-F5344CB8AC3E}">
        <p14:creationId xmlns:p14="http://schemas.microsoft.com/office/powerpoint/2010/main" xmlns="" val="19045953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400" dirty="0">
                <a:cs typeface="Times New Roman" pitchFamily="18" charset="0"/>
              </a:rPr>
              <a:t>Β8. Η Διαβούλευση με την τοπική κοινωνία για τη χάραξη πολιτικών και τη λήψη μέτρων για την κοινωνική ένταξη στο δήμο μου γίνεται μεθοδικά και με ακρίβεια</a:t>
            </a:r>
            <a:endParaRPr lang="en-US" sz="24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στις Κοινωνικές Υπηρεσίες τις Περιφέρειας Δυτικής Ελλάδας για τη λειτουργία των Κοινωνικών Υπηρεσιών των ΟΤΑ Ά Βαθμού</a:t>
            </a:r>
            <a:endParaRPr lang="en-US" sz="1200" dirty="0"/>
          </a:p>
        </p:txBody>
      </p:sp>
      <p:sp>
        <p:nvSpPr>
          <p:cNvPr id="11" name="Rectangle 3">
            <a:extLst>
              <a:ext uri="{FF2B5EF4-FFF2-40B4-BE49-F238E27FC236}">
                <a16:creationId xmlns:a16="http://schemas.microsoft.com/office/drawing/2014/main" xmlns="" id="{2822D660-EA2C-4D5B-9E1A-2A3EFFB3DB09}"/>
              </a:ext>
            </a:extLst>
          </p:cNvPr>
          <p:cNvSpPr>
            <a:spLocks noChangeArrowheads="1"/>
          </p:cNvSpPr>
          <p:nvPr/>
        </p:nvSpPr>
        <p:spPr bwMode="auto">
          <a:xfrm>
            <a:off x="0" y="4693438"/>
            <a:ext cx="6900334" cy="11331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
              <a:lnSpc>
                <a:spcPct val="107000"/>
              </a:lnSpc>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Σχετικά προβληματική φαίνεται πως είναι και η διαβούλευση με τις τοπικές κοινωνίες αναφορικά με τη λήψη μέτρων για την κοινωνική ένταξη στον εκάστοτε </a:t>
            </a:r>
            <a:r>
              <a:rPr lang="el-GR" sz="1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δήμο με ποσοστό σχεδόν 24% των ερωτώμενων να μη θεωρεί ότι γίνεται μεθοδικά και με ακρίβεια</a:t>
            </a:r>
            <a:endParaRPr lang="el-G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xmlns="" id="{95273821-4589-D1DD-2943-CA85190C2566}"/>
              </a:ext>
            </a:extLst>
          </p:cNvPr>
          <p:cNvGraphicFramePr>
            <a:graphicFrameLocks noGrp="1"/>
          </p:cNvGraphicFramePr>
          <p:nvPr>
            <p:extLst>
              <p:ext uri="{D42A27DB-BD31-4B8C-83A1-F6EECF244321}">
                <p14:modId xmlns:p14="http://schemas.microsoft.com/office/powerpoint/2010/main" xmlns="" val="2207205170"/>
              </p:ext>
            </p:extLst>
          </p:nvPr>
        </p:nvGraphicFramePr>
        <p:xfrm>
          <a:off x="215872" y="1849280"/>
          <a:ext cx="5737456" cy="2438400"/>
        </p:xfrm>
        <a:graphic>
          <a:graphicData uri="http://schemas.openxmlformats.org/drawingml/2006/table">
            <a:tbl>
              <a:tblPr>
                <a:tableStyleId>{3B4B98B0-60AC-42C2-AFA5-B58CD77FA1E5}</a:tableStyleId>
              </a:tblPr>
              <a:tblGrid>
                <a:gridCol w="1352157">
                  <a:extLst>
                    <a:ext uri="{9D8B030D-6E8A-4147-A177-3AD203B41FA5}">
                      <a16:colId xmlns:a16="http://schemas.microsoft.com/office/drawing/2014/main" xmlns="" val="2040697775"/>
                    </a:ext>
                  </a:extLst>
                </a:gridCol>
                <a:gridCol w="1352157">
                  <a:extLst>
                    <a:ext uri="{9D8B030D-6E8A-4147-A177-3AD203B41FA5}">
                      <a16:colId xmlns:a16="http://schemas.microsoft.com/office/drawing/2014/main" xmlns="" val="3187782249"/>
                    </a:ext>
                  </a:extLst>
                </a:gridCol>
                <a:gridCol w="642261">
                  <a:extLst>
                    <a:ext uri="{9D8B030D-6E8A-4147-A177-3AD203B41FA5}">
                      <a16:colId xmlns:a16="http://schemas.microsoft.com/office/drawing/2014/main" xmlns="" val="3418816711"/>
                    </a:ext>
                  </a:extLst>
                </a:gridCol>
                <a:gridCol w="768733">
                  <a:extLst>
                    <a:ext uri="{9D8B030D-6E8A-4147-A177-3AD203B41FA5}">
                      <a16:colId xmlns:a16="http://schemas.microsoft.com/office/drawing/2014/main" xmlns="" val="3346272729"/>
                    </a:ext>
                  </a:extLst>
                </a:gridCol>
                <a:gridCol w="811074">
                  <a:extLst>
                    <a:ext uri="{9D8B030D-6E8A-4147-A177-3AD203B41FA5}">
                      <a16:colId xmlns:a16="http://schemas.microsoft.com/office/drawing/2014/main" xmlns="" val="1182554648"/>
                    </a:ext>
                  </a:extLst>
                </a:gridCol>
                <a:gridCol w="811074">
                  <a:extLst>
                    <a:ext uri="{9D8B030D-6E8A-4147-A177-3AD203B41FA5}">
                      <a16:colId xmlns:a16="http://schemas.microsoft.com/office/drawing/2014/main" xmlns="" val="3809282340"/>
                    </a:ext>
                  </a:extLst>
                </a:gridCol>
              </a:tblGrid>
              <a:tr h="0">
                <a:tc gridSpan="6">
                  <a:txBody>
                    <a:bodyPr/>
                    <a:lstStyle/>
                    <a:p>
                      <a:pPr marL="38100" marR="38100" algn="ctr">
                        <a:lnSpc>
                          <a:spcPts val="1600"/>
                        </a:lnSpc>
                        <a:spcAft>
                          <a:spcPts val="800"/>
                        </a:spcAft>
                      </a:pPr>
                      <a:r>
                        <a:rPr lang="el-GR" sz="900">
                          <a:effectLst/>
                        </a:rPr>
                        <a:t>Η Διαβούλευση με την τοπική κοινωνία για τη χάραξη πολιτικών και τη λήψη μέτρων για την κοινωνική ένταξη στο δήμο μου μεθοδικά</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xmlns="" val="1134385205"/>
                  </a:ext>
                </a:extLst>
              </a:tr>
              <a:tr h="0">
                <a:tc gridSpan="2">
                  <a:txBody>
                    <a:bodyPr/>
                    <a:lstStyle/>
                    <a:p>
                      <a:pPr>
                        <a:lnSpc>
                          <a:spcPct val="107000"/>
                        </a:lnSpc>
                        <a:spcAft>
                          <a:spcPts val="800"/>
                        </a:spcAft>
                      </a:pPr>
                      <a:r>
                        <a:rPr lang="el-GR" sz="12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l-GR"/>
                    </a:p>
                  </a:txBody>
                  <a:tcPr/>
                </a:tc>
                <a:tc>
                  <a:txBody>
                    <a:bodyPr/>
                    <a:lstStyle/>
                    <a:p>
                      <a:pPr marL="38100" marR="38100" algn="ctr">
                        <a:lnSpc>
                          <a:spcPts val="1600"/>
                        </a:lnSpc>
                        <a:spcAft>
                          <a:spcPts val="800"/>
                        </a:spcAft>
                      </a:pPr>
                      <a:r>
                        <a:rPr lang="el-GR" sz="900">
                          <a:effectLst/>
                        </a:rPr>
                        <a:t>Frequency</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900">
                          <a:effectLst/>
                        </a:rPr>
                        <a:t>Percent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900">
                          <a:effectLst/>
                        </a:rPr>
                        <a:t>Valid Percent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900">
                          <a:effectLst/>
                        </a:rPr>
                        <a:t>Cumulative Percent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3302353389"/>
                  </a:ext>
                </a:extLst>
              </a:tr>
              <a:tr h="0">
                <a:tc rowSpan="7">
                  <a:txBody>
                    <a:bodyPr/>
                    <a:lstStyle/>
                    <a:p>
                      <a:pPr marL="38100" marR="38100">
                        <a:lnSpc>
                          <a:spcPts val="1600"/>
                        </a:lnSpc>
                        <a:spcAft>
                          <a:spcPts val="800"/>
                        </a:spcAft>
                      </a:pPr>
                      <a:r>
                        <a:rPr lang="el-GR" sz="900">
                          <a:effectLst/>
                        </a:rPr>
                        <a:t>Valid</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800"/>
                        </a:spcAft>
                      </a:pPr>
                      <a:r>
                        <a:rPr lang="el-GR" sz="900">
                          <a:effectLst/>
                        </a:rPr>
                        <a:t>Συμφωνώ Απολύτως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4,6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4,6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4,6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709319881"/>
                  </a:ext>
                </a:extLst>
              </a:tr>
              <a:tr h="0">
                <a:tc vMerge="1">
                  <a:txBody>
                    <a:bodyPr/>
                    <a:lstStyle/>
                    <a:p>
                      <a:endParaRPr lang="el-GR"/>
                    </a:p>
                  </a:txBody>
                  <a:tcPr/>
                </a:tc>
                <a:tc>
                  <a:txBody>
                    <a:bodyPr/>
                    <a:lstStyle/>
                    <a:p>
                      <a:pPr marL="38100" marR="38100">
                        <a:lnSpc>
                          <a:spcPts val="1600"/>
                        </a:lnSpc>
                        <a:spcAft>
                          <a:spcPts val="800"/>
                        </a:spcAft>
                      </a:pPr>
                      <a:r>
                        <a:rPr lang="el-GR" sz="900">
                          <a:effectLst/>
                        </a:rPr>
                        <a:t>Συμφωνώ</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41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31,3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31,3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35,9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807326198"/>
                  </a:ext>
                </a:extLst>
              </a:tr>
              <a:tr h="0">
                <a:tc vMerge="1">
                  <a:txBody>
                    <a:bodyPr/>
                    <a:lstStyle/>
                    <a:p>
                      <a:endParaRPr lang="el-GR"/>
                    </a:p>
                  </a:txBody>
                  <a:tcPr/>
                </a:tc>
                <a:tc>
                  <a:txBody>
                    <a:bodyPr/>
                    <a:lstStyle/>
                    <a:p>
                      <a:pPr marL="38100" marR="38100">
                        <a:lnSpc>
                          <a:spcPts val="1600"/>
                        </a:lnSpc>
                        <a:spcAft>
                          <a:spcPts val="800"/>
                        </a:spcAft>
                      </a:pPr>
                      <a:r>
                        <a:rPr lang="el-GR" sz="900">
                          <a:effectLst/>
                        </a:rPr>
                        <a:t>Ούτε Συμφωνώ, Ούτε Διαφωνώ</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38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29,0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29,0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64,9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973149854"/>
                  </a:ext>
                </a:extLst>
              </a:tr>
              <a:tr h="0">
                <a:tc vMerge="1">
                  <a:txBody>
                    <a:bodyPr/>
                    <a:lstStyle/>
                    <a:p>
                      <a:endParaRPr lang="el-GR"/>
                    </a:p>
                  </a:txBody>
                  <a:tcPr/>
                </a:tc>
                <a:tc>
                  <a:txBody>
                    <a:bodyPr/>
                    <a:lstStyle/>
                    <a:p>
                      <a:pPr marL="38100" marR="38100">
                        <a:lnSpc>
                          <a:spcPts val="1600"/>
                        </a:lnSpc>
                        <a:spcAft>
                          <a:spcPts val="800"/>
                        </a:spcAft>
                      </a:pPr>
                      <a:r>
                        <a:rPr lang="el-GR" sz="900">
                          <a:effectLst/>
                        </a:rPr>
                        <a:t>Διαφωνώ</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26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19,8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19,8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84,7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389779890"/>
                  </a:ext>
                </a:extLst>
              </a:tr>
              <a:tr h="0">
                <a:tc vMerge="1">
                  <a:txBody>
                    <a:bodyPr/>
                    <a:lstStyle/>
                    <a:p>
                      <a:endParaRPr lang="el-GR"/>
                    </a:p>
                  </a:txBody>
                  <a:tcPr/>
                </a:tc>
                <a:tc>
                  <a:txBody>
                    <a:bodyPr/>
                    <a:lstStyle/>
                    <a:p>
                      <a:pPr marL="38100" marR="38100">
                        <a:lnSpc>
                          <a:spcPts val="1600"/>
                        </a:lnSpc>
                        <a:spcAft>
                          <a:spcPts val="800"/>
                        </a:spcAft>
                      </a:pPr>
                      <a:r>
                        <a:rPr lang="el-GR" sz="900">
                          <a:effectLst/>
                        </a:rPr>
                        <a:t>Διαφωνώ απολύτως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3,8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3,8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88,5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4076088180"/>
                  </a:ext>
                </a:extLst>
              </a:tr>
              <a:tr h="0">
                <a:tc vMerge="1">
                  <a:txBody>
                    <a:bodyPr/>
                    <a:lstStyle/>
                    <a:p>
                      <a:endParaRPr lang="el-GR"/>
                    </a:p>
                  </a:txBody>
                  <a:tcPr/>
                </a:tc>
                <a:tc>
                  <a:txBody>
                    <a:bodyPr/>
                    <a:lstStyle/>
                    <a:p>
                      <a:pPr marL="38100" marR="38100">
                        <a:lnSpc>
                          <a:spcPts val="1600"/>
                        </a:lnSpc>
                        <a:spcAft>
                          <a:spcPts val="800"/>
                        </a:spcAft>
                      </a:pPr>
                      <a:r>
                        <a:rPr lang="el-GR" sz="900">
                          <a:effectLst/>
                        </a:rPr>
                        <a:t>ΔΓ/ΔΑ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15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11,5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11,5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100,0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306644493"/>
                  </a:ext>
                </a:extLst>
              </a:tr>
              <a:tr h="0">
                <a:tc vMerge="1">
                  <a:txBody>
                    <a:bodyPr/>
                    <a:lstStyle/>
                    <a:p>
                      <a:endParaRPr lang="el-GR"/>
                    </a:p>
                  </a:txBody>
                  <a:tcPr/>
                </a:tc>
                <a:tc>
                  <a:txBody>
                    <a:bodyPr/>
                    <a:lstStyle/>
                    <a:p>
                      <a:pPr marL="38100" marR="38100">
                        <a:lnSpc>
                          <a:spcPts val="1600"/>
                        </a:lnSpc>
                        <a:spcAft>
                          <a:spcPts val="800"/>
                        </a:spcAft>
                      </a:pPr>
                      <a:r>
                        <a:rPr lang="el-GR" sz="900">
                          <a:effectLst/>
                        </a:rPr>
                        <a:t>Total</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131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100,0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100,0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l-GR" sz="1200" dirty="0">
                          <a:effectLst/>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737791524"/>
                  </a:ext>
                </a:extLst>
              </a:tr>
            </a:tbl>
          </a:graphicData>
        </a:graphic>
      </p:graphicFrame>
    </p:spTree>
    <p:extLst>
      <p:ext uri="{BB962C8B-B14F-4D97-AF65-F5344CB8AC3E}">
        <p14:creationId xmlns:p14="http://schemas.microsoft.com/office/powerpoint/2010/main" xmlns="" val="30866225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1800" dirty="0">
                <a:effectLst/>
                <a:latin typeface="Calibri" panose="020F0502020204030204" pitchFamily="34" charset="0"/>
                <a:ea typeface="Calibri" panose="020F0502020204030204" pitchFamily="34" charset="0"/>
                <a:cs typeface="Times New Roman" panose="02020603050405020304" pitchFamily="18" charset="0"/>
              </a:rPr>
              <a:t>Β9. Η Λειτουργία της υπηρεσίας μου ως σημείο αναφοράς για τη σύνταξη χάρτη χωρικών παρεμβάσεων, τον οποίο υποβάλλεται  στο Ε.ΓΠ.Σ. του Εθνικού Μηχανισμού στο δήμο μου γίνεται μεθοδικά και με ακρίβεια</a:t>
            </a:r>
            <a:endParaRPr lang="en-US" sz="24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στις Κοινωνικές Υπηρεσίες τις Περιφέρειας Δυτικής Ελλάδας για τη λειτουργία των Κοινωνικών Υπηρεσιών των ΟΤΑ Ά Βαθμού</a:t>
            </a:r>
            <a:endParaRPr lang="en-US" sz="1200" dirty="0"/>
          </a:p>
        </p:txBody>
      </p:sp>
      <p:sp>
        <p:nvSpPr>
          <p:cNvPr id="11" name="Rectangle 3">
            <a:extLst>
              <a:ext uri="{FF2B5EF4-FFF2-40B4-BE49-F238E27FC236}">
                <a16:creationId xmlns:a16="http://schemas.microsoft.com/office/drawing/2014/main" xmlns="" id="{2822D660-EA2C-4D5B-9E1A-2A3EFFB3DB09}"/>
              </a:ext>
            </a:extLst>
          </p:cNvPr>
          <p:cNvSpPr>
            <a:spLocks noChangeArrowheads="1"/>
          </p:cNvSpPr>
          <p:nvPr/>
        </p:nvSpPr>
        <p:spPr bwMode="auto">
          <a:xfrm>
            <a:off x="0" y="4542820"/>
            <a:ext cx="6900334" cy="17627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
              <a:lnSpc>
                <a:spcPct val="107000"/>
              </a:lnSpc>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Σχετικά ομαλότερα σε σχέση με τις προηγούμενες διαδικασίες υλοποιείται η λειτουργία της εκάστοτε δημοτικής υπηρεσίας ως σημείο αναφοράς για τη σύνταξη χάρτη χωρικών παρεμβάσεων, τον οποίο υποβάλλεται  στο Ε.ΓΠ.Σ. του Εθνικού Μηχανισμού</a:t>
            </a:r>
          </a:p>
          <a:p>
            <a:pPr marL="285750" indent="-285750" algn="just">
              <a:lnSpc>
                <a:spcPct val="107000"/>
              </a:lnSpc>
              <a:spcAft>
                <a:spcPts val="800"/>
              </a:spcAft>
              <a:buFont typeface="Arial" panose="020B0604020202020204" pitchFamily="34" charset="0"/>
              <a:buChar char="•"/>
            </a:pPr>
            <a:r>
              <a:rPr lang="el-GR" sz="1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Ποσοστό ίσο με το μόλις 15,3% του δείγματος θεωρεί πως δε επιτελείται αυτό το έργο μεθοδικά και με ακρίβεια</a:t>
            </a:r>
            <a:endParaRPr lang="el-G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Chart, histogram&#10;&#10;Description automatically generated">
            <a:extLst>
              <a:ext uri="{FF2B5EF4-FFF2-40B4-BE49-F238E27FC236}">
                <a16:creationId xmlns:a16="http://schemas.microsoft.com/office/drawing/2014/main" xmlns="" id="{40A703BD-2595-906C-FAE8-DFB7898EA664}"/>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00617" y="1221229"/>
            <a:ext cx="4774498" cy="3224310"/>
          </a:xfrm>
          <a:prstGeom prst="rect">
            <a:avLst/>
          </a:prstGeom>
          <a:noFill/>
          <a:ln>
            <a:noFill/>
          </a:ln>
        </p:spPr>
      </p:pic>
    </p:spTree>
    <p:extLst>
      <p:ext uri="{BB962C8B-B14F-4D97-AF65-F5344CB8AC3E}">
        <p14:creationId xmlns:p14="http://schemas.microsoft.com/office/powerpoint/2010/main" xmlns="" val="14459791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1800" dirty="0">
                <a:effectLst/>
                <a:latin typeface="Calibri" panose="020F0502020204030204" pitchFamily="34" charset="0"/>
                <a:ea typeface="Calibri" panose="020F0502020204030204" pitchFamily="34" charset="0"/>
                <a:cs typeface="Times New Roman" panose="02020603050405020304" pitchFamily="18" charset="0"/>
              </a:rPr>
              <a:t>Β10.Η Προώθηση  της δικτύωσης των φορέων υλοποίησης παρεμβάσεων και των κοινωνικών υπηρεσιών, που δρουν σε τοπικό επίπεδο στο δήμο μου γίνεται μεθοδικά και με ακρίβεια</a:t>
            </a:r>
            <a:endParaRPr lang="en-US" sz="24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στις Κοινωνικές Υπηρεσίες τις Περιφέρειας Δυτικής Ελλάδας για τη λειτουργία των Κοινωνικών Υπηρεσιών των ΟΤΑ Ά Βαθμού</a:t>
            </a:r>
            <a:endParaRPr lang="en-US" sz="1200" dirty="0"/>
          </a:p>
        </p:txBody>
      </p:sp>
      <p:sp>
        <p:nvSpPr>
          <p:cNvPr id="11" name="Rectangle 3">
            <a:extLst>
              <a:ext uri="{FF2B5EF4-FFF2-40B4-BE49-F238E27FC236}">
                <a16:creationId xmlns:a16="http://schemas.microsoft.com/office/drawing/2014/main" xmlns="" id="{2822D660-EA2C-4D5B-9E1A-2A3EFFB3DB09}"/>
              </a:ext>
            </a:extLst>
          </p:cNvPr>
          <p:cNvSpPr>
            <a:spLocks noChangeArrowheads="1"/>
          </p:cNvSpPr>
          <p:nvPr/>
        </p:nvSpPr>
        <p:spPr bwMode="auto">
          <a:xfrm>
            <a:off x="0" y="4857586"/>
            <a:ext cx="6900334" cy="11331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
              <a:lnSpc>
                <a:spcPct val="107000"/>
              </a:lnSpc>
              <a:spcAft>
                <a:spcPts val="800"/>
              </a:spcAft>
              <a:buFont typeface="Arial" panose="020B0604020202020204" pitchFamily="34" charset="0"/>
              <a:buChar char="•"/>
            </a:pPr>
            <a:r>
              <a:rPr lang="el-GR" sz="1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Από τα θετικότερα ευρήματα της έρευνας είναι η προώθηση της δικτύωσης των φορέων υλοποίησης παρεμβάσεων των κοινωνικών υπηρεσιών που δρουν σε τοπικό επίπεδο με τους ερωτώμενους να θεωρούν σε ποσοστό ίσο με το 62% ότι η δράση αυτή γίνεται μεθοδικά και με ακρίβεια</a:t>
            </a:r>
            <a:endParaRPr lang="el-G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Chart, histogram&#10;&#10;Description automatically generated">
            <a:extLst>
              <a:ext uri="{FF2B5EF4-FFF2-40B4-BE49-F238E27FC236}">
                <a16:creationId xmlns:a16="http://schemas.microsoft.com/office/drawing/2014/main" xmlns="" id="{89FC4E50-DFF7-1332-DE01-D4A8E1535C10}"/>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99085" y="1231466"/>
            <a:ext cx="4905213" cy="3555575"/>
          </a:xfrm>
          <a:prstGeom prst="rect">
            <a:avLst/>
          </a:prstGeom>
          <a:noFill/>
          <a:ln>
            <a:noFill/>
          </a:ln>
        </p:spPr>
      </p:pic>
    </p:spTree>
    <p:extLst>
      <p:ext uri="{BB962C8B-B14F-4D97-AF65-F5344CB8AC3E}">
        <p14:creationId xmlns:p14="http://schemas.microsoft.com/office/powerpoint/2010/main" xmlns="" val="34008803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1800" dirty="0">
                <a:effectLst/>
                <a:latin typeface="Calibri" panose="020F0502020204030204" pitchFamily="34" charset="0"/>
                <a:ea typeface="Calibri" panose="020F0502020204030204" pitchFamily="34" charset="0"/>
                <a:cs typeface="Times New Roman" panose="02020603050405020304" pitchFamily="18" charset="0"/>
              </a:rPr>
              <a:t>Β11. Συνολικά ο βαθμός υλοποίησης των  διατάξεων του άρθρου 15 του Νόμου 4455/2016 προχωράει σε πολύ ικανοποιητικό βαθμό στη διεύθυνση/ νομικό πρόσωπο στο οποίο εργάζομαι</a:t>
            </a:r>
            <a:endParaRPr lang="en-US" sz="24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στις Κοινωνικές Υπηρεσίες τις Περιφέρειας Δυτικής Ελλάδας για τη λειτουργία των Κοινωνικών Υπηρεσιών των ΟΤΑ Ά Βαθμού</a:t>
            </a:r>
            <a:endParaRPr lang="en-US" sz="1200" dirty="0"/>
          </a:p>
        </p:txBody>
      </p:sp>
      <p:sp>
        <p:nvSpPr>
          <p:cNvPr id="11" name="Rectangle 3">
            <a:extLst>
              <a:ext uri="{FF2B5EF4-FFF2-40B4-BE49-F238E27FC236}">
                <a16:creationId xmlns:a16="http://schemas.microsoft.com/office/drawing/2014/main" xmlns="" id="{2822D660-EA2C-4D5B-9E1A-2A3EFFB3DB09}"/>
              </a:ext>
            </a:extLst>
          </p:cNvPr>
          <p:cNvSpPr>
            <a:spLocks noChangeArrowheads="1"/>
          </p:cNvSpPr>
          <p:nvPr/>
        </p:nvSpPr>
        <p:spPr bwMode="auto">
          <a:xfrm>
            <a:off x="0" y="4035879"/>
            <a:ext cx="7548664" cy="2591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
              <a:lnSpc>
                <a:spcPct val="107000"/>
              </a:lnSpc>
              <a:spcAft>
                <a:spcPts val="800"/>
              </a:spcAft>
              <a:buFont typeface="Arial" panose="020B0604020202020204" pitchFamily="34" charset="0"/>
              <a:buChar char="•"/>
            </a:pP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Κλείνοντας, φαίνεται πως συνολικά ο βαθμός υλοποίησης των  διατάξεων του άρθρου 15 του Νόμου 4455/2016 προχωράει σε πολύ ικανοποιητικό βαθμό στη διεύθυνση/ νομικό πρόσωπο όπου εργάζονται οι </a:t>
            </a:r>
            <a:r>
              <a:rPr lang="el-GR"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συμμετέχοντες στην έρευνα με ποσοστό ίσο με 56,5% συμφωνεί απολύτως ή να συμφωνεί με το βαθμό υλοποίησης</a:t>
            </a:r>
          </a:p>
          <a:p>
            <a:pPr marL="285750" indent="-285750" algn="just">
              <a:lnSpc>
                <a:spcPct val="107000"/>
              </a:lnSpc>
              <a:spcAft>
                <a:spcPts val="800"/>
              </a:spcAft>
              <a:buFont typeface="Arial" panose="020B0604020202020204" pitchFamily="34" charset="0"/>
              <a:buChar char="•"/>
            </a:pP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Αν εξαιρεθεί το γεγονός ότι από το δείγμα λείπει σε ποιοτικό και ποσοτικό επίπεδο ο Δήμος </a:t>
            </a:r>
            <a:r>
              <a:rPr lang="el-GR" sz="1400" dirty="0" err="1">
                <a:effectLst/>
                <a:latin typeface="Times New Roman" panose="02020603050405020304" pitchFamily="18" charset="0"/>
                <a:ea typeface="Calibri" panose="020F0502020204030204" pitchFamily="34" charset="0"/>
                <a:cs typeface="Times New Roman" panose="02020603050405020304" pitchFamily="18" charset="0"/>
              </a:rPr>
              <a:t>Πατρέων</a:t>
            </a: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 γεγονός που επηρεάζει και το επίπεδο εμπιστοσύνης αρνητικά, τα αποτελέσματα είναι θετικά συνολικά για την Περιφέρεια Δυτικής Ελλάδας, με ικανοποιητικά ποσοστά υλοποίησης έργου και συλλογής/επεξεργασίας στοιχείων από τις υπηρεσίες του Δήμου. </a:t>
            </a:r>
          </a:p>
          <a:p>
            <a:pPr marL="285750" indent="-285750" algn="just">
              <a:lnSpc>
                <a:spcPct val="107000"/>
              </a:lnSpc>
              <a:spcAft>
                <a:spcPts val="800"/>
              </a:spcAft>
              <a:buFont typeface="Arial" panose="020B0604020202020204" pitchFamily="34" charset="0"/>
              <a:buChar char="•"/>
            </a:pPr>
            <a:r>
              <a:rPr lang="el-GR" sz="1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Τέλος αξίζει να υπογραμμιστεί ξανά η δυναμική του προσωπικού των υπηρεσιών σε επίπεδο σπουδών και ηλικίας. </a:t>
            </a:r>
            <a:endParaRPr lang="el-G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xmlns="" id="{B74E995A-A818-EBF3-8ED5-AFD53B1E1865}"/>
              </a:ext>
            </a:extLst>
          </p:cNvPr>
          <p:cNvGraphicFramePr>
            <a:graphicFrameLocks noGrp="1"/>
          </p:cNvGraphicFramePr>
          <p:nvPr>
            <p:extLst>
              <p:ext uri="{D42A27DB-BD31-4B8C-83A1-F6EECF244321}">
                <p14:modId xmlns:p14="http://schemas.microsoft.com/office/powerpoint/2010/main" xmlns="" val="1163107606"/>
              </p:ext>
            </p:extLst>
          </p:nvPr>
        </p:nvGraphicFramePr>
        <p:xfrm>
          <a:off x="0" y="1123949"/>
          <a:ext cx="6371616" cy="2752922"/>
        </p:xfrm>
        <a:graphic>
          <a:graphicData uri="http://schemas.openxmlformats.org/drawingml/2006/table">
            <a:tbl>
              <a:tblPr>
                <a:tableStyleId>{3B4B98B0-60AC-42C2-AFA5-B58CD77FA1E5}</a:tableStyleId>
              </a:tblPr>
              <a:tblGrid>
                <a:gridCol w="1501611">
                  <a:extLst>
                    <a:ext uri="{9D8B030D-6E8A-4147-A177-3AD203B41FA5}">
                      <a16:colId xmlns:a16="http://schemas.microsoft.com/office/drawing/2014/main" xmlns="" val="3657124739"/>
                    </a:ext>
                  </a:extLst>
                </a:gridCol>
                <a:gridCol w="1501611">
                  <a:extLst>
                    <a:ext uri="{9D8B030D-6E8A-4147-A177-3AD203B41FA5}">
                      <a16:colId xmlns:a16="http://schemas.microsoft.com/office/drawing/2014/main" xmlns="" val="2110901648"/>
                    </a:ext>
                  </a:extLst>
                </a:gridCol>
                <a:gridCol w="713250">
                  <a:extLst>
                    <a:ext uri="{9D8B030D-6E8A-4147-A177-3AD203B41FA5}">
                      <a16:colId xmlns:a16="http://schemas.microsoft.com/office/drawing/2014/main" xmlns="" val="2340025396"/>
                    </a:ext>
                  </a:extLst>
                </a:gridCol>
                <a:gridCol w="853700">
                  <a:extLst>
                    <a:ext uri="{9D8B030D-6E8A-4147-A177-3AD203B41FA5}">
                      <a16:colId xmlns:a16="http://schemas.microsoft.com/office/drawing/2014/main" xmlns="" val="3405233721"/>
                    </a:ext>
                  </a:extLst>
                </a:gridCol>
                <a:gridCol w="900722">
                  <a:extLst>
                    <a:ext uri="{9D8B030D-6E8A-4147-A177-3AD203B41FA5}">
                      <a16:colId xmlns:a16="http://schemas.microsoft.com/office/drawing/2014/main" xmlns="" val="4248212466"/>
                    </a:ext>
                  </a:extLst>
                </a:gridCol>
                <a:gridCol w="900722">
                  <a:extLst>
                    <a:ext uri="{9D8B030D-6E8A-4147-A177-3AD203B41FA5}">
                      <a16:colId xmlns:a16="http://schemas.microsoft.com/office/drawing/2014/main" xmlns="" val="1015280850"/>
                    </a:ext>
                  </a:extLst>
                </a:gridCol>
              </a:tblGrid>
              <a:tr h="244687">
                <a:tc gridSpan="6">
                  <a:txBody>
                    <a:bodyPr/>
                    <a:lstStyle/>
                    <a:p>
                      <a:pPr marL="38100" marR="38100" algn="ctr">
                        <a:lnSpc>
                          <a:spcPts val="1600"/>
                        </a:lnSpc>
                        <a:spcAft>
                          <a:spcPts val="800"/>
                        </a:spcAft>
                      </a:pPr>
                      <a:r>
                        <a:rPr lang="el-GR" sz="900">
                          <a:effectLst/>
                        </a:rPr>
                        <a:t>Συνολικά ο βαθμός υλοποίησης των  διατάξεων του άρθρου 15 του Νόμου 4445/2016 προχωράει σε πολύ ικανοποιητικό βαθμό</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xmlns="" val="1709511295"/>
                  </a:ext>
                </a:extLst>
              </a:tr>
              <a:tr h="517035">
                <a:tc gridSpan="2">
                  <a:txBody>
                    <a:bodyPr/>
                    <a:lstStyle/>
                    <a:p>
                      <a:pPr>
                        <a:lnSpc>
                          <a:spcPct val="107000"/>
                        </a:lnSpc>
                        <a:spcAft>
                          <a:spcPts val="800"/>
                        </a:spcAft>
                      </a:pPr>
                      <a:r>
                        <a:rPr lang="el-GR" sz="12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l-GR"/>
                    </a:p>
                  </a:txBody>
                  <a:tcPr/>
                </a:tc>
                <a:tc>
                  <a:txBody>
                    <a:bodyPr/>
                    <a:lstStyle/>
                    <a:p>
                      <a:pPr marL="38100" marR="38100" algn="ctr">
                        <a:lnSpc>
                          <a:spcPts val="1600"/>
                        </a:lnSpc>
                        <a:spcAft>
                          <a:spcPts val="800"/>
                        </a:spcAft>
                      </a:pPr>
                      <a:r>
                        <a:rPr lang="el-GR" sz="900">
                          <a:effectLst/>
                        </a:rPr>
                        <a:t>Frequency</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900">
                          <a:effectLst/>
                        </a:rPr>
                        <a:t>Percent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900">
                          <a:effectLst/>
                        </a:rPr>
                        <a:t>Valid Percent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900">
                          <a:effectLst/>
                        </a:rPr>
                        <a:t>Cumulative Percent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2907870823"/>
                  </a:ext>
                </a:extLst>
              </a:tr>
              <a:tr h="244687">
                <a:tc rowSpan="7">
                  <a:txBody>
                    <a:bodyPr/>
                    <a:lstStyle/>
                    <a:p>
                      <a:pPr marL="38100" marR="38100">
                        <a:lnSpc>
                          <a:spcPts val="1600"/>
                        </a:lnSpc>
                        <a:spcAft>
                          <a:spcPts val="800"/>
                        </a:spcAft>
                      </a:pPr>
                      <a:r>
                        <a:rPr lang="el-GR" sz="900">
                          <a:effectLst/>
                        </a:rPr>
                        <a:t>Valid</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800"/>
                        </a:spcAft>
                      </a:pPr>
                      <a:r>
                        <a:rPr lang="el-GR" sz="900">
                          <a:effectLst/>
                        </a:rPr>
                        <a:t>Συμφωνώ Απολύτως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22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16,8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16,8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16,8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952412569"/>
                  </a:ext>
                </a:extLst>
              </a:tr>
              <a:tr h="244687">
                <a:tc vMerge="1">
                  <a:txBody>
                    <a:bodyPr/>
                    <a:lstStyle/>
                    <a:p>
                      <a:endParaRPr lang="el-GR"/>
                    </a:p>
                  </a:txBody>
                  <a:tcPr/>
                </a:tc>
                <a:tc>
                  <a:txBody>
                    <a:bodyPr/>
                    <a:lstStyle/>
                    <a:p>
                      <a:pPr marL="38100" marR="38100">
                        <a:lnSpc>
                          <a:spcPts val="1600"/>
                        </a:lnSpc>
                        <a:spcAft>
                          <a:spcPts val="800"/>
                        </a:spcAft>
                      </a:pPr>
                      <a:r>
                        <a:rPr lang="el-GR" sz="900">
                          <a:effectLst/>
                        </a:rPr>
                        <a:t>Συμφωνώ</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52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39,7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39,7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56,5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4071255283"/>
                  </a:ext>
                </a:extLst>
              </a:tr>
              <a:tr h="517035">
                <a:tc vMerge="1">
                  <a:txBody>
                    <a:bodyPr/>
                    <a:lstStyle/>
                    <a:p>
                      <a:endParaRPr lang="el-GR"/>
                    </a:p>
                  </a:txBody>
                  <a:tcPr/>
                </a:tc>
                <a:tc>
                  <a:txBody>
                    <a:bodyPr/>
                    <a:lstStyle/>
                    <a:p>
                      <a:pPr marL="38100" marR="38100">
                        <a:lnSpc>
                          <a:spcPts val="1600"/>
                        </a:lnSpc>
                        <a:spcAft>
                          <a:spcPts val="800"/>
                        </a:spcAft>
                      </a:pPr>
                      <a:r>
                        <a:rPr lang="el-GR" sz="900">
                          <a:effectLst/>
                        </a:rPr>
                        <a:t>Ούτε Συμφωνώ, Ούτε Διαφωνώ</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38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29,0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29,0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85,5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834075454"/>
                  </a:ext>
                </a:extLst>
              </a:tr>
              <a:tr h="244687">
                <a:tc vMerge="1">
                  <a:txBody>
                    <a:bodyPr/>
                    <a:lstStyle/>
                    <a:p>
                      <a:endParaRPr lang="el-GR"/>
                    </a:p>
                  </a:txBody>
                  <a:tcPr/>
                </a:tc>
                <a:tc>
                  <a:txBody>
                    <a:bodyPr/>
                    <a:lstStyle/>
                    <a:p>
                      <a:pPr marL="38100" marR="38100">
                        <a:lnSpc>
                          <a:spcPts val="1600"/>
                        </a:lnSpc>
                        <a:spcAft>
                          <a:spcPts val="800"/>
                        </a:spcAft>
                      </a:pPr>
                      <a:r>
                        <a:rPr lang="el-GR" sz="900">
                          <a:effectLst/>
                        </a:rPr>
                        <a:t>Διαφωνώ</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5,3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5,3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90,8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804905857"/>
                  </a:ext>
                </a:extLst>
              </a:tr>
              <a:tr h="244687">
                <a:tc vMerge="1">
                  <a:txBody>
                    <a:bodyPr/>
                    <a:lstStyle/>
                    <a:p>
                      <a:endParaRPr lang="el-GR"/>
                    </a:p>
                  </a:txBody>
                  <a:tcPr/>
                </a:tc>
                <a:tc>
                  <a:txBody>
                    <a:bodyPr/>
                    <a:lstStyle/>
                    <a:p>
                      <a:pPr marL="38100" marR="38100">
                        <a:lnSpc>
                          <a:spcPts val="1600"/>
                        </a:lnSpc>
                        <a:spcAft>
                          <a:spcPts val="800"/>
                        </a:spcAft>
                      </a:pPr>
                      <a:r>
                        <a:rPr lang="el-GR" sz="900">
                          <a:effectLst/>
                        </a:rPr>
                        <a:t>Διαφωνώ απολύτως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92,4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840157202"/>
                  </a:ext>
                </a:extLst>
              </a:tr>
              <a:tr h="244687">
                <a:tc vMerge="1">
                  <a:txBody>
                    <a:bodyPr/>
                    <a:lstStyle/>
                    <a:p>
                      <a:endParaRPr lang="el-GR"/>
                    </a:p>
                  </a:txBody>
                  <a:tcPr/>
                </a:tc>
                <a:tc>
                  <a:txBody>
                    <a:bodyPr/>
                    <a:lstStyle/>
                    <a:p>
                      <a:pPr marL="38100" marR="38100">
                        <a:lnSpc>
                          <a:spcPts val="1600"/>
                        </a:lnSpc>
                        <a:spcAft>
                          <a:spcPts val="800"/>
                        </a:spcAft>
                      </a:pPr>
                      <a:r>
                        <a:rPr lang="el-GR" sz="900">
                          <a:effectLst/>
                        </a:rPr>
                        <a:t>ΔΓ/ΔΑ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10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7,6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7,6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100,0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934611502"/>
                  </a:ext>
                </a:extLst>
              </a:tr>
              <a:tr h="250730">
                <a:tc vMerge="1">
                  <a:txBody>
                    <a:bodyPr/>
                    <a:lstStyle/>
                    <a:p>
                      <a:endParaRPr lang="el-GR"/>
                    </a:p>
                  </a:txBody>
                  <a:tcPr/>
                </a:tc>
                <a:tc>
                  <a:txBody>
                    <a:bodyPr/>
                    <a:lstStyle/>
                    <a:p>
                      <a:pPr marL="38100" marR="38100">
                        <a:lnSpc>
                          <a:spcPts val="1600"/>
                        </a:lnSpc>
                        <a:spcAft>
                          <a:spcPts val="800"/>
                        </a:spcAft>
                      </a:pPr>
                      <a:r>
                        <a:rPr lang="el-GR" sz="900">
                          <a:effectLst/>
                        </a:rPr>
                        <a:t>Total</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131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100,0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100,0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l-GR" sz="1200" dirty="0">
                          <a:effectLst/>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894006235"/>
                  </a:ext>
                </a:extLst>
              </a:tr>
            </a:tbl>
          </a:graphicData>
        </a:graphic>
      </p:graphicFrame>
    </p:spTree>
    <p:extLst>
      <p:ext uri="{BB962C8B-B14F-4D97-AF65-F5344CB8AC3E}">
        <p14:creationId xmlns:p14="http://schemas.microsoft.com/office/powerpoint/2010/main" xmlns="" val="37947074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4000" dirty="0">
                <a:effectLst/>
                <a:latin typeface="Calibri" panose="020F0502020204030204" pitchFamily="34" charset="0"/>
                <a:ea typeface="Calibri" panose="020F0502020204030204" pitchFamily="34" charset="0"/>
                <a:cs typeface="Times New Roman" panose="02020603050405020304" pitchFamily="18" charset="0"/>
              </a:rPr>
              <a:t>Σύνοψη</a:t>
            </a:r>
            <a:endParaRPr lang="en-US" sz="40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στις Κοινωνικές Υπηρεσίες τις Περιφέρειας Δυτικής Ελλάδας για τη λειτουργία των Κοινωνικών Υπηρεσιών των ΟΤΑ Ά Βαθμού</a:t>
            </a:r>
            <a:endParaRPr lang="en-US" sz="1200" dirty="0"/>
          </a:p>
        </p:txBody>
      </p:sp>
      <p:sp>
        <p:nvSpPr>
          <p:cNvPr id="11" name="Rectangle 3">
            <a:extLst>
              <a:ext uri="{FF2B5EF4-FFF2-40B4-BE49-F238E27FC236}">
                <a16:creationId xmlns:a16="http://schemas.microsoft.com/office/drawing/2014/main" xmlns="" id="{2822D660-EA2C-4D5B-9E1A-2A3EFFB3DB09}"/>
              </a:ext>
            </a:extLst>
          </p:cNvPr>
          <p:cNvSpPr>
            <a:spLocks noChangeArrowheads="1"/>
          </p:cNvSpPr>
          <p:nvPr/>
        </p:nvSpPr>
        <p:spPr bwMode="auto">
          <a:xfrm>
            <a:off x="0" y="1298930"/>
            <a:ext cx="8784077" cy="5066515"/>
          </a:xfrm>
          <a:prstGeom prst="rect">
            <a:avLst/>
          </a:prstGeom>
          <a:solidFill>
            <a:schemeClr val="accent2">
              <a:lumMod val="60000"/>
              <a:lumOff val="40000"/>
            </a:schemeClr>
          </a:solidFill>
          <a:ln>
            <a:noFill/>
          </a:ln>
          <a:effectLst/>
        </p:spPr>
        <p:txBody>
          <a:bodyPr vert="horz" wrap="square" lIns="91440" tIns="45720" rIns="91440" bIns="45720" numCol="1" anchor="ctr" anchorCtr="0" compatLnSpc="1">
            <a:prstTxWarp prst="textNoShape">
              <a:avLst/>
            </a:prstTxWarp>
            <a:spAutoFit/>
          </a:bodyPr>
          <a:lstStyle/>
          <a:p>
            <a:pPr marL="285750" indent="-285750" algn="just">
              <a:lnSpc>
                <a:spcPct val="107000"/>
              </a:lnSpc>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Στην παρούσα έρευνα συμμετείχαν 131 στελέχη των υπηρεσιών ΟΤΑ Α’ βαθμού της Περιφέρειας Δυτικής Ελλάδας</a:t>
            </a:r>
          </a:p>
          <a:p>
            <a:pPr marL="285750" indent="-285750" algn="just">
              <a:lnSpc>
                <a:spcPct val="107000"/>
              </a:lnSpc>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Το προφίλ του μέσου συμμετέχοντα στην έρευνα, είναι αυτό </a:t>
            </a:r>
            <a:r>
              <a:rPr lang="el-GR" sz="1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μίας γυναίκας 30 μέχρι 40 ετών, που κατέχει πτυχίο ΑΕΙ η ακόμη και μεταπτυχιακό και έχει ρόλο απλού υπαλλήλου στην υπηρεσία της</a:t>
            </a:r>
          </a:p>
          <a:p>
            <a:pPr marL="285750" indent="-285750" algn="just">
              <a:lnSpc>
                <a:spcPct val="107000"/>
              </a:lnSpc>
              <a:spcAft>
                <a:spcPts val="800"/>
              </a:spcAft>
              <a:buFont typeface="Arial" panose="020B0604020202020204" pitchFamily="34" charset="0"/>
              <a:buChar char="•"/>
            </a:pPr>
            <a:r>
              <a:rPr lang="el-GR" sz="1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Το προφίλ αυτό είναι κοντά στο ιδανικό </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καθώς περιγράφει έναν νέο σε ηλικία και νέο στην εργασία του υπάλληλο, πιθανότατα με γνώσεις και εκπαίδευση που ξεπερνά τις απαιτήσεις της θέσης του. </a:t>
            </a:r>
          </a:p>
          <a:p>
            <a:pPr marL="285750" indent="-285750" algn="just">
              <a:lnSpc>
                <a:spcPct val="107000"/>
              </a:lnSpc>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Συνολικά ο βαθμός υλοποίησης των  διατάξεων του άρθρου 15 του Νόμου 4455/2016 προχωράει σε πολύ ικανοποιητικό βαθμό στη διεύθυνση/ νομικό πρόσωπο όπου εργάζονται οι συμμετέχοντες στην έρευνα με </a:t>
            </a:r>
            <a:r>
              <a:rPr lang="el-GR" sz="1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ποσοστό ίσο με 56,5% συμφωνεί απολύτως ή να συμφωνεί με το βαθμό υλοποίησης</a:t>
            </a:r>
          </a:p>
          <a:p>
            <a:pPr marL="285750" indent="-285750" algn="just">
              <a:lnSpc>
                <a:spcPct val="107000"/>
              </a:lnSpc>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Αν εξαιρεθεί το γεγονός ότι από το δείγμα </a:t>
            </a:r>
            <a:r>
              <a:rPr lang="el-GR" sz="1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λείπει σε ποιοτικό και ποσοτικό επίπεδο ο Δήμος </a:t>
            </a:r>
            <a:r>
              <a:rPr lang="el-GR" sz="1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Πατρέων</a:t>
            </a:r>
            <a:r>
              <a:rPr lang="el-GR" sz="1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γεγονός που επηρεάζει και το επίπεδο εμπιστοσύνης αρνητικά, τα αποτελέσματα είναι θετικά συνολικά για την Περιφέρεια Δυτικής Ελλάδας, με ικανοποιητικά ποσοστά υλοποίησης έργου και συλλογής/επεξεργασίας στοιχείων από τις υπηρεσίες του Δήμου</a:t>
            </a:r>
          </a:p>
          <a:p>
            <a:pPr marL="285750" indent="-285750" algn="just">
              <a:lnSpc>
                <a:spcPct val="107000"/>
              </a:lnSpc>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Τα σχετικά </a:t>
            </a:r>
            <a:r>
              <a:rPr lang="el-GR" sz="1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αρνητικά ευρήματα της έρευνας που αξίζει να υπογραμμιστούν αφορούν τη σχετικά προβληματική υποστήριξη του έργου των χαρτογραφήσεων του τμήματος Τεκμηρίωσης και Πληροφοριακών Συστημάτων όπως επίσης και η σχετικά μη μεθοδική και ακριβής διαβούλευση με την τοπική κοινωνία αναφορικά με τη λήψη μέτρων για την κοινωνική ένταξη </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στον εκάστοτε Δήμο</a:t>
            </a:r>
          </a:p>
        </p:txBody>
      </p:sp>
    </p:spTree>
    <p:extLst>
      <p:ext uri="{BB962C8B-B14F-4D97-AF65-F5344CB8AC3E}">
        <p14:creationId xmlns:p14="http://schemas.microsoft.com/office/powerpoint/2010/main" xmlns="" val="21085624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628650" y="1474572"/>
            <a:ext cx="7886700" cy="19111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rgbClr val="002060"/>
              </a:solidFill>
              <a:cs typeface="Times New Roman" pitchFamily="18" charset="0"/>
            </a:endParaRPr>
          </a:p>
          <a:p>
            <a:r>
              <a:rPr lang="el-GR" sz="3500" b="1" dirty="0">
                <a:solidFill>
                  <a:srgbClr val="FFFFFF"/>
                </a:solidFill>
                <a:latin typeface="+mj-lt"/>
                <a:ea typeface="+mj-ea"/>
                <a:cs typeface="+mj-cs"/>
              </a:rPr>
              <a:t>Σας Ευχαριστώ Πολύ για </a:t>
            </a:r>
            <a:r>
              <a:rPr lang="el-GR" sz="3500" b="1">
                <a:solidFill>
                  <a:srgbClr val="FFFFFF"/>
                </a:solidFill>
                <a:latin typeface="+mj-lt"/>
                <a:ea typeface="+mj-ea"/>
                <a:cs typeface="+mj-cs"/>
              </a:rPr>
              <a:t>την Προσοχή σας</a:t>
            </a:r>
            <a:endParaRPr lang="en-US" sz="3500" b="1" dirty="0">
              <a:solidFill>
                <a:srgbClr val="FFFFFF"/>
              </a:solidFill>
              <a:latin typeface="+mj-lt"/>
              <a:ea typeface="+mj-ea"/>
              <a:cs typeface="+mj-cs"/>
            </a:endParaRPr>
          </a:p>
          <a:p>
            <a:endParaRPr lang="el-GR" dirty="0"/>
          </a:p>
        </p:txBody>
      </p:sp>
    </p:spTree>
    <p:extLst>
      <p:ext uri="{BB962C8B-B14F-4D97-AF65-F5344CB8AC3E}">
        <p14:creationId xmlns:p14="http://schemas.microsoft.com/office/powerpoint/2010/main" xmlns="" val="3786922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Πρώτο Μέρος Έρευνας </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στις Κοινωνικές Υπηρεσίες τις Περιφέρειας Δυτικής Ελλάδας για τη λειτουργία των Κοινωνικών Υπηρεσιών των ΟΤΑ Ά Βαθμού</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539885" y="1952241"/>
            <a:ext cx="8064230" cy="3293209"/>
          </a:xfrm>
          <a:prstGeom prst="rect">
            <a:avLst/>
          </a:prstGeom>
          <a:noFill/>
        </p:spPr>
        <p:txBody>
          <a:bodyPr wrap="square" rtlCol="0">
            <a:spAutoFit/>
          </a:bodyPr>
          <a:lstStyle/>
          <a:p>
            <a:pPr algn="ctr"/>
            <a:r>
              <a:rPr lang="el-GR" sz="3600" dirty="0">
                <a:solidFill>
                  <a:srgbClr val="C00000"/>
                </a:solidFill>
              </a:rPr>
              <a:t>Δημογραφικά Χαρακτηριστικά Συμμετεχόντων στην Έρευνα, Στελεχών υπηρεσιών ΟΤΑ Δήμων της </a:t>
            </a:r>
          </a:p>
          <a:p>
            <a:pPr algn="ctr"/>
            <a:r>
              <a:rPr lang="el-GR" sz="3600" dirty="0">
                <a:solidFill>
                  <a:srgbClr val="C00000"/>
                </a:solidFill>
              </a:rPr>
              <a:t>Περιφέρειας Δυτικής Ελλάδας</a:t>
            </a:r>
          </a:p>
          <a:p>
            <a:pPr algn="ctr"/>
            <a:endParaRPr lang="el-GR" sz="3200" dirty="0">
              <a:solidFill>
                <a:srgbClr val="C00000"/>
              </a:solidFill>
            </a:endParaRPr>
          </a:p>
          <a:p>
            <a:pPr algn="ctr"/>
            <a:endParaRPr lang="el-GR" sz="3200" dirty="0">
              <a:solidFill>
                <a:srgbClr val="C00000"/>
              </a:solidFill>
            </a:endParaRPr>
          </a:p>
        </p:txBody>
      </p:sp>
    </p:spTree>
    <p:extLst>
      <p:ext uri="{BB962C8B-B14F-4D97-AF65-F5344CB8AC3E}">
        <p14:creationId xmlns:p14="http://schemas.microsoft.com/office/powerpoint/2010/main" xmlns="" val="41449713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Περιγραφή των στελεχών των υπηρεσιών που συμμετείχαν στην έρευνα Ι</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στις Κοινωνικές Υπηρεσίες τις Περιφέρειας Δυτικής Ελλάδας για τη λειτουργία των Κοινωνικών Υπηρεσιών των ΟΤΑ Ά Βαθμού</a:t>
            </a:r>
            <a:endParaRPr lang="en-US" sz="1200" dirty="0"/>
          </a:p>
        </p:txBody>
      </p:sp>
      <p:graphicFrame>
        <p:nvGraphicFramePr>
          <p:cNvPr id="6" name="Table 5">
            <a:extLst>
              <a:ext uri="{FF2B5EF4-FFF2-40B4-BE49-F238E27FC236}">
                <a16:creationId xmlns:a16="http://schemas.microsoft.com/office/drawing/2014/main" xmlns="" id="{2DDBE570-2F18-3051-CCD9-0A40DEBE91C7}"/>
              </a:ext>
            </a:extLst>
          </p:cNvPr>
          <p:cNvGraphicFramePr>
            <a:graphicFrameLocks noGrp="1"/>
          </p:cNvGraphicFramePr>
          <p:nvPr>
            <p:extLst>
              <p:ext uri="{D42A27DB-BD31-4B8C-83A1-F6EECF244321}">
                <p14:modId xmlns:p14="http://schemas.microsoft.com/office/powerpoint/2010/main" xmlns="" val="1022933276"/>
              </p:ext>
            </p:extLst>
          </p:nvPr>
        </p:nvGraphicFramePr>
        <p:xfrm>
          <a:off x="211089" y="3913336"/>
          <a:ext cx="4283089" cy="1828800"/>
        </p:xfrm>
        <a:graphic>
          <a:graphicData uri="http://schemas.openxmlformats.org/drawingml/2006/table">
            <a:tbl>
              <a:tblPr>
                <a:tableStyleId>{3B4B98B0-60AC-42C2-AFA5-B58CD77FA1E5}</a:tableStyleId>
              </a:tblPr>
              <a:tblGrid>
                <a:gridCol w="654541">
                  <a:extLst>
                    <a:ext uri="{9D8B030D-6E8A-4147-A177-3AD203B41FA5}">
                      <a16:colId xmlns:a16="http://schemas.microsoft.com/office/drawing/2014/main" xmlns="" val="772736477"/>
                    </a:ext>
                  </a:extLst>
                </a:gridCol>
                <a:gridCol w="654541">
                  <a:extLst>
                    <a:ext uri="{9D8B030D-6E8A-4147-A177-3AD203B41FA5}">
                      <a16:colId xmlns:a16="http://schemas.microsoft.com/office/drawing/2014/main" xmlns="" val="3468143445"/>
                    </a:ext>
                  </a:extLst>
                </a:gridCol>
                <a:gridCol w="629739">
                  <a:extLst>
                    <a:ext uri="{9D8B030D-6E8A-4147-A177-3AD203B41FA5}">
                      <a16:colId xmlns:a16="http://schemas.microsoft.com/office/drawing/2014/main" xmlns="" val="2617241608"/>
                    </a:ext>
                  </a:extLst>
                </a:gridCol>
                <a:gridCol w="753746">
                  <a:extLst>
                    <a:ext uri="{9D8B030D-6E8A-4147-A177-3AD203B41FA5}">
                      <a16:colId xmlns:a16="http://schemas.microsoft.com/office/drawing/2014/main" xmlns="" val="261262420"/>
                    </a:ext>
                  </a:extLst>
                </a:gridCol>
                <a:gridCol w="795261">
                  <a:extLst>
                    <a:ext uri="{9D8B030D-6E8A-4147-A177-3AD203B41FA5}">
                      <a16:colId xmlns:a16="http://schemas.microsoft.com/office/drawing/2014/main" xmlns="" val="2528867641"/>
                    </a:ext>
                  </a:extLst>
                </a:gridCol>
                <a:gridCol w="795261">
                  <a:extLst>
                    <a:ext uri="{9D8B030D-6E8A-4147-A177-3AD203B41FA5}">
                      <a16:colId xmlns:a16="http://schemas.microsoft.com/office/drawing/2014/main" xmlns="" val="2290111686"/>
                    </a:ext>
                  </a:extLst>
                </a:gridCol>
              </a:tblGrid>
              <a:tr h="0">
                <a:tc gridSpan="6">
                  <a:txBody>
                    <a:bodyPr/>
                    <a:lstStyle/>
                    <a:p>
                      <a:pPr marL="38100" marR="38100" algn="ctr">
                        <a:lnSpc>
                          <a:spcPts val="1600"/>
                        </a:lnSpc>
                        <a:spcAft>
                          <a:spcPts val="800"/>
                        </a:spcAft>
                      </a:pPr>
                      <a:r>
                        <a:rPr lang="el-GR" sz="900">
                          <a:effectLst/>
                        </a:rPr>
                        <a:t>Πότε γεννηθήκατε</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xmlns="" val="622533970"/>
                  </a:ext>
                </a:extLst>
              </a:tr>
              <a:tr h="0">
                <a:tc gridSpan="2">
                  <a:txBody>
                    <a:bodyPr/>
                    <a:lstStyle/>
                    <a:p>
                      <a:pPr>
                        <a:lnSpc>
                          <a:spcPct val="107000"/>
                        </a:lnSpc>
                        <a:spcAft>
                          <a:spcPts val="800"/>
                        </a:spcAft>
                      </a:pPr>
                      <a:r>
                        <a:rPr lang="el-GR" sz="12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l-GR"/>
                    </a:p>
                  </a:txBody>
                  <a:tcPr/>
                </a:tc>
                <a:tc>
                  <a:txBody>
                    <a:bodyPr/>
                    <a:lstStyle/>
                    <a:p>
                      <a:pPr marL="38100" marR="38100" algn="ctr">
                        <a:lnSpc>
                          <a:spcPts val="1600"/>
                        </a:lnSpc>
                        <a:spcAft>
                          <a:spcPts val="800"/>
                        </a:spcAft>
                      </a:pPr>
                      <a:r>
                        <a:rPr lang="el-GR" sz="900">
                          <a:effectLst/>
                        </a:rPr>
                        <a:t>Frequency</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900">
                          <a:effectLst/>
                        </a:rPr>
                        <a:t>Percent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900">
                          <a:effectLst/>
                        </a:rPr>
                        <a:t>Valid Percent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900">
                          <a:effectLst/>
                        </a:rPr>
                        <a:t>Cumulative Percent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1080177401"/>
                  </a:ext>
                </a:extLst>
              </a:tr>
              <a:tr h="0">
                <a:tc rowSpan="6">
                  <a:txBody>
                    <a:bodyPr/>
                    <a:lstStyle/>
                    <a:p>
                      <a:pPr marL="38100" marR="38100">
                        <a:lnSpc>
                          <a:spcPts val="1600"/>
                        </a:lnSpc>
                        <a:spcAft>
                          <a:spcPts val="800"/>
                        </a:spcAft>
                      </a:pPr>
                      <a:r>
                        <a:rPr lang="el-GR" sz="900">
                          <a:effectLst/>
                        </a:rPr>
                        <a:t>Valid</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800"/>
                        </a:spcAft>
                      </a:pPr>
                      <a:r>
                        <a:rPr lang="el-GR" sz="900">
                          <a:effectLst/>
                        </a:rPr>
                        <a:t>1950-1960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827122226"/>
                  </a:ext>
                </a:extLst>
              </a:tr>
              <a:tr h="0">
                <a:tc vMerge="1">
                  <a:txBody>
                    <a:bodyPr/>
                    <a:lstStyle/>
                    <a:p>
                      <a:endParaRPr lang="el-GR"/>
                    </a:p>
                  </a:txBody>
                  <a:tcPr/>
                </a:tc>
                <a:tc>
                  <a:txBody>
                    <a:bodyPr/>
                    <a:lstStyle/>
                    <a:p>
                      <a:pPr marL="38100" marR="38100">
                        <a:lnSpc>
                          <a:spcPts val="1600"/>
                        </a:lnSpc>
                        <a:spcAft>
                          <a:spcPts val="800"/>
                        </a:spcAft>
                      </a:pPr>
                      <a:r>
                        <a:rPr lang="el-GR" sz="900">
                          <a:effectLst/>
                        </a:rPr>
                        <a:t>1961-1970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23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17,6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17,6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19,1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324171698"/>
                  </a:ext>
                </a:extLst>
              </a:tr>
              <a:tr h="0">
                <a:tc vMerge="1">
                  <a:txBody>
                    <a:bodyPr/>
                    <a:lstStyle/>
                    <a:p>
                      <a:endParaRPr lang="el-GR"/>
                    </a:p>
                  </a:txBody>
                  <a:tcPr/>
                </a:tc>
                <a:tc>
                  <a:txBody>
                    <a:bodyPr/>
                    <a:lstStyle/>
                    <a:p>
                      <a:pPr marL="38100" marR="38100">
                        <a:lnSpc>
                          <a:spcPts val="1600"/>
                        </a:lnSpc>
                        <a:spcAft>
                          <a:spcPts val="800"/>
                        </a:spcAft>
                      </a:pPr>
                      <a:r>
                        <a:rPr lang="el-GR" sz="900">
                          <a:effectLst/>
                        </a:rPr>
                        <a:t>1971-1980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45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34,4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34,4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53,4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649566153"/>
                  </a:ext>
                </a:extLst>
              </a:tr>
              <a:tr h="0">
                <a:tc vMerge="1">
                  <a:txBody>
                    <a:bodyPr/>
                    <a:lstStyle/>
                    <a:p>
                      <a:endParaRPr lang="el-GR"/>
                    </a:p>
                  </a:txBody>
                  <a:tcPr/>
                </a:tc>
                <a:tc>
                  <a:txBody>
                    <a:bodyPr/>
                    <a:lstStyle/>
                    <a:p>
                      <a:pPr marL="38100" marR="38100">
                        <a:lnSpc>
                          <a:spcPts val="1600"/>
                        </a:lnSpc>
                        <a:spcAft>
                          <a:spcPts val="800"/>
                        </a:spcAft>
                      </a:pPr>
                      <a:r>
                        <a:rPr lang="el-GR" sz="900">
                          <a:effectLst/>
                        </a:rPr>
                        <a:t>1981-1990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53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40,5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40,5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93,9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711122156"/>
                  </a:ext>
                </a:extLst>
              </a:tr>
              <a:tr h="0">
                <a:tc vMerge="1">
                  <a:txBody>
                    <a:bodyPr/>
                    <a:lstStyle/>
                    <a:p>
                      <a:endParaRPr lang="el-GR"/>
                    </a:p>
                  </a:txBody>
                  <a:tcPr/>
                </a:tc>
                <a:tc>
                  <a:txBody>
                    <a:bodyPr/>
                    <a:lstStyle/>
                    <a:p>
                      <a:pPr marL="38100" marR="38100">
                        <a:lnSpc>
                          <a:spcPts val="1600"/>
                        </a:lnSpc>
                        <a:spcAft>
                          <a:spcPts val="800"/>
                        </a:spcAft>
                      </a:pPr>
                      <a:r>
                        <a:rPr lang="el-GR" sz="900">
                          <a:effectLst/>
                        </a:rPr>
                        <a:t>1991-2000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6,1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6,1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100,0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4103520344"/>
                  </a:ext>
                </a:extLst>
              </a:tr>
              <a:tr h="0">
                <a:tc vMerge="1">
                  <a:txBody>
                    <a:bodyPr/>
                    <a:lstStyle/>
                    <a:p>
                      <a:endParaRPr lang="el-GR"/>
                    </a:p>
                  </a:txBody>
                  <a:tcPr/>
                </a:tc>
                <a:tc>
                  <a:txBody>
                    <a:bodyPr/>
                    <a:lstStyle/>
                    <a:p>
                      <a:pPr marL="38100" marR="38100">
                        <a:lnSpc>
                          <a:spcPts val="1600"/>
                        </a:lnSpc>
                        <a:spcAft>
                          <a:spcPts val="800"/>
                        </a:spcAft>
                      </a:pPr>
                      <a:r>
                        <a:rPr lang="el-GR" sz="900">
                          <a:effectLst/>
                        </a:rPr>
                        <a:t>Total</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131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100,0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100,0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l-GR" sz="1200" dirty="0">
                          <a:effectLst/>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566285606"/>
                  </a:ext>
                </a:extLst>
              </a:tr>
            </a:tbl>
          </a:graphicData>
        </a:graphic>
      </p:graphicFrame>
      <p:pic>
        <p:nvPicPr>
          <p:cNvPr id="9" name="Picture 8" descr="Chart, pie chart&#10;&#10;Description automatically generated">
            <a:extLst>
              <a:ext uri="{FF2B5EF4-FFF2-40B4-BE49-F238E27FC236}">
                <a16:creationId xmlns:a16="http://schemas.microsoft.com/office/drawing/2014/main" xmlns="" id="{69617993-436D-75DA-FEB6-162EB11DB835}"/>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296067" y="4188213"/>
            <a:ext cx="3499033" cy="2346083"/>
          </a:xfrm>
          <a:prstGeom prst="rect">
            <a:avLst/>
          </a:prstGeom>
          <a:noFill/>
          <a:ln>
            <a:noFill/>
          </a:ln>
        </p:spPr>
      </p:pic>
      <p:graphicFrame>
        <p:nvGraphicFramePr>
          <p:cNvPr id="10" name="Table 9">
            <a:extLst>
              <a:ext uri="{FF2B5EF4-FFF2-40B4-BE49-F238E27FC236}">
                <a16:creationId xmlns:a16="http://schemas.microsoft.com/office/drawing/2014/main" xmlns="" id="{EF9319D6-D5D6-2E93-D121-546E7D4FF00F}"/>
              </a:ext>
            </a:extLst>
          </p:cNvPr>
          <p:cNvGraphicFramePr>
            <a:graphicFrameLocks noGrp="1"/>
          </p:cNvGraphicFramePr>
          <p:nvPr>
            <p:extLst>
              <p:ext uri="{D42A27DB-BD31-4B8C-83A1-F6EECF244321}">
                <p14:modId xmlns:p14="http://schemas.microsoft.com/office/powerpoint/2010/main" xmlns="" val="3803918712"/>
              </p:ext>
            </p:extLst>
          </p:nvPr>
        </p:nvGraphicFramePr>
        <p:xfrm>
          <a:off x="348899" y="1305181"/>
          <a:ext cx="4145279" cy="2235200"/>
        </p:xfrm>
        <a:graphic>
          <a:graphicData uri="http://schemas.openxmlformats.org/drawingml/2006/table">
            <a:tbl>
              <a:tblPr>
                <a:tableStyleId>{3B4B98B0-60AC-42C2-AFA5-B58CD77FA1E5}</a:tableStyleId>
              </a:tblPr>
              <a:tblGrid>
                <a:gridCol w="953763">
                  <a:extLst>
                    <a:ext uri="{9D8B030D-6E8A-4147-A177-3AD203B41FA5}">
                      <a16:colId xmlns:a16="http://schemas.microsoft.com/office/drawing/2014/main" xmlns="" val="2203251880"/>
                    </a:ext>
                  </a:extLst>
                </a:gridCol>
                <a:gridCol w="953763">
                  <a:extLst>
                    <a:ext uri="{9D8B030D-6E8A-4147-A177-3AD203B41FA5}">
                      <a16:colId xmlns:a16="http://schemas.microsoft.com/office/drawing/2014/main" xmlns="" val="3186773973"/>
                    </a:ext>
                  </a:extLst>
                </a:gridCol>
                <a:gridCol w="473839">
                  <a:extLst>
                    <a:ext uri="{9D8B030D-6E8A-4147-A177-3AD203B41FA5}">
                      <a16:colId xmlns:a16="http://schemas.microsoft.com/office/drawing/2014/main" xmlns="" val="508767266"/>
                    </a:ext>
                  </a:extLst>
                </a:gridCol>
                <a:gridCol w="567146">
                  <a:extLst>
                    <a:ext uri="{9D8B030D-6E8A-4147-A177-3AD203B41FA5}">
                      <a16:colId xmlns:a16="http://schemas.microsoft.com/office/drawing/2014/main" xmlns="" val="2480731053"/>
                    </a:ext>
                  </a:extLst>
                </a:gridCol>
                <a:gridCol w="598384">
                  <a:extLst>
                    <a:ext uri="{9D8B030D-6E8A-4147-A177-3AD203B41FA5}">
                      <a16:colId xmlns:a16="http://schemas.microsoft.com/office/drawing/2014/main" xmlns="" val="1778899709"/>
                    </a:ext>
                  </a:extLst>
                </a:gridCol>
                <a:gridCol w="598384">
                  <a:extLst>
                    <a:ext uri="{9D8B030D-6E8A-4147-A177-3AD203B41FA5}">
                      <a16:colId xmlns:a16="http://schemas.microsoft.com/office/drawing/2014/main" xmlns="" val="1487320661"/>
                    </a:ext>
                  </a:extLst>
                </a:gridCol>
              </a:tblGrid>
              <a:tr h="0">
                <a:tc gridSpan="6">
                  <a:txBody>
                    <a:bodyPr/>
                    <a:lstStyle/>
                    <a:p>
                      <a:pPr marL="38100" marR="38100" algn="ctr">
                        <a:lnSpc>
                          <a:spcPts val="1600"/>
                        </a:lnSpc>
                        <a:spcAft>
                          <a:spcPts val="800"/>
                        </a:spcAft>
                      </a:pPr>
                      <a:r>
                        <a:rPr lang="el-GR" sz="900">
                          <a:effectLst/>
                        </a:rPr>
                        <a:t>Ποιο είναι το ανώτερο επίπεδο σπουδών που έχετε ολοκληρώσει;</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xmlns="" val="1298275048"/>
                  </a:ext>
                </a:extLst>
              </a:tr>
              <a:tr h="0">
                <a:tc gridSpan="2">
                  <a:txBody>
                    <a:bodyPr/>
                    <a:lstStyle/>
                    <a:p>
                      <a:pPr>
                        <a:lnSpc>
                          <a:spcPct val="107000"/>
                        </a:lnSpc>
                        <a:spcAft>
                          <a:spcPts val="800"/>
                        </a:spcAft>
                      </a:pPr>
                      <a:r>
                        <a:rPr lang="el-GR" sz="12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l-GR"/>
                    </a:p>
                  </a:txBody>
                  <a:tcPr/>
                </a:tc>
                <a:tc>
                  <a:txBody>
                    <a:bodyPr/>
                    <a:lstStyle/>
                    <a:p>
                      <a:pPr marL="38100" marR="38100" algn="ctr">
                        <a:lnSpc>
                          <a:spcPts val="1600"/>
                        </a:lnSpc>
                        <a:spcAft>
                          <a:spcPts val="800"/>
                        </a:spcAft>
                      </a:pPr>
                      <a:r>
                        <a:rPr lang="el-GR" sz="900">
                          <a:effectLst/>
                        </a:rPr>
                        <a:t>Frequency</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900">
                          <a:effectLst/>
                        </a:rPr>
                        <a:t>Percent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900">
                          <a:effectLst/>
                        </a:rPr>
                        <a:t>Valid Percent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900">
                          <a:effectLst/>
                        </a:rPr>
                        <a:t>Cumulative Percent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4078339744"/>
                  </a:ext>
                </a:extLst>
              </a:tr>
              <a:tr h="0">
                <a:tc rowSpan="7">
                  <a:txBody>
                    <a:bodyPr/>
                    <a:lstStyle/>
                    <a:p>
                      <a:pPr marL="38100" marR="38100">
                        <a:lnSpc>
                          <a:spcPts val="1600"/>
                        </a:lnSpc>
                        <a:spcAft>
                          <a:spcPts val="800"/>
                        </a:spcAft>
                      </a:pPr>
                      <a:r>
                        <a:rPr lang="el-GR" sz="900">
                          <a:effectLst/>
                        </a:rPr>
                        <a:t>Valid</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800"/>
                        </a:spcAft>
                      </a:pPr>
                      <a:r>
                        <a:rPr lang="el-GR" sz="900">
                          <a:effectLst/>
                        </a:rPr>
                        <a:t>Δημοτικό</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23659830"/>
                  </a:ext>
                </a:extLst>
              </a:tr>
              <a:tr h="0">
                <a:tc vMerge="1">
                  <a:txBody>
                    <a:bodyPr/>
                    <a:lstStyle/>
                    <a:p>
                      <a:endParaRPr lang="el-GR"/>
                    </a:p>
                  </a:txBody>
                  <a:tcPr/>
                </a:tc>
                <a:tc>
                  <a:txBody>
                    <a:bodyPr/>
                    <a:lstStyle/>
                    <a:p>
                      <a:pPr marL="38100" marR="38100">
                        <a:lnSpc>
                          <a:spcPts val="1600"/>
                        </a:lnSpc>
                        <a:spcAft>
                          <a:spcPts val="800"/>
                        </a:spcAft>
                      </a:pPr>
                      <a:r>
                        <a:rPr lang="el-GR" sz="900">
                          <a:effectLst/>
                        </a:rPr>
                        <a:t>Γυμνάσιο</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3,1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924751866"/>
                  </a:ext>
                </a:extLst>
              </a:tr>
              <a:tr h="0">
                <a:tc vMerge="1">
                  <a:txBody>
                    <a:bodyPr/>
                    <a:lstStyle/>
                    <a:p>
                      <a:endParaRPr lang="el-GR"/>
                    </a:p>
                  </a:txBody>
                  <a:tcPr/>
                </a:tc>
                <a:tc>
                  <a:txBody>
                    <a:bodyPr/>
                    <a:lstStyle/>
                    <a:p>
                      <a:pPr marL="38100" marR="38100">
                        <a:lnSpc>
                          <a:spcPts val="1600"/>
                        </a:lnSpc>
                        <a:spcAft>
                          <a:spcPts val="800"/>
                        </a:spcAft>
                      </a:pPr>
                      <a:r>
                        <a:rPr lang="el-GR" sz="900">
                          <a:effectLst/>
                        </a:rPr>
                        <a:t>Λύκειο</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28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21,4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21,4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24,4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109908120"/>
                  </a:ext>
                </a:extLst>
              </a:tr>
              <a:tr h="0">
                <a:tc vMerge="1">
                  <a:txBody>
                    <a:bodyPr/>
                    <a:lstStyle/>
                    <a:p>
                      <a:endParaRPr lang="el-GR"/>
                    </a:p>
                  </a:txBody>
                  <a:tcPr/>
                </a:tc>
                <a:tc>
                  <a:txBody>
                    <a:bodyPr/>
                    <a:lstStyle/>
                    <a:p>
                      <a:pPr marL="38100" marR="38100">
                        <a:lnSpc>
                          <a:spcPts val="1600"/>
                        </a:lnSpc>
                        <a:spcAft>
                          <a:spcPts val="800"/>
                        </a:spcAft>
                      </a:pPr>
                      <a:r>
                        <a:rPr lang="el-GR" sz="900">
                          <a:effectLst/>
                        </a:rPr>
                        <a:t>Απόφοιτος Τριτοβάθμιας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79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60,3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60,3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84,7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94433693"/>
                  </a:ext>
                </a:extLst>
              </a:tr>
              <a:tr h="0">
                <a:tc vMerge="1">
                  <a:txBody>
                    <a:bodyPr/>
                    <a:lstStyle/>
                    <a:p>
                      <a:endParaRPr lang="el-GR"/>
                    </a:p>
                  </a:txBody>
                  <a:tcPr/>
                </a:tc>
                <a:tc>
                  <a:txBody>
                    <a:bodyPr/>
                    <a:lstStyle/>
                    <a:p>
                      <a:pPr marL="38100" marR="38100">
                        <a:lnSpc>
                          <a:spcPts val="1600"/>
                        </a:lnSpc>
                        <a:spcAft>
                          <a:spcPts val="800"/>
                        </a:spcAft>
                      </a:pPr>
                      <a:r>
                        <a:rPr lang="el-GR" sz="900">
                          <a:effectLst/>
                        </a:rPr>
                        <a:t>Μεταπτυχιακό</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19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14,5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14,5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99,2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116108"/>
                  </a:ext>
                </a:extLst>
              </a:tr>
              <a:tr h="0">
                <a:tc vMerge="1">
                  <a:txBody>
                    <a:bodyPr/>
                    <a:lstStyle/>
                    <a:p>
                      <a:endParaRPr lang="el-GR"/>
                    </a:p>
                  </a:txBody>
                  <a:tcPr/>
                </a:tc>
                <a:tc>
                  <a:txBody>
                    <a:bodyPr/>
                    <a:lstStyle/>
                    <a:p>
                      <a:pPr marL="38100" marR="38100">
                        <a:lnSpc>
                          <a:spcPts val="1600"/>
                        </a:lnSpc>
                        <a:spcAft>
                          <a:spcPts val="800"/>
                        </a:spcAft>
                      </a:pPr>
                      <a:r>
                        <a:rPr lang="el-GR" sz="900">
                          <a:effectLst/>
                        </a:rPr>
                        <a:t>Άλλο</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100,0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317237068"/>
                  </a:ext>
                </a:extLst>
              </a:tr>
              <a:tr h="0">
                <a:tc vMerge="1">
                  <a:txBody>
                    <a:bodyPr/>
                    <a:lstStyle/>
                    <a:p>
                      <a:endParaRPr lang="el-GR"/>
                    </a:p>
                  </a:txBody>
                  <a:tcPr/>
                </a:tc>
                <a:tc>
                  <a:txBody>
                    <a:bodyPr/>
                    <a:lstStyle/>
                    <a:p>
                      <a:pPr marL="38100" marR="38100">
                        <a:lnSpc>
                          <a:spcPts val="1600"/>
                        </a:lnSpc>
                        <a:spcAft>
                          <a:spcPts val="800"/>
                        </a:spcAft>
                      </a:pPr>
                      <a:r>
                        <a:rPr lang="el-GR" sz="900">
                          <a:effectLst/>
                        </a:rPr>
                        <a:t>Total</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131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100,0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100,0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l-GR" sz="1200" dirty="0">
                          <a:effectLst/>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930574778"/>
                  </a:ext>
                </a:extLst>
              </a:tr>
            </a:tbl>
          </a:graphicData>
        </a:graphic>
      </p:graphicFrame>
      <p:pic>
        <p:nvPicPr>
          <p:cNvPr id="11" name="Picture 10" descr="Chart, pie chart&#10;&#10;Description automatically generated">
            <a:extLst>
              <a:ext uri="{FF2B5EF4-FFF2-40B4-BE49-F238E27FC236}">
                <a16:creationId xmlns:a16="http://schemas.microsoft.com/office/drawing/2014/main" xmlns="" id="{23868090-9A97-E551-111F-869338563F38}"/>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296068" y="1255373"/>
            <a:ext cx="3499033" cy="2801417"/>
          </a:xfrm>
          <a:prstGeom prst="rect">
            <a:avLst/>
          </a:prstGeom>
          <a:noFill/>
          <a:ln>
            <a:noFill/>
          </a:ln>
        </p:spPr>
      </p:pic>
    </p:spTree>
    <p:extLst>
      <p:ext uri="{BB962C8B-B14F-4D97-AF65-F5344CB8AC3E}">
        <p14:creationId xmlns:p14="http://schemas.microsoft.com/office/powerpoint/2010/main" xmlns="" val="1980323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Περιγραφή των στελεχών των υπηρεσιών που συμμετείχαν στην έρευνα ΙΙ</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στις Κοινωνικές Υπηρεσίες τις Περιφέρειας Δυτικής Ελλάδας για τη λειτουργία των Κοινωνικών Υπηρεσιών των ΟΤΑ Ά Βαθμού</a:t>
            </a:r>
            <a:endParaRPr lang="en-US" sz="1200" dirty="0"/>
          </a:p>
        </p:txBody>
      </p:sp>
      <p:sp>
        <p:nvSpPr>
          <p:cNvPr id="4" name="TextBox 3">
            <a:extLst>
              <a:ext uri="{FF2B5EF4-FFF2-40B4-BE49-F238E27FC236}">
                <a16:creationId xmlns:a16="http://schemas.microsoft.com/office/drawing/2014/main" xmlns="" id="{FB0AA23D-79E3-3BF1-7531-295C7338EEC8}"/>
              </a:ext>
            </a:extLst>
          </p:cNvPr>
          <p:cNvSpPr txBox="1"/>
          <p:nvPr/>
        </p:nvSpPr>
        <p:spPr>
          <a:xfrm>
            <a:off x="466927" y="1367178"/>
            <a:ext cx="8210145" cy="5016758"/>
          </a:xfrm>
          <a:prstGeom prst="rect">
            <a:avLst/>
          </a:prstGeom>
          <a:solidFill>
            <a:schemeClr val="accent2">
              <a:lumMod val="40000"/>
              <a:lumOff val="60000"/>
            </a:schemeClr>
          </a:solidFill>
        </p:spPr>
        <p:txBody>
          <a:bodyPr wrap="square" rtlCol="0">
            <a:spAutoFit/>
          </a:bodyPr>
          <a:lstStyle/>
          <a:p>
            <a:pPr marL="285750" indent="-285750" algn="jus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Το πρώτο ενδιαφέρον εύρημα είναι η ηλικία των στελεχών που συμμετείχαν στην έρευνα </a:t>
            </a:r>
            <a:r>
              <a:rPr lang="el-GR" sz="1600" dirty="0">
                <a:solidFill>
                  <a:srgbClr val="C00000"/>
                </a:solidFill>
                <a:effectLst/>
                <a:ea typeface="Calibri" panose="020F0502020204030204" pitchFamily="34" charset="0"/>
                <a:cs typeface="Times New Roman" panose="02020603050405020304" pitchFamily="18" charset="0"/>
              </a:rPr>
              <a:t>με την πλειοψηφία να είναι γεννημένη μεταξύ 1981 και 1990</a:t>
            </a:r>
            <a:r>
              <a:rPr lang="el-GR" sz="1600" dirty="0">
                <a:effectLst/>
                <a:ea typeface="Calibri" panose="020F0502020204030204" pitchFamily="34" charset="0"/>
                <a:cs typeface="Times New Roman" panose="02020603050405020304" pitchFamily="18" charset="0"/>
              </a:rPr>
              <a:t>, στοιχείο που δείχνει πως οι συμμετέχοντες είναι σχετικά νέοι σε ηλικία, με πρόσφατα </a:t>
            </a:r>
            <a:r>
              <a:rPr lang="el-GR" sz="1600" dirty="0" err="1">
                <a:effectLst/>
                <a:ea typeface="Calibri" panose="020F0502020204030204" pitchFamily="34" charset="0"/>
                <a:cs typeface="Times New Roman" panose="02020603050405020304" pitchFamily="18" charset="0"/>
              </a:rPr>
              <a:t>αποκτηθέντες</a:t>
            </a:r>
            <a:r>
              <a:rPr lang="el-GR" sz="1600" dirty="0">
                <a:effectLst/>
                <a:ea typeface="Calibri" panose="020F0502020204030204" pitchFamily="34" charset="0"/>
                <a:cs typeface="Times New Roman" panose="02020603050405020304" pitchFamily="18" charset="0"/>
              </a:rPr>
              <a:t> τίτλους σπουδών. Υπάλληλοι δηλαδή που έχουν την όρεξη και τη γνώση να εργαστούν αποτελεσματικά</a:t>
            </a:r>
          </a:p>
          <a:p>
            <a:pPr marL="285750" indent="-285750" algn="jus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Η παρούσα έρευνα συμπληρώθηκε κυρίως από γυναίκες. Αυτό σημαίνει είτε ότι οι αντίστοιχες υπηρεσίες είναι στελεχωμένες κυρίως από γυναίκες, είτε πως τα στελέχη των υπηρεσιών γυναικείου φύλου είναι πολύ πιο δεκτικά στη συμπλήρωση ερευνών σχετικά με την εργασία τους. </a:t>
            </a:r>
            <a:r>
              <a:rPr lang="el-GR" sz="1600" dirty="0">
                <a:solidFill>
                  <a:srgbClr val="C00000"/>
                </a:solidFill>
                <a:effectLst/>
                <a:ea typeface="Calibri" panose="020F0502020204030204" pitchFamily="34" charset="0"/>
                <a:cs typeface="Times New Roman" panose="02020603050405020304" pitchFamily="18" charset="0"/>
              </a:rPr>
              <a:t>Σε κάθε περίπτωση έχει ενδιαφέρον πως σχεδόν το 90% του δείγματος είναι γυναίκες. </a:t>
            </a:r>
          </a:p>
          <a:p>
            <a:pPr marL="285750" indent="-285750" algn="jus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Πολύ ενδιαφέρον εύρημα είναι και το μορφωτικό επίπεδο των εργαζομένων των υπηρεσιών που συμμετείχαν στην έρευνα με ποσοστό σχεδόν </a:t>
            </a:r>
            <a:r>
              <a:rPr lang="el-GR" sz="1600" dirty="0">
                <a:solidFill>
                  <a:srgbClr val="C00000"/>
                </a:solidFill>
                <a:effectLst/>
                <a:ea typeface="Calibri" panose="020F0502020204030204" pitchFamily="34" charset="0"/>
                <a:cs typeface="Times New Roman" panose="02020603050405020304" pitchFamily="18" charset="0"/>
              </a:rPr>
              <a:t>75% να έχει πτυχίο τριτοβάθμιας εκπαίδευσης και 15% από αυτά τα στελέχη να κατέχει και μεταπτυχιακό τίτλο σπουδών</a:t>
            </a:r>
          </a:p>
          <a:p>
            <a:pPr marL="285750" indent="-285750" algn="just">
              <a:buFont typeface="Arial" panose="020B0604020202020204" pitchFamily="34" charset="0"/>
              <a:buChar char="•"/>
            </a:pPr>
            <a:r>
              <a:rPr lang="el-GR" sz="1600" dirty="0">
                <a:solidFill>
                  <a:srgbClr val="C00000"/>
                </a:solidFill>
                <a:effectLst/>
                <a:ea typeface="Calibri" panose="020F0502020204030204" pitchFamily="34" charset="0"/>
                <a:cs typeface="Times New Roman" panose="02020603050405020304" pitchFamily="18" charset="0"/>
              </a:rPr>
              <a:t>Στην έρευνα απάντησαν κυρίως υπάλληλοι των υπηρεσιών των ΟΤΑ σε ποσοστό 91.6% ενώ </a:t>
            </a:r>
            <a:r>
              <a:rPr lang="el-GR" sz="1600" dirty="0">
                <a:effectLst/>
                <a:ea typeface="Calibri" panose="020F0502020204030204" pitchFamily="34" charset="0"/>
                <a:cs typeface="Times New Roman" panose="02020603050405020304" pitchFamily="18" charset="0"/>
              </a:rPr>
              <a:t>μόλις 8,4% των συμμετεχόντων είχαν θέση προϊσταμένου. Αξίζει να σημειωθεί πως στους ερωτώμενους δινόταν η επιλογή ¨τμηματάρχης¨ ή διευθυντής αλλά κανένας δεν επέλεξε κάτι από τα 2. </a:t>
            </a:r>
          </a:p>
          <a:p>
            <a:pPr marL="285750" indent="-285750" algn="jus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Σχετικά με τα χρόνια εμπειρίας στην παρούσα θέση </a:t>
            </a:r>
            <a:r>
              <a:rPr lang="el-GR" sz="1600" dirty="0">
                <a:solidFill>
                  <a:srgbClr val="C00000"/>
                </a:solidFill>
                <a:effectLst/>
                <a:ea typeface="Calibri" panose="020F0502020204030204" pitchFamily="34" charset="0"/>
                <a:cs typeface="Times New Roman" panose="02020603050405020304" pitchFamily="18" charset="0"/>
              </a:rPr>
              <a:t>η πλειονότητα των συμμετεχόντων είναι σχετικά νέοι εργαζόμενοι με το ποσοστό αυτών που προσελήφθησαν τα τελευταία 3 χρόνια να αγγίζει το 37,4%,</a:t>
            </a:r>
            <a:r>
              <a:rPr lang="el-GR" sz="1600" dirty="0">
                <a:effectLst/>
                <a:ea typeface="Calibri" panose="020F0502020204030204" pitchFamily="34" charset="0"/>
                <a:cs typeface="Times New Roman" panose="02020603050405020304" pitchFamily="18" charset="0"/>
              </a:rPr>
              <a:t> ενώ δεν είναι λίγοι και οι συμμετέχοντες που έχουν πάνω από 12 έτη εμπειρία με ποσοστό 32,1%. </a:t>
            </a:r>
            <a:endParaRPr lang="el-GR" dirty="0"/>
          </a:p>
        </p:txBody>
      </p:sp>
    </p:spTree>
    <p:extLst>
      <p:ext uri="{BB962C8B-B14F-4D97-AF65-F5344CB8AC3E}">
        <p14:creationId xmlns:p14="http://schemas.microsoft.com/office/powerpoint/2010/main" xmlns="" val="10908101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Δεύτερο Μέρος Έρευνας </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στις Κοινωνικές Υπηρεσίες τις Περιφέρειας Δυτικής Ελλάδας για τη λειτουργία των Κοινωνικών Υπηρεσιών των ΟΤΑ Ά Βαθμού</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539885" y="1952241"/>
            <a:ext cx="8064230" cy="2246769"/>
          </a:xfrm>
          <a:prstGeom prst="rect">
            <a:avLst/>
          </a:prstGeom>
          <a:noFill/>
        </p:spPr>
        <p:txBody>
          <a:bodyPr wrap="square" rtlCol="0">
            <a:spAutoFit/>
          </a:bodyPr>
          <a:lstStyle/>
          <a:p>
            <a:pPr algn="ctr"/>
            <a:r>
              <a:rPr lang="el-GR" sz="3600" dirty="0">
                <a:solidFill>
                  <a:srgbClr val="C00000"/>
                </a:solidFill>
              </a:rPr>
              <a:t>Ερωτήσεις για τη λειτουργία των Κοινωνικών Υπηρεσιών των ΟΤΑ Ά Βαθμού</a:t>
            </a:r>
            <a:endParaRPr lang="el-GR" sz="3200" dirty="0">
              <a:solidFill>
                <a:srgbClr val="C00000"/>
              </a:solidFill>
            </a:endParaRPr>
          </a:p>
          <a:p>
            <a:pPr algn="ctr"/>
            <a:endParaRPr lang="el-GR" sz="3200" dirty="0">
              <a:solidFill>
                <a:srgbClr val="C00000"/>
              </a:solidFill>
            </a:endParaRPr>
          </a:p>
        </p:txBody>
      </p:sp>
    </p:spTree>
    <p:extLst>
      <p:ext uri="{BB962C8B-B14F-4D97-AF65-F5344CB8AC3E}">
        <p14:creationId xmlns:p14="http://schemas.microsoft.com/office/powerpoint/2010/main" xmlns="" val="11665650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400" dirty="0">
                <a:cs typeface="Times New Roman" pitchFamily="18" charset="0"/>
              </a:rPr>
              <a:t>Β1. Η συλλογή  και επεξεργασία  στοιχείων που σχετίζονται με το εισόδημα και τη φτώχεια στο δήμο μου γίνεται μεθοδικά και με ακρίβεια</a:t>
            </a:r>
            <a:endParaRPr lang="en-US" sz="24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στις Κοινωνικές Υπηρεσίες τις Περιφέρειας Δυτικής Ελλάδας για τη λειτουργία των Κοινωνικών Υπηρεσιών των ΟΤΑ Ά Βαθμού</a:t>
            </a:r>
            <a:endParaRPr lang="en-US" sz="1200" dirty="0"/>
          </a:p>
        </p:txBody>
      </p:sp>
      <p:graphicFrame>
        <p:nvGraphicFramePr>
          <p:cNvPr id="10" name="Table 9">
            <a:extLst>
              <a:ext uri="{FF2B5EF4-FFF2-40B4-BE49-F238E27FC236}">
                <a16:creationId xmlns:a16="http://schemas.microsoft.com/office/drawing/2014/main" xmlns="" id="{49D6920F-5611-7721-73D3-B1516ABE94D9}"/>
              </a:ext>
            </a:extLst>
          </p:cNvPr>
          <p:cNvGraphicFramePr>
            <a:graphicFrameLocks noGrp="1"/>
          </p:cNvGraphicFramePr>
          <p:nvPr>
            <p:extLst>
              <p:ext uri="{D42A27DB-BD31-4B8C-83A1-F6EECF244321}">
                <p14:modId xmlns:p14="http://schemas.microsoft.com/office/powerpoint/2010/main" xmlns="" val="2374194896"/>
              </p:ext>
            </p:extLst>
          </p:nvPr>
        </p:nvGraphicFramePr>
        <p:xfrm>
          <a:off x="352059" y="1335420"/>
          <a:ext cx="6238853" cy="2844800"/>
        </p:xfrm>
        <a:graphic>
          <a:graphicData uri="http://schemas.openxmlformats.org/drawingml/2006/table">
            <a:tbl>
              <a:tblPr>
                <a:tableStyleId>{3B4B98B0-60AC-42C2-AFA5-B58CD77FA1E5}</a:tableStyleId>
              </a:tblPr>
              <a:tblGrid>
                <a:gridCol w="1470075">
                  <a:extLst>
                    <a:ext uri="{9D8B030D-6E8A-4147-A177-3AD203B41FA5}">
                      <a16:colId xmlns:a16="http://schemas.microsoft.com/office/drawing/2014/main" xmlns="" val="415073544"/>
                    </a:ext>
                  </a:extLst>
                </a:gridCol>
                <a:gridCol w="1303904">
                  <a:extLst>
                    <a:ext uri="{9D8B030D-6E8A-4147-A177-3AD203B41FA5}">
                      <a16:colId xmlns:a16="http://schemas.microsoft.com/office/drawing/2014/main" xmlns="" val="3870693215"/>
                    </a:ext>
                  </a:extLst>
                </a:gridCol>
                <a:gridCol w="864755">
                  <a:extLst>
                    <a:ext uri="{9D8B030D-6E8A-4147-A177-3AD203B41FA5}">
                      <a16:colId xmlns:a16="http://schemas.microsoft.com/office/drawing/2014/main" xmlns="" val="3880130175"/>
                    </a:ext>
                  </a:extLst>
                </a:gridCol>
                <a:gridCol w="836029">
                  <a:extLst>
                    <a:ext uri="{9D8B030D-6E8A-4147-A177-3AD203B41FA5}">
                      <a16:colId xmlns:a16="http://schemas.microsoft.com/office/drawing/2014/main" xmlns="" val="4291007434"/>
                    </a:ext>
                  </a:extLst>
                </a:gridCol>
                <a:gridCol w="882045">
                  <a:extLst>
                    <a:ext uri="{9D8B030D-6E8A-4147-A177-3AD203B41FA5}">
                      <a16:colId xmlns:a16="http://schemas.microsoft.com/office/drawing/2014/main" xmlns="" val="1785198442"/>
                    </a:ext>
                  </a:extLst>
                </a:gridCol>
                <a:gridCol w="882045">
                  <a:extLst>
                    <a:ext uri="{9D8B030D-6E8A-4147-A177-3AD203B41FA5}">
                      <a16:colId xmlns:a16="http://schemas.microsoft.com/office/drawing/2014/main" xmlns="" val="1576556535"/>
                    </a:ext>
                  </a:extLst>
                </a:gridCol>
              </a:tblGrid>
              <a:tr h="0">
                <a:tc gridSpan="6">
                  <a:txBody>
                    <a:bodyPr/>
                    <a:lstStyle/>
                    <a:p>
                      <a:pPr marL="38100" marR="38100" algn="ctr">
                        <a:lnSpc>
                          <a:spcPts val="1600"/>
                        </a:lnSpc>
                        <a:spcAft>
                          <a:spcPts val="800"/>
                        </a:spcAft>
                      </a:pPr>
                      <a:r>
                        <a:rPr lang="el-GR" sz="1200" dirty="0">
                          <a:effectLst/>
                        </a:rPr>
                        <a:t>Η συλλογή  και επεξεργασία  στοιχείων που σχετίζονται με το εισόδημα και τη φτώχεια στο δήμο μου γίνεται μεθοδικά και με ακρίβεια.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xmlns="" val="617262363"/>
                  </a:ext>
                </a:extLst>
              </a:tr>
              <a:tr h="0">
                <a:tc gridSpan="2">
                  <a:txBody>
                    <a:bodyPr/>
                    <a:lstStyle/>
                    <a:p>
                      <a:pPr>
                        <a:lnSpc>
                          <a:spcPct val="107000"/>
                        </a:lnSpc>
                        <a:spcAft>
                          <a:spcPts val="800"/>
                        </a:spcAft>
                      </a:pPr>
                      <a:r>
                        <a:rPr lang="el-GR" sz="1200">
                          <a:effectLst/>
                        </a:rPr>
                        <a:t> </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l-GR"/>
                    </a:p>
                  </a:txBody>
                  <a:tcPr/>
                </a:tc>
                <a:tc>
                  <a:txBody>
                    <a:bodyPr/>
                    <a:lstStyle/>
                    <a:p>
                      <a:pPr marL="38100" marR="38100" algn="ctr">
                        <a:lnSpc>
                          <a:spcPts val="1600"/>
                        </a:lnSpc>
                        <a:spcAft>
                          <a:spcPts val="800"/>
                        </a:spcAft>
                      </a:pPr>
                      <a:r>
                        <a:rPr lang="el-GR" sz="1200">
                          <a:effectLst/>
                        </a:rPr>
                        <a:t>Frequency</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1200">
                          <a:effectLst/>
                        </a:rPr>
                        <a:t>Percent</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1200">
                          <a:effectLst/>
                        </a:rPr>
                        <a:t>Valid Percent</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1200">
                          <a:effectLst/>
                        </a:rPr>
                        <a:t>Cumulative Percent</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1693256860"/>
                  </a:ext>
                </a:extLst>
              </a:tr>
              <a:tr h="0">
                <a:tc rowSpan="7">
                  <a:txBody>
                    <a:bodyPr/>
                    <a:lstStyle/>
                    <a:p>
                      <a:pPr marL="38100" marR="38100">
                        <a:lnSpc>
                          <a:spcPts val="1600"/>
                        </a:lnSpc>
                        <a:spcAft>
                          <a:spcPts val="800"/>
                        </a:spcAft>
                      </a:pPr>
                      <a:r>
                        <a:rPr lang="el-GR" sz="1200">
                          <a:effectLst/>
                        </a:rPr>
                        <a:t>Valid</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800"/>
                        </a:spcAft>
                      </a:pPr>
                      <a:r>
                        <a:rPr lang="el-GR" sz="1200">
                          <a:effectLst/>
                        </a:rPr>
                        <a:t>Συμφωνώ Απολύτως</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1200">
                          <a:effectLst/>
                        </a:rPr>
                        <a:t>14</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a:effectLst/>
                        </a:rPr>
                        <a:t>10,7</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a:effectLst/>
                        </a:rPr>
                        <a:t>10,7</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a:effectLst/>
                        </a:rPr>
                        <a:t>10,7</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731103537"/>
                  </a:ext>
                </a:extLst>
              </a:tr>
              <a:tr h="0">
                <a:tc vMerge="1">
                  <a:txBody>
                    <a:bodyPr/>
                    <a:lstStyle/>
                    <a:p>
                      <a:endParaRPr lang="el-GR"/>
                    </a:p>
                  </a:txBody>
                  <a:tcPr/>
                </a:tc>
                <a:tc>
                  <a:txBody>
                    <a:bodyPr/>
                    <a:lstStyle/>
                    <a:p>
                      <a:pPr marL="38100" marR="38100">
                        <a:lnSpc>
                          <a:spcPts val="1600"/>
                        </a:lnSpc>
                        <a:spcAft>
                          <a:spcPts val="800"/>
                        </a:spcAft>
                      </a:pPr>
                      <a:r>
                        <a:rPr lang="el-GR" sz="1200">
                          <a:effectLst/>
                        </a:rPr>
                        <a:t>Συμφωνώ</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1200">
                          <a:effectLst/>
                        </a:rPr>
                        <a:t>61</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a:effectLst/>
                        </a:rPr>
                        <a:t>46,6</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a:effectLst/>
                        </a:rPr>
                        <a:t>46,6</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a:effectLst/>
                        </a:rPr>
                        <a:t>57,3</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770578940"/>
                  </a:ext>
                </a:extLst>
              </a:tr>
              <a:tr h="0">
                <a:tc vMerge="1">
                  <a:txBody>
                    <a:bodyPr/>
                    <a:lstStyle/>
                    <a:p>
                      <a:endParaRPr lang="el-GR"/>
                    </a:p>
                  </a:txBody>
                  <a:tcPr/>
                </a:tc>
                <a:tc>
                  <a:txBody>
                    <a:bodyPr/>
                    <a:lstStyle/>
                    <a:p>
                      <a:pPr marL="38100" marR="38100">
                        <a:lnSpc>
                          <a:spcPts val="1600"/>
                        </a:lnSpc>
                        <a:spcAft>
                          <a:spcPts val="800"/>
                        </a:spcAft>
                      </a:pPr>
                      <a:r>
                        <a:rPr lang="el-GR" sz="1200">
                          <a:effectLst/>
                        </a:rPr>
                        <a:t>Ούτε Συμφωνώ, Ούτε Διαφωνώ</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1200">
                          <a:effectLst/>
                        </a:rPr>
                        <a:t>26</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a:effectLst/>
                        </a:rPr>
                        <a:t>19,8</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dirty="0">
                          <a:effectLst/>
                        </a:rPr>
                        <a:t>19,8</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a:effectLst/>
                        </a:rPr>
                        <a:t>77,1</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609244494"/>
                  </a:ext>
                </a:extLst>
              </a:tr>
              <a:tr h="0">
                <a:tc vMerge="1">
                  <a:txBody>
                    <a:bodyPr/>
                    <a:lstStyle/>
                    <a:p>
                      <a:endParaRPr lang="el-GR"/>
                    </a:p>
                  </a:txBody>
                  <a:tcPr/>
                </a:tc>
                <a:tc>
                  <a:txBody>
                    <a:bodyPr/>
                    <a:lstStyle/>
                    <a:p>
                      <a:pPr marL="38100" marR="38100">
                        <a:lnSpc>
                          <a:spcPts val="1600"/>
                        </a:lnSpc>
                        <a:spcAft>
                          <a:spcPts val="800"/>
                        </a:spcAft>
                      </a:pPr>
                      <a:r>
                        <a:rPr lang="el-GR" sz="1200">
                          <a:effectLst/>
                        </a:rPr>
                        <a:t>Διαφωνώ</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1200">
                          <a:effectLst/>
                        </a:rPr>
                        <a:t>19</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a:effectLst/>
                        </a:rPr>
                        <a:t>14,5</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a:effectLst/>
                        </a:rPr>
                        <a:t>14,5</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dirty="0">
                          <a:effectLst/>
                        </a:rPr>
                        <a:t>91,6</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765099980"/>
                  </a:ext>
                </a:extLst>
              </a:tr>
              <a:tr h="0">
                <a:tc vMerge="1">
                  <a:txBody>
                    <a:bodyPr/>
                    <a:lstStyle/>
                    <a:p>
                      <a:endParaRPr lang="el-GR"/>
                    </a:p>
                  </a:txBody>
                  <a:tcPr/>
                </a:tc>
                <a:tc>
                  <a:txBody>
                    <a:bodyPr/>
                    <a:lstStyle/>
                    <a:p>
                      <a:pPr marL="38100" marR="38100">
                        <a:lnSpc>
                          <a:spcPts val="1600"/>
                        </a:lnSpc>
                        <a:spcAft>
                          <a:spcPts val="800"/>
                        </a:spcAft>
                      </a:pPr>
                      <a:r>
                        <a:rPr lang="el-GR" sz="1200">
                          <a:effectLst/>
                        </a:rPr>
                        <a:t>Διαφωνώ απολύτως</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1200">
                          <a:effectLst/>
                        </a:rPr>
                        <a:t>4</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a:effectLst/>
                        </a:rPr>
                        <a:t>3,1</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a:effectLst/>
                        </a:rPr>
                        <a:t>3,1</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dirty="0">
                          <a:effectLst/>
                        </a:rPr>
                        <a:t>94,7</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013656377"/>
                  </a:ext>
                </a:extLst>
              </a:tr>
              <a:tr h="0">
                <a:tc vMerge="1">
                  <a:txBody>
                    <a:bodyPr/>
                    <a:lstStyle/>
                    <a:p>
                      <a:endParaRPr lang="el-GR"/>
                    </a:p>
                  </a:txBody>
                  <a:tcPr/>
                </a:tc>
                <a:tc>
                  <a:txBody>
                    <a:bodyPr/>
                    <a:lstStyle/>
                    <a:p>
                      <a:pPr marL="38100" marR="38100">
                        <a:lnSpc>
                          <a:spcPts val="1600"/>
                        </a:lnSpc>
                        <a:spcAft>
                          <a:spcPts val="800"/>
                        </a:spcAft>
                      </a:pPr>
                      <a:r>
                        <a:rPr lang="el-GR" sz="1200">
                          <a:effectLst/>
                        </a:rPr>
                        <a:t>ΔΓ/ΔΑ</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1200">
                          <a:effectLst/>
                        </a:rPr>
                        <a:t>7</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a:effectLst/>
                        </a:rPr>
                        <a:t>5,3</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a:effectLst/>
                        </a:rPr>
                        <a:t>5,3</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dirty="0">
                          <a:effectLst/>
                        </a:rPr>
                        <a:t>100,0</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914044982"/>
                  </a:ext>
                </a:extLst>
              </a:tr>
              <a:tr h="0">
                <a:tc vMerge="1">
                  <a:txBody>
                    <a:bodyPr/>
                    <a:lstStyle/>
                    <a:p>
                      <a:endParaRPr lang="el-GR"/>
                    </a:p>
                  </a:txBody>
                  <a:tcPr/>
                </a:tc>
                <a:tc>
                  <a:txBody>
                    <a:bodyPr/>
                    <a:lstStyle/>
                    <a:p>
                      <a:pPr marL="38100" marR="38100">
                        <a:lnSpc>
                          <a:spcPts val="1600"/>
                        </a:lnSpc>
                        <a:spcAft>
                          <a:spcPts val="800"/>
                        </a:spcAft>
                      </a:pPr>
                      <a:r>
                        <a:rPr lang="el-GR" sz="1200" dirty="0">
                          <a:effectLst/>
                        </a:rPr>
                        <a:t>Total</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1200">
                          <a:effectLst/>
                        </a:rPr>
                        <a:t>131</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a:effectLst/>
                        </a:rPr>
                        <a:t>100,0</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a:effectLst/>
                        </a:rPr>
                        <a:t>100,0</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l-GR" sz="1200" dirty="0">
                          <a:effectLst/>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076880015"/>
                  </a:ext>
                </a:extLst>
              </a:tr>
            </a:tbl>
          </a:graphicData>
        </a:graphic>
      </p:graphicFrame>
      <p:sp>
        <p:nvSpPr>
          <p:cNvPr id="11" name="Rectangle 3">
            <a:extLst>
              <a:ext uri="{FF2B5EF4-FFF2-40B4-BE49-F238E27FC236}">
                <a16:creationId xmlns:a16="http://schemas.microsoft.com/office/drawing/2014/main" xmlns="" id="{2822D660-EA2C-4D5B-9E1A-2A3EFFB3DB09}"/>
              </a:ext>
            </a:extLst>
          </p:cNvPr>
          <p:cNvSpPr>
            <a:spLocks noChangeArrowheads="1"/>
          </p:cNvSpPr>
          <p:nvPr/>
        </p:nvSpPr>
        <p:spPr bwMode="auto">
          <a:xfrm>
            <a:off x="191130" y="4296823"/>
            <a:ext cx="6238852" cy="1323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Εδώ φαίνεται πως σε μεγάλο βαθμό (57,3%) οι ερωτώμενοι θεωρούν πως η συλλογή των στοιχείων σχετικά με το εισόδημα και τη φτώχεια στο Δήμο της Περιφέρειας της Δυτικής Ελλάδας όπου </a:t>
            </a:r>
            <a:r>
              <a:rPr kumimoji="0" lang="el-GR" altLang="el-GR" sz="1600" b="0"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εργάζονται γίνεται μεθοδικά και με ακρίβεια</a:t>
            </a:r>
            <a:endParaRPr lang="el-GR" altLang="el-GR" sz="1600" dirty="0">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l-GR" altLang="el-G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Οι απαντήσεις απόλυτης διαφωνίας, είναι πολύ περιορισμένες (3,1%)</a:t>
            </a:r>
            <a:endParaRPr kumimoji="0" lang="el-GR" altLang="el-GR"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23927069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400" dirty="0">
                <a:cs typeface="Times New Roman" pitchFamily="18" charset="0"/>
              </a:rPr>
              <a:t>Β2. Η συλλογή  και επεξεργασία  στοιχείων που σχετίζονται με την απασχόληση και την ανεργία στο δήμο μου γίνεται μεθοδικά και με ακρίβεια</a:t>
            </a:r>
            <a:endParaRPr lang="en-US" sz="24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στις Κοινωνικές Υπηρεσίες τις Περιφέρειας Δυτικής Ελλάδας για τη λειτουργία των Κοινωνικών Υπηρεσιών των ΟΤΑ Ά Βαθμού</a:t>
            </a:r>
            <a:endParaRPr lang="en-US" sz="1200" dirty="0"/>
          </a:p>
        </p:txBody>
      </p:sp>
      <p:sp>
        <p:nvSpPr>
          <p:cNvPr id="11" name="Rectangle 3">
            <a:extLst>
              <a:ext uri="{FF2B5EF4-FFF2-40B4-BE49-F238E27FC236}">
                <a16:creationId xmlns:a16="http://schemas.microsoft.com/office/drawing/2014/main" xmlns="" id="{2822D660-EA2C-4D5B-9E1A-2A3EFFB3DB09}"/>
              </a:ext>
            </a:extLst>
          </p:cNvPr>
          <p:cNvSpPr>
            <a:spLocks noChangeArrowheads="1"/>
          </p:cNvSpPr>
          <p:nvPr/>
        </p:nvSpPr>
        <p:spPr bwMode="auto">
          <a:xfrm>
            <a:off x="191130" y="3979300"/>
            <a:ext cx="6900334" cy="19584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Μικρότερος βαθμός συμφωνίας υπάρχει στη μεθοδικότητα και την ακρίβεια με την οποία γίνεται η συλλογή στοιχείων σχετικά με την απασχόληση και την ανεργία</a:t>
            </a:r>
          </a:p>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Σε κάθε </a:t>
            </a:r>
            <a:r>
              <a:rPr lang="el-GR"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περίπτωση όμως ποσοστό ίσο με 73,3% δε διαφωνεί με την πρόταση ότι η συλλογή των στοιχείων αυτών γίνεται μεθοδικά και με ακρίβεια</a:t>
            </a:r>
            <a:endParaRPr lang="el-GR"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xmlns="" id="{B7D1ADA4-119C-1299-F3D8-790930F1EC41}"/>
              </a:ext>
            </a:extLst>
          </p:cNvPr>
          <p:cNvGraphicFramePr>
            <a:graphicFrameLocks noGrp="1"/>
          </p:cNvGraphicFramePr>
          <p:nvPr>
            <p:extLst>
              <p:ext uri="{D42A27DB-BD31-4B8C-83A1-F6EECF244321}">
                <p14:modId xmlns:p14="http://schemas.microsoft.com/office/powerpoint/2010/main" xmlns="" val="2306407494"/>
              </p:ext>
            </p:extLst>
          </p:nvPr>
        </p:nvGraphicFramePr>
        <p:xfrm>
          <a:off x="340468" y="1378598"/>
          <a:ext cx="6449438" cy="2438400"/>
        </p:xfrm>
        <a:graphic>
          <a:graphicData uri="http://schemas.openxmlformats.org/drawingml/2006/table">
            <a:tbl>
              <a:tblPr>
                <a:tableStyleId>{3B4B98B0-60AC-42C2-AFA5-B58CD77FA1E5}</a:tableStyleId>
              </a:tblPr>
              <a:tblGrid>
                <a:gridCol w="1519694">
                  <a:extLst>
                    <a:ext uri="{9D8B030D-6E8A-4147-A177-3AD203B41FA5}">
                      <a16:colId xmlns:a16="http://schemas.microsoft.com/office/drawing/2014/main" xmlns="" val="2440437831"/>
                    </a:ext>
                  </a:extLst>
                </a:gridCol>
                <a:gridCol w="1519694">
                  <a:extLst>
                    <a:ext uri="{9D8B030D-6E8A-4147-A177-3AD203B41FA5}">
                      <a16:colId xmlns:a16="http://schemas.microsoft.com/office/drawing/2014/main" xmlns="" val="723029201"/>
                    </a:ext>
                  </a:extLst>
                </a:gridCol>
                <a:gridCol w="722165">
                  <a:extLst>
                    <a:ext uri="{9D8B030D-6E8A-4147-A177-3AD203B41FA5}">
                      <a16:colId xmlns:a16="http://schemas.microsoft.com/office/drawing/2014/main" xmlns="" val="3143239889"/>
                    </a:ext>
                  </a:extLst>
                </a:gridCol>
                <a:gridCol w="864249">
                  <a:extLst>
                    <a:ext uri="{9D8B030D-6E8A-4147-A177-3AD203B41FA5}">
                      <a16:colId xmlns:a16="http://schemas.microsoft.com/office/drawing/2014/main" xmlns="" val="3642794048"/>
                    </a:ext>
                  </a:extLst>
                </a:gridCol>
                <a:gridCol w="911818">
                  <a:extLst>
                    <a:ext uri="{9D8B030D-6E8A-4147-A177-3AD203B41FA5}">
                      <a16:colId xmlns:a16="http://schemas.microsoft.com/office/drawing/2014/main" xmlns="" val="4270531841"/>
                    </a:ext>
                  </a:extLst>
                </a:gridCol>
                <a:gridCol w="911818">
                  <a:extLst>
                    <a:ext uri="{9D8B030D-6E8A-4147-A177-3AD203B41FA5}">
                      <a16:colId xmlns:a16="http://schemas.microsoft.com/office/drawing/2014/main" xmlns="" val="2536565941"/>
                    </a:ext>
                  </a:extLst>
                </a:gridCol>
              </a:tblGrid>
              <a:tr h="0">
                <a:tc gridSpan="6">
                  <a:txBody>
                    <a:bodyPr/>
                    <a:lstStyle/>
                    <a:p>
                      <a:pPr marL="38100" marR="38100" algn="ctr">
                        <a:lnSpc>
                          <a:spcPts val="1600"/>
                        </a:lnSpc>
                        <a:spcAft>
                          <a:spcPts val="800"/>
                        </a:spcAft>
                      </a:pPr>
                      <a:r>
                        <a:rPr lang="el-GR" sz="1200" dirty="0">
                          <a:effectLst/>
                        </a:rPr>
                        <a:t>Η συλλογή  και επεξεργασία  στοιχείων που σχετίζονται με την απασχόληση και την ανεργία στο δήμο μου γίνεται μεθοδικά και με ακρίβεια</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xmlns="" val="3148916786"/>
                  </a:ext>
                </a:extLst>
              </a:tr>
              <a:tr h="0">
                <a:tc gridSpan="2">
                  <a:txBody>
                    <a:bodyPr/>
                    <a:lstStyle/>
                    <a:p>
                      <a:pPr>
                        <a:lnSpc>
                          <a:spcPct val="107000"/>
                        </a:lnSpc>
                        <a:spcAft>
                          <a:spcPts val="800"/>
                        </a:spcAft>
                      </a:pPr>
                      <a:r>
                        <a:rPr lang="el-GR" sz="1200" dirty="0">
                          <a:effectLst/>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l-GR"/>
                    </a:p>
                  </a:txBody>
                  <a:tcPr/>
                </a:tc>
                <a:tc>
                  <a:txBody>
                    <a:bodyPr/>
                    <a:lstStyle/>
                    <a:p>
                      <a:pPr marL="38100" marR="38100" algn="ctr">
                        <a:lnSpc>
                          <a:spcPts val="1600"/>
                        </a:lnSpc>
                        <a:spcAft>
                          <a:spcPts val="800"/>
                        </a:spcAft>
                      </a:pPr>
                      <a:r>
                        <a:rPr lang="el-GR" sz="1200" dirty="0">
                          <a:effectLst/>
                        </a:rPr>
                        <a:t>Frequency</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1200">
                          <a:effectLst/>
                        </a:rPr>
                        <a:t>Percent</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1200">
                          <a:effectLst/>
                        </a:rPr>
                        <a:t>Valid Percent</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1200">
                          <a:effectLst/>
                        </a:rPr>
                        <a:t>Cumulative Percent</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3288374865"/>
                  </a:ext>
                </a:extLst>
              </a:tr>
              <a:tr h="0">
                <a:tc rowSpan="7">
                  <a:txBody>
                    <a:bodyPr/>
                    <a:lstStyle/>
                    <a:p>
                      <a:pPr marL="38100" marR="38100">
                        <a:lnSpc>
                          <a:spcPts val="1600"/>
                        </a:lnSpc>
                        <a:spcAft>
                          <a:spcPts val="800"/>
                        </a:spcAft>
                      </a:pPr>
                      <a:r>
                        <a:rPr lang="el-GR" sz="900">
                          <a:effectLst/>
                        </a:rPr>
                        <a:t>Valid</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800"/>
                        </a:spcAft>
                      </a:pPr>
                      <a:r>
                        <a:rPr lang="el-GR" sz="1200">
                          <a:effectLst/>
                        </a:rPr>
                        <a:t>Συμφωνώ Απολύτως</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1200" dirty="0">
                          <a:effectLst/>
                        </a:rPr>
                        <a:t>8</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a:effectLst/>
                        </a:rPr>
                        <a:t>6,1</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a:effectLst/>
                        </a:rPr>
                        <a:t>6,1</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a:effectLst/>
                        </a:rPr>
                        <a:t>6,1</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936685382"/>
                  </a:ext>
                </a:extLst>
              </a:tr>
              <a:tr h="0">
                <a:tc vMerge="1">
                  <a:txBody>
                    <a:bodyPr/>
                    <a:lstStyle/>
                    <a:p>
                      <a:endParaRPr lang="el-GR"/>
                    </a:p>
                  </a:txBody>
                  <a:tcPr/>
                </a:tc>
                <a:tc>
                  <a:txBody>
                    <a:bodyPr/>
                    <a:lstStyle/>
                    <a:p>
                      <a:pPr marL="38100" marR="38100">
                        <a:lnSpc>
                          <a:spcPts val="1600"/>
                        </a:lnSpc>
                        <a:spcAft>
                          <a:spcPts val="800"/>
                        </a:spcAft>
                      </a:pPr>
                      <a:r>
                        <a:rPr lang="el-GR" sz="1200">
                          <a:effectLst/>
                        </a:rPr>
                        <a:t>Συμφωνώ</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1200" dirty="0">
                          <a:effectLst/>
                        </a:rPr>
                        <a:t>54</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dirty="0">
                          <a:effectLst/>
                        </a:rPr>
                        <a:t>41,2</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a:effectLst/>
                        </a:rPr>
                        <a:t>41,2</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a:effectLst/>
                        </a:rPr>
                        <a:t>47,3</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624938963"/>
                  </a:ext>
                </a:extLst>
              </a:tr>
              <a:tr h="0">
                <a:tc vMerge="1">
                  <a:txBody>
                    <a:bodyPr/>
                    <a:lstStyle/>
                    <a:p>
                      <a:endParaRPr lang="el-GR"/>
                    </a:p>
                  </a:txBody>
                  <a:tcPr/>
                </a:tc>
                <a:tc>
                  <a:txBody>
                    <a:bodyPr/>
                    <a:lstStyle/>
                    <a:p>
                      <a:pPr marL="38100" marR="38100">
                        <a:lnSpc>
                          <a:spcPts val="1600"/>
                        </a:lnSpc>
                        <a:spcAft>
                          <a:spcPts val="800"/>
                        </a:spcAft>
                      </a:pPr>
                      <a:r>
                        <a:rPr lang="el-GR" sz="1200">
                          <a:effectLst/>
                        </a:rPr>
                        <a:t>Ούτε Συμφωνώ, Ούτε Διαφωνώ</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1200">
                          <a:effectLst/>
                        </a:rPr>
                        <a:t>34</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dirty="0">
                          <a:effectLst/>
                        </a:rPr>
                        <a:t>26,0</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a:effectLst/>
                        </a:rPr>
                        <a:t>26,0</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a:effectLst/>
                        </a:rPr>
                        <a:t>73,3</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908201373"/>
                  </a:ext>
                </a:extLst>
              </a:tr>
              <a:tr h="0">
                <a:tc vMerge="1">
                  <a:txBody>
                    <a:bodyPr/>
                    <a:lstStyle/>
                    <a:p>
                      <a:endParaRPr lang="el-GR"/>
                    </a:p>
                  </a:txBody>
                  <a:tcPr/>
                </a:tc>
                <a:tc>
                  <a:txBody>
                    <a:bodyPr/>
                    <a:lstStyle/>
                    <a:p>
                      <a:pPr marL="38100" marR="38100">
                        <a:lnSpc>
                          <a:spcPts val="1600"/>
                        </a:lnSpc>
                        <a:spcAft>
                          <a:spcPts val="800"/>
                        </a:spcAft>
                      </a:pPr>
                      <a:r>
                        <a:rPr lang="el-GR" sz="1200">
                          <a:effectLst/>
                        </a:rPr>
                        <a:t>Διαφωνώ</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1200">
                          <a:effectLst/>
                        </a:rPr>
                        <a:t>26</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a:effectLst/>
                        </a:rPr>
                        <a:t>19,8</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dirty="0">
                          <a:effectLst/>
                        </a:rPr>
                        <a:t>19,8</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a:effectLst/>
                        </a:rPr>
                        <a:t>93,1</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605844541"/>
                  </a:ext>
                </a:extLst>
              </a:tr>
              <a:tr h="0">
                <a:tc vMerge="1">
                  <a:txBody>
                    <a:bodyPr/>
                    <a:lstStyle/>
                    <a:p>
                      <a:endParaRPr lang="el-GR"/>
                    </a:p>
                  </a:txBody>
                  <a:tcPr/>
                </a:tc>
                <a:tc>
                  <a:txBody>
                    <a:bodyPr/>
                    <a:lstStyle/>
                    <a:p>
                      <a:pPr marL="38100" marR="38100">
                        <a:lnSpc>
                          <a:spcPts val="1600"/>
                        </a:lnSpc>
                        <a:spcAft>
                          <a:spcPts val="800"/>
                        </a:spcAft>
                      </a:pPr>
                      <a:r>
                        <a:rPr lang="el-GR" sz="1200">
                          <a:effectLst/>
                        </a:rPr>
                        <a:t>Διαφωνώ απολύτως</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1200">
                          <a:effectLst/>
                        </a:rPr>
                        <a:t>2</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a:effectLst/>
                        </a:rPr>
                        <a:t>1,5</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dirty="0">
                          <a:effectLst/>
                        </a:rPr>
                        <a:t>1,5</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dirty="0">
                          <a:effectLst/>
                        </a:rPr>
                        <a:t>94,7</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72228089"/>
                  </a:ext>
                </a:extLst>
              </a:tr>
              <a:tr h="0">
                <a:tc vMerge="1">
                  <a:txBody>
                    <a:bodyPr/>
                    <a:lstStyle/>
                    <a:p>
                      <a:endParaRPr lang="el-GR"/>
                    </a:p>
                  </a:txBody>
                  <a:tcPr/>
                </a:tc>
                <a:tc>
                  <a:txBody>
                    <a:bodyPr/>
                    <a:lstStyle/>
                    <a:p>
                      <a:pPr marL="38100" marR="38100">
                        <a:lnSpc>
                          <a:spcPts val="1600"/>
                        </a:lnSpc>
                        <a:spcAft>
                          <a:spcPts val="800"/>
                        </a:spcAft>
                      </a:pPr>
                      <a:r>
                        <a:rPr lang="el-GR" sz="1200">
                          <a:effectLst/>
                        </a:rPr>
                        <a:t>ΔΓ/ΔΑ</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1200">
                          <a:effectLst/>
                        </a:rPr>
                        <a:t>7</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a:effectLst/>
                        </a:rPr>
                        <a:t>5,3</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a:effectLst/>
                        </a:rPr>
                        <a:t>5,3</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dirty="0">
                          <a:effectLst/>
                        </a:rPr>
                        <a:t>100,0</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789163262"/>
                  </a:ext>
                </a:extLst>
              </a:tr>
              <a:tr h="0">
                <a:tc vMerge="1">
                  <a:txBody>
                    <a:bodyPr/>
                    <a:lstStyle/>
                    <a:p>
                      <a:endParaRPr lang="el-GR"/>
                    </a:p>
                  </a:txBody>
                  <a:tcPr/>
                </a:tc>
                <a:tc>
                  <a:txBody>
                    <a:bodyPr/>
                    <a:lstStyle/>
                    <a:p>
                      <a:pPr marL="38100" marR="38100">
                        <a:lnSpc>
                          <a:spcPts val="1600"/>
                        </a:lnSpc>
                        <a:spcAft>
                          <a:spcPts val="800"/>
                        </a:spcAft>
                      </a:pPr>
                      <a:r>
                        <a:rPr lang="el-GR" sz="1200">
                          <a:effectLst/>
                        </a:rPr>
                        <a:t>Total</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1200">
                          <a:effectLst/>
                        </a:rPr>
                        <a:t>131</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a:effectLst/>
                        </a:rPr>
                        <a:t>100,0</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1200">
                          <a:effectLst/>
                        </a:rPr>
                        <a:t>100,0</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l-GR" sz="1200" dirty="0">
                          <a:effectLst/>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348832399"/>
                  </a:ext>
                </a:extLst>
              </a:tr>
            </a:tbl>
          </a:graphicData>
        </a:graphic>
      </p:graphicFrame>
    </p:spTree>
    <p:extLst>
      <p:ext uri="{BB962C8B-B14F-4D97-AF65-F5344CB8AC3E}">
        <p14:creationId xmlns:p14="http://schemas.microsoft.com/office/powerpoint/2010/main" xmlns="" val="41398818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400" dirty="0">
                <a:cs typeface="Times New Roman" pitchFamily="18" charset="0"/>
              </a:rPr>
              <a:t>Β3. Η συλλογή  και επεξεργασία  στοιχείων που σχετίζονται με την εκπαίδευση και την κατάρτιση στο δήμο μου γίνεται μεθοδικά και με ακρίβεια</a:t>
            </a:r>
            <a:endParaRPr lang="en-US" sz="24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στις Κοινωνικές Υπηρεσίες τις Περιφέρειας Δυτικής Ελλάδας για τη λειτουργία των Κοινωνικών Υπηρεσιών των ΟΤΑ Ά Βαθμού</a:t>
            </a:r>
            <a:endParaRPr lang="en-US" sz="1200" dirty="0"/>
          </a:p>
        </p:txBody>
      </p:sp>
      <p:sp>
        <p:nvSpPr>
          <p:cNvPr id="11" name="Rectangle 3">
            <a:extLst>
              <a:ext uri="{FF2B5EF4-FFF2-40B4-BE49-F238E27FC236}">
                <a16:creationId xmlns:a16="http://schemas.microsoft.com/office/drawing/2014/main" xmlns="" id="{2822D660-EA2C-4D5B-9E1A-2A3EFFB3DB09}"/>
              </a:ext>
            </a:extLst>
          </p:cNvPr>
          <p:cNvSpPr>
            <a:spLocks noChangeArrowheads="1"/>
          </p:cNvSpPr>
          <p:nvPr/>
        </p:nvSpPr>
        <p:spPr bwMode="auto">
          <a:xfrm>
            <a:off x="191130" y="4178778"/>
            <a:ext cx="6900334" cy="1559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Παρόμοια ευρήματα με την προηγούμενη ερώτηση καταγράφονται και στην ερώτηση σχετικά με τη συλλογή και επεξεργασία των στοιχείων που </a:t>
            </a:r>
            <a:r>
              <a:rPr lang="el-GR"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σχετίζονται με την εκπαίδευση και την κατάρτιση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στον εκάστοτε Δήμο, </a:t>
            </a:r>
            <a:r>
              <a:rPr lang="el-GR"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με ποσοστό 44,3% να θεωρεί πως πράγματι επιτελείται μία μεθοδική και ακριβής δουλειά</a:t>
            </a:r>
            <a:endParaRPr lang="el-GR"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xmlns="" id="{457633F8-7240-AD34-C0CA-9262301E2C56}"/>
              </a:ext>
            </a:extLst>
          </p:cNvPr>
          <p:cNvGraphicFramePr>
            <a:graphicFrameLocks noGrp="1"/>
          </p:cNvGraphicFramePr>
          <p:nvPr>
            <p:extLst>
              <p:ext uri="{D42A27DB-BD31-4B8C-83A1-F6EECF244321}">
                <p14:modId xmlns:p14="http://schemas.microsoft.com/office/powerpoint/2010/main" xmlns="" val="752458324"/>
              </p:ext>
            </p:extLst>
          </p:nvPr>
        </p:nvGraphicFramePr>
        <p:xfrm>
          <a:off x="191130" y="1821582"/>
          <a:ext cx="6319250" cy="2235200"/>
        </p:xfrm>
        <a:graphic>
          <a:graphicData uri="http://schemas.openxmlformats.org/drawingml/2006/table">
            <a:tbl>
              <a:tblPr>
                <a:tableStyleId>{3B4B98B0-60AC-42C2-AFA5-B58CD77FA1E5}</a:tableStyleId>
              </a:tblPr>
              <a:tblGrid>
                <a:gridCol w="1124681">
                  <a:extLst>
                    <a:ext uri="{9D8B030D-6E8A-4147-A177-3AD203B41FA5}">
                      <a16:colId xmlns:a16="http://schemas.microsoft.com/office/drawing/2014/main" xmlns="" val="2192802856"/>
                    </a:ext>
                  </a:extLst>
                </a:gridCol>
                <a:gridCol w="1853859">
                  <a:extLst>
                    <a:ext uri="{9D8B030D-6E8A-4147-A177-3AD203B41FA5}">
                      <a16:colId xmlns:a16="http://schemas.microsoft.com/office/drawing/2014/main" xmlns="" val="1738725823"/>
                    </a:ext>
                  </a:extLst>
                </a:gridCol>
                <a:gridCol w="707388">
                  <a:extLst>
                    <a:ext uri="{9D8B030D-6E8A-4147-A177-3AD203B41FA5}">
                      <a16:colId xmlns:a16="http://schemas.microsoft.com/office/drawing/2014/main" xmlns="" val="1316138079"/>
                    </a:ext>
                  </a:extLst>
                </a:gridCol>
                <a:gridCol w="846684">
                  <a:extLst>
                    <a:ext uri="{9D8B030D-6E8A-4147-A177-3AD203B41FA5}">
                      <a16:colId xmlns:a16="http://schemas.microsoft.com/office/drawing/2014/main" xmlns="" val="1508196607"/>
                    </a:ext>
                  </a:extLst>
                </a:gridCol>
                <a:gridCol w="893319">
                  <a:extLst>
                    <a:ext uri="{9D8B030D-6E8A-4147-A177-3AD203B41FA5}">
                      <a16:colId xmlns:a16="http://schemas.microsoft.com/office/drawing/2014/main" xmlns="" val="3507771981"/>
                    </a:ext>
                  </a:extLst>
                </a:gridCol>
                <a:gridCol w="893319">
                  <a:extLst>
                    <a:ext uri="{9D8B030D-6E8A-4147-A177-3AD203B41FA5}">
                      <a16:colId xmlns:a16="http://schemas.microsoft.com/office/drawing/2014/main" xmlns="" val="4059915046"/>
                    </a:ext>
                  </a:extLst>
                </a:gridCol>
              </a:tblGrid>
              <a:tr h="0">
                <a:tc gridSpan="6">
                  <a:txBody>
                    <a:bodyPr/>
                    <a:lstStyle/>
                    <a:p>
                      <a:pPr marL="38100" marR="38100" algn="ctr">
                        <a:lnSpc>
                          <a:spcPts val="1600"/>
                        </a:lnSpc>
                        <a:spcAft>
                          <a:spcPts val="800"/>
                        </a:spcAft>
                      </a:pPr>
                      <a:r>
                        <a:rPr lang="el-GR" sz="900">
                          <a:effectLst/>
                        </a:rPr>
                        <a:t>Η συλλογή  και επεξεργασία  στοιχείων που σχετίζονται με την εκπαίδευση και την κατάρτιση στο δήμο μου γίνεται μεθοδικά και με ακρίβεια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xmlns="" val="3195199727"/>
                  </a:ext>
                </a:extLst>
              </a:tr>
              <a:tr h="0">
                <a:tc gridSpan="2">
                  <a:txBody>
                    <a:bodyPr/>
                    <a:lstStyle/>
                    <a:p>
                      <a:pPr>
                        <a:lnSpc>
                          <a:spcPct val="107000"/>
                        </a:lnSpc>
                        <a:spcAft>
                          <a:spcPts val="800"/>
                        </a:spcAft>
                      </a:pPr>
                      <a:r>
                        <a:rPr lang="el-GR" sz="12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l-GR"/>
                    </a:p>
                  </a:txBody>
                  <a:tcPr/>
                </a:tc>
                <a:tc>
                  <a:txBody>
                    <a:bodyPr/>
                    <a:lstStyle/>
                    <a:p>
                      <a:pPr marL="38100" marR="38100" algn="ctr">
                        <a:lnSpc>
                          <a:spcPts val="1600"/>
                        </a:lnSpc>
                        <a:spcAft>
                          <a:spcPts val="800"/>
                        </a:spcAft>
                      </a:pPr>
                      <a:r>
                        <a:rPr lang="el-GR" sz="900">
                          <a:effectLst/>
                        </a:rPr>
                        <a:t>Frequency</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900">
                          <a:effectLst/>
                        </a:rPr>
                        <a:t>Percent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900">
                          <a:effectLst/>
                        </a:rPr>
                        <a:t>Valid Percent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900">
                          <a:effectLst/>
                        </a:rPr>
                        <a:t>Cumulative Percent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3921843738"/>
                  </a:ext>
                </a:extLst>
              </a:tr>
              <a:tr h="0">
                <a:tc rowSpan="7">
                  <a:txBody>
                    <a:bodyPr/>
                    <a:lstStyle/>
                    <a:p>
                      <a:pPr marL="38100" marR="38100">
                        <a:lnSpc>
                          <a:spcPts val="1600"/>
                        </a:lnSpc>
                        <a:spcAft>
                          <a:spcPts val="800"/>
                        </a:spcAft>
                      </a:pPr>
                      <a:r>
                        <a:rPr lang="el-GR" sz="900" dirty="0">
                          <a:effectLst/>
                        </a:rPr>
                        <a:t>Valid</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800"/>
                        </a:spcAft>
                      </a:pPr>
                      <a:r>
                        <a:rPr lang="el-GR" sz="900">
                          <a:effectLst/>
                        </a:rPr>
                        <a:t>Συμφωνώ Απολύτως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10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7,6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7,6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7,6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66616857"/>
                  </a:ext>
                </a:extLst>
              </a:tr>
              <a:tr h="0">
                <a:tc vMerge="1">
                  <a:txBody>
                    <a:bodyPr/>
                    <a:lstStyle/>
                    <a:p>
                      <a:endParaRPr lang="el-GR"/>
                    </a:p>
                  </a:txBody>
                  <a:tcPr/>
                </a:tc>
                <a:tc>
                  <a:txBody>
                    <a:bodyPr/>
                    <a:lstStyle/>
                    <a:p>
                      <a:pPr marL="38100" marR="38100">
                        <a:lnSpc>
                          <a:spcPts val="1600"/>
                        </a:lnSpc>
                        <a:spcAft>
                          <a:spcPts val="800"/>
                        </a:spcAft>
                      </a:pPr>
                      <a:r>
                        <a:rPr lang="el-GR" sz="900">
                          <a:effectLst/>
                        </a:rPr>
                        <a:t>Συμφωνώ</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48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36,6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36,6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44,3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83520281"/>
                  </a:ext>
                </a:extLst>
              </a:tr>
              <a:tr h="0">
                <a:tc vMerge="1">
                  <a:txBody>
                    <a:bodyPr/>
                    <a:lstStyle/>
                    <a:p>
                      <a:endParaRPr lang="el-GR"/>
                    </a:p>
                  </a:txBody>
                  <a:tcPr/>
                </a:tc>
                <a:tc>
                  <a:txBody>
                    <a:bodyPr/>
                    <a:lstStyle/>
                    <a:p>
                      <a:pPr marL="38100" marR="38100">
                        <a:lnSpc>
                          <a:spcPts val="1600"/>
                        </a:lnSpc>
                        <a:spcAft>
                          <a:spcPts val="800"/>
                        </a:spcAft>
                      </a:pPr>
                      <a:r>
                        <a:rPr lang="el-GR" sz="900" dirty="0">
                          <a:effectLst/>
                        </a:rPr>
                        <a:t>Ούτε Συμφωνώ, Ούτε Διαφωνώ</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37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28,2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28,2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72,5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652265113"/>
                  </a:ext>
                </a:extLst>
              </a:tr>
              <a:tr h="0">
                <a:tc vMerge="1">
                  <a:txBody>
                    <a:bodyPr/>
                    <a:lstStyle/>
                    <a:p>
                      <a:endParaRPr lang="el-GR"/>
                    </a:p>
                  </a:txBody>
                  <a:tcPr/>
                </a:tc>
                <a:tc>
                  <a:txBody>
                    <a:bodyPr/>
                    <a:lstStyle/>
                    <a:p>
                      <a:pPr marL="38100" marR="38100">
                        <a:lnSpc>
                          <a:spcPts val="1600"/>
                        </a:lnSpc>
                        <a:spcAft>
                          <a:spcPts val="800"/>
                        </a:spcAft>
                      </a:pPr>
                      <a:r>
                        <a:rPr lang="el-GR" sz="900">
                          <a:effectLst/>
                        </a:rPr>
                        <a:t>Διαφωνώ</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22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16,8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16,8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89,3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253995156"/>
                  </a:ext>
                </a:extLst>
              </a:tr>
              <a:tr h="0">
                <a:tc vMerge="1">
                  <a:txBody>
                    <a:bodyPr/>
                    <a:lstStyle/>
                    <a:p>
                      <a:endParaRPr lang="el-GR"/>
                    </a:p>
                  </a:txBody>
                  <a:tcPr/>
                </a:tc>
                <a:tc>
                  <a:txBody>
                    <a:bodyPr/>
                    <a:lstStyle/>
                    <a:p>
                      <a:pPr marL="38100" marR="38100">
                        <a:lnSpc>
                          <a:spcPts val="1600"/>
                        </a:lnSpc>
                        <a:spcAft>
                          <a:spcPts val="800"/>
                        </a:spcAft>
                      </a:pPr>
                      <a:r>
                        <a:rPr lang="el-GR" sz="900">
                          <a:effectLst/>
                        </a:rPr>
                        <a:t>Διαφωνώ απολύτως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5</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3,8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3,8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93,1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091412900"/>
                  </a:ext>
                </a:extLst>
              </a:tr>
              <a:tr h="0">
                <a:tc vMerge="1">
                  <a:txBody>
                    <a:bodyPr/>
                    <a:lstStyle/>
                    <a:p>
                      <a:endParaRPr lang="el-GR"/>
                    </a:p>
                  </a:txBody>
                  <a:tcPr/>
                </a:tc>
                <a:tc>
                  <a:txBody>
                    <a:bodyPr/>
                    <a:lstStyle/>
                    <a:p>
                      <a:pPr marL="38100" marR="38100">
                        <a:lnSpc>
                          <a:spcPts val="1600"/>
                        </a:lnSpc>
                        <a:spcAft>
                          <a:spcPts val="800"/>
                        </a:spcAft>
                      </a:pPr>
                      <a:r>
                        <a:rPr lang="el-GR" sz="900">
                          <a:effectLst/>
                        </a:rPr>
                        <a:t>ΔΓ/ΔΑ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6,9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6,9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100,0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527885559"/>
                  </a:ext>
                </a:extLst>
              </a:tr>
              <a:tr h="0">
                <a:tc vMerge="1">
                  <a:txBody>
                    <a:bodyPr/>
                    <a:lstStyle/>
                    <a:p>
                      <a:endParaRPr lang="el-GR"/>
                    </a:p>
                  </a:txBody>
                  <a:tcPr/>
                </a:tc>
                <a:tc>
                  <a:txBody>
                    <a:bodyPr/>
                    <a:lstStyle/>
                    <a:p>
                      <a:pPr marL="38100" marR="38100">
                        <a:lnSpc>
                          <a:spcPts val="1600"/>
                        </a:lnSpc>
                        <a:spcAft>
                          <a:spcPts val="800"/>
                        </a:spcAft>
                      </a:pPr>
                      <a:r>
                        <a:rPr lang="el-GR" sz="900">
                          <a:effectLst/>
                        </a:rPr>
                        <a:t>Total</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131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100,0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100,0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l-GR" sz="1200" dirty="0">
                          <a:effectLst/>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725762349"/>
                  </a:ext>
                </a:extLst>
              </a:tr>
            </a:tbl>
          </a:graphicData>
        </a:graphic>
      </p:graphicFrame>
    </p:spTree>
    <p:extLst>
      <p:ext uri="{BB962C8B-B14F-4D97-AF65-F5344CB8AC3E}">
        <p14:creationId xmlns:p14="http://schemas.microsoft.com/office/powerpoint/2010/main" xmlns="" val="7606410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400" dirty="0">
                <a:cs typeface="Times New Roman" pitchFamily="18" charset="0"/>
              </a:rPr>
              <a:t>Β4. Η συλλογή  και επεξεργασία  στοιχείων που σχετίζονται με τη στέγαση στο δήμο μου γίνεται μεθοδικά και με ακρίβεια</a:t>
            </a:r>
            <a:endParaRPr lang="en-US" sz="2400"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στις Κοινωνικές Υπηρεσίες τις Περιφέρειας Δυτικής Ελλάδας για τη λειτουργία των Κοινωνικών Υπηρεσιών των ΟΤΑ Ά Βαθμού</a:t>
            </a:r>
            <a:endParaRPr lang="en-US" sz="1200" dirty="0"/>
          </a:p>
        </p:txBody>
      </p:sp>
      <p:sp>
        <p:nvSpPr>
          <p:cNvPr id="11" name="Rectangle 3">
            <a:extLst>
              <a:ext uri="{FF2B5EF4-FFF2-40B4-BE49-F238E27FC236}">
                <a16:creationId xmlns:a16="http://schemas.microsoft.com/office/drawing/2014/main" xmlns="" id="{2822D660-EA2C-4D5B-9E1A-2A3EFFB3DB09}"/>
              </a:ext>
            </a:extLst>
          </p:cNvPr>
          <p:cNvSpPr>
            <a:spLocks noChangeArrowheads="1"/>
          </p:cNvSpPr>
          <p:nvPr/>
        </p:nvSpPr>
        <p:spPr bwMode="auto">
          <a:xfrm>
            <a:off x="191130" y="4326959"/>
            <a:ext cx="6900334" cy="12631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
              <a:lnSpc>
                <a:spcPct val="107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Αισθητά πιο βελτιωμένη συλλογή και επεξεργασία στοιχείων φαίνεται ότι γίνεται σχετικά με θέματα που αφορούν τη στέγαση στον εκάστοτε δήμο, με </a:t>
            </a:r>
            <a:r>
              <a:rPr lang="el-GR"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ποσοστό σχεδόν 53% να θεωρεί ότι η εργασία αυτή γίνεται μεθοδικά</a:t>
            </a:r>
            <a:endParaRPr lang="el-GR"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xmlns="" id="{A8141C76-F13E-59BC-C5A5-3920DE9BBDC3}"/>
              </a:ext>
            </a:extLst>
          </p:cNvPr>
          <p:cNvGraphicFramePr>
            <a:graphicFrameLocks noGrp="1"/>
          </p:cNvGraphicFramePr>
          <p:nvPr>
            <p:extLst>
              <p:ext uri="{D42A27DB-BD31-4B8C-83A1-F6EECF244321}">
                <p14:modId xmlns:p14="http://schemas.microsoft.com/office/powerpoint/2010/main" xmlns="" val="4110441819"/>
              </p:ext>
            </p:extLst>
          </p:nvPr>
        </p:nvGraphicFramePr>
        <p:xfrm>
          <a:off x="702254" y="1725975"/>
          <a:ext cx="5649907" cy="2032000"/>
        </p:xfrm>
        <a:graphic>
          <a:graphicData uri="http://schemas.openxmlformats.org/drawingml/2006/table">
            <a:tbl>
              <a:tblPr>
                <a:tableStyleId>{3B4B98B0-60AC-42C2-AFA5-B58CD77FA1E5}</a:tableStyleId>
              </a:tblPr>
              <a:tblGrid>
                <a:gridCol w="1009814">
                  <a:extLst>
                    <a:ext uri="{9D8B030D-6E8A-4147-A177-3AD203B41FA5}">
                      <a16:colId xmlns:a16="http://schemas.microsoft.com/office/drawing/2014/main" xmlns="" val="1664779158"/>
                    </a:ext>
                  </a:extLst>
                </a:gridCol>
                <a:gridCol w="1653236">
                  <a:extLst>
                    <a:ext uri="{9D8B030D-6E8A-4147-A177-3AD203B41FA5}">
                      <a16:colId xmlns:a16="http://schemas.microsoft.com/office/drawing/2014/main" xmlns="" val="1359455726"/>
                    </a:ext>
                  </a:extLst>
                </a:gridCol>
                <a:gridCol w="632460">
                  <a:extLst>
                    <a:ext uri="{9D8B030D-6E8A-4147-A177-3AD203B41FA5}">
                      <a16:colId xmlns:a16="http://schemas.microsoft.com/office/drawing/2014/main" xmlns="" val="2024722213"/>
                    </a:ext>
                  </a:extLst>
                </a:gridCol>
                <a:gridCol w="757003">
                  <a:extLst>
                    <a:ext uri="{9D8B030D-6E8A-4147-A177-3AD203B41FA5}">
                      <a16:colId xmlns:a16="http://schemas.microsoft.com/office/drawing/2014/main" xmlns="" val="4196384241"/>
                    </a:ext>
                  </a:extLst>
                </a:gridCol>
                <a:gridCol w="798697">
                  <a:extLst>
                    <a:ext uri="{9D8B030D-6E8A-4147-A177-3AD203B41FA5}">
                      <a16:colId xmlns:a16="http://schemas.microsoft.com/office/drawing/2014/main" xmlns="" val="2195040784"/>
                    </a:ext>
                  </a:extLst>
                </a:gridCol>
                <a:gridCol w="798697">
                  <a:extLst>
                    <a:ext uri="{9D8B030D-6E8A-4147-A177-3AD203B41FA5}">
                      <a16:colId xmlns:a16="http://schemas.microsoft.com/office/drawing/2014/main" xmlns="" val="581207119"/>
                    </a:ext>
                  </a:extLst>
                </a:gridCol>
              </a:tblGrid>
              <a:tr h="0">
                <a:tc gridSpan="6">
                  <a:txBody>
                    <a:bodyPr/>
                    <a:lstStyle/>
                    <a:p>
                      <a:pPr marL="38100" marR="38100" algn="ctr">
                        <a:lnSpc>
                          <a:spcPts val="1600"/>
                        </a:lnSpc>
                        <a:spcAft>
                          <a:spcPts val="800"/>
                        </a:spcAft>
                      </a:pPr>
                      <a:r>
                        <a:rPr lang="el-GR" sz="900">
                          <a:effectLst/>
                        </a:rPr>
                        <a:t>Η συλλογή  και επεξεργασία  στοιχείων που σχετίζονται με τη στέγαση στο δήμο μου γίνεται μεθοδικά και με ακρίβεια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xmlns="" val="1107751572"/>
                  </a:ext>
                </a:extLst>
              </a:tr>
              <a:tr h="0">
                <a:tc gridSpan="2">
                  <a:txBody>
                    <a:bodyPr/>
                    <a:lstStyle/>
                    <a:p>
                      <a:pPr>
                        <a:lnSpc>
                          <a:spcPct val="107000"/>
                        </a:lnSpc>
                        <a:spcAft>
                          <a:spcPts val="800"/>
                        </a:spcAft>
                      </a:pPr>
                      <a:r>
                        <a:rPr lang="el-GR" sz="1200">
                          <a:effectLst/>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l-GR"/>
                    </a:p>
                  </a:txBody>
                  <a:tcPr/>
                </a:tc>
                <a:tc>
                  <a:txBody>
                    <a:bodyPr/>
                    <a:lstStyle/>
                    <a:p>
                      <a:pPr marL="38100" marR="38100" algn="ctr">
                        <a:lnSpc>
                          <a:spcPts val="1600"/>
                        </a:lnSpc>
                        <a:spcAft>
                          <a:spcPts val="800"/>
                        </a:spcAft>
                      </a:pPr>
                      <a:r>
                        <a:rPr lang="el-GR" sz="900">
                          <a:effectLst/>
                        </a:rPr>
                        <a:t>Frequency</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900">
                          <a:effectLst/>
                        </a:rPr>
                        <a:t>Percent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900">
                          <a:effectLst/>
                        </a:rPr>
                        <a:t>Valid Percent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l-GR" sz="900">
                          <a:effectLst/>
                        </a:rPr>
                        <a:t>Cumulative Percent</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xmlns="" val="494307587"/>
                  </a:ext>
                </a:extLst>
              </a:tr>
              <a:tr h="0">
                <a:tc rowSpan="7">
                  <a:txBody>
                    <a:bodyPr/>
                    <a:lstStyle/>
                    <a:p>
                      <a:pPr marL="38100" marR="38100">
                        <a:lnSpc>
                          <a:spcPts val="1600"/>
                        </a:lnSpc>
                        <a:spcAft>
                          <a:spcPts val="800"/>
                        </a:spcAft>
                      </a:pPr>
                      <a:r>
                        <a:rPr lang="el-GR" sz="900">
                          <a:effectLst/>
                        </a:rPr>
                        <a:t>Valid</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800"/>
                        </a:spcAft>
                      </a:pPr>
                      <a:r>
                        <a:rPr lang="el-GR" sz="900">
                          <a:effectLst/>
                        </a:rPr>
                        <a:t>Συμφωνώ Απολύτως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11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8,4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8,4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8,4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463491926"/>
                  </a:ext>
                </a:extLst>
              </a:tr>
              <a:tr h="0">
                <a:tc vMerge="1">
                  <a:txBody>
                    <a:bodyPr/>
                    <a:lstStyle/>
                    <a:p>
                      <a:endParaRPr lang="el-GR"/>
                    </a:p>
                  </a:txBody>
                  <a:tcPr/>
                </a:tc>
                <a:tc>
                  <a:txBody>
                    <a:bodyPr/>
                    <a:lstStyle/>
                    <a:p>
                      <a:pPr marL="38100" marR="38100">
                        <a:lnSpc>
                          <a:spcPts val="1600"/>
                        </a:lnSpc>
                        <a:spcAft>
                          <a:spcPts val="800"/>
                        </a:spcAft>
                      </a:pPr>
                      <a:r>
                        <a:rPr lang="el-GR" sz="900">
                          <a:effectLst/>
                        </a:rPr>
                        <a:t>Συμφωνώ</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58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44,3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44,3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52,7</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924091732"/>
                  </a:ext>
                </a:extLst>
              </a:tr>
              <a:tr h="0">
                <a:tc vMerge="1">
                  <a:txBody>
                    <a:bodyPr/>
                    <a:lstStyle/>
                    <a:p>
                      <a:endParaRPr lang="el-GR"/>
                    </a:p>
                  </a:txBody>
                  <a:tcPr/>
                </a:tc>
                <a:tc>
                  <a:txBody>
                    <a:bodyPr/>
                    <a:lstStyle/>
                    <a:p>
                      <a:pPr marL="38100" marR="38100">
                        <a:lnSpc>
                          <a:spcPts val="1600"/>
                        </a:lnSpc>
                        <a:spcAft>
                          <a:spcPts val="800"/>
                        </a:spcAft>
                      </a:pPr>
                      <a:r>
                        <a:rPr lang="el-GR" sz="900">
                          <a:effectLst/>
                        </a:rPr>
                        <a:t>Ούτε Συμφωνώ, Ούτε Διαφωνώ</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32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24,4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24,4</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77,1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707285577"/>
                  </a:ext>
                </a:extLst>
              </a:tr>
              <a:tr h="0">
                <a:tc vMerge="1">
                  <a:txBody>
                    <a:bodyPr/>
                    <a:lstStyle/>
                    <a:p>
                      <a:endParaRPr lang="el-GR"/>
                    </a:p>
                  </a:txBody>
                  <a:tcPr/>
                </a:tc>
                <a:tc>
                  <a:txBody>
                    <a:bodyPr/>
                    <a:lstStyle/>
                    <a:p>
                      <a:pPr marL="38100" marR="38100">
                        <a:lnSpc>
                          <a:spcPts val="1600"/>
                        </a:lnSpc>
                        <a:spcAft>
                          <a:spcPts val="800"/>
                        </a:spcAft>
                      </a:pPr>
                      <a:r>
                        <a:rPr lang="el-GR" sz="900">
                          <a:effectLst/>
                        </a:rPr>
                        <a:t>Διαφωνώ</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16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12,2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12,2</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89,3</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430309079"/>
                  </a:ext>
                </a:extLst>
              </a:tr>
              <a:tr h="0">
                <a:tc vMerge="1">
                  <a:txBody>
                    <a:bodyPr/>
                    <a:lstStyle/>
                    <a:p>
                      <a:endParaRPr lang="el-GR"/>
                    </a:p>
                  </a:txBody>
                  <a:tcPr/>
                </a:tc>
                <a:tc>
                  <a:txBody>
                    <a:bodyPr/>
                    <a:lstStyle/>
                    <a:p>
                      <a:pPr marL="38100" marR="38100">
                        <a:lnSpc>
                          <a:spcPts val="1600"/>
                        </a:lnSpc>
                        <a:spcAft>
                          <a:spcPts val="800"/>
                        </a:spcAft>
                      </a:pPr>
                      <a:r>
                        <a:rPr lang="el-GR" sz="900">
                          <a:effectLst/>
                        </a:rPr>
                        <a:t>Διαφωνώ απολύτως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4,6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4,6</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93,9</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426081651"/>
                  </a:ext>
                </a:extLst>
              </a:tr>
              <a:tr h="0">
                <a:tc vMerge="1">
                  <a:txBody>
                    <a:bodyPr/>
                    <a:lstStyle/>
                    <a:p>
                      <a:endParaRPr lang="el-GR"/>
                    </a:p>
                  </a:txBody>
                  <a:tcPr/>
                </a:tc>
                <a:tc>
                  <a:txBody>
                    <a:bodyPr/>
                    <a:lstStyle/>
                    <a:p>
                      <a:pPr marL="38100" marR="38100">
                        <a:lnSpc>
                          <a:spcPts val="1600"/>
                        </a:lnSpc>
                        <a:spcAft>
                          <a:spcPts val="800"/>
                        </a:spcAft>
                      </a:pPr>
                      <a:r>
                        <a:rPr lang="el-GR" sz="900">
                          <a:effectLst/>
                        </a:rPr>
                        <a:t>ΔΓ/ΔΑ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a:effectLst/>
                        </a:rPr>
                        <a:t>8</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6,1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6,1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100,0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027812797"/>
                  </a:ext>
                </a:extLst>
              </a:tr>
              <a:tr h="0">
                <a:tc vMerge="1">
                  <a:txBody>
                    <a:bodyPr/>
                    <a:lstStyle/>
                    <a:p>
                      <a:endParaRPr lang="el-GR"/>
                    </a:p>
                  </a:txBody>
                  <a:tcPr/>
                </a:tc>
                <a:tc>
                  <a:txBody>
                    <a:bodyPr/>
                    <a:lstStyle/>
                    <a:p>
                      <a:pPr marL="38100" marR="38100">
                        <a:lnSpc>
                          <a:spcPts val="1600"/>
                        </a:lnSpc>
                        <a:spcAft>
                          <a:spcPts val="800"/>
                        </a:spcAft>
                      </a:pPr>
                      <a:r>
                        <a:rPr lang="el-GR" sz="900">
                          <a:effectLst/>
                        </a:rPr>
                        <a:t>Total</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800"/>
                        </a:spcAft>
                      </a:pPr>
                      <a:r>
                        <a:rPr lang="el-GR" sz="900" dirty="0">
                          <a:effectLst/>
                        </a:rPr>
                        <a:t>131</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100,0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800"/>
                        </a:spcAft>
                      </a:pPr>
                      <a:r>
                        <a:rPr lang="el-GR" sz="900">
                          <a:effectLst/>
                        </a:rPr>
                        <a:t>100,0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l-GR" sz="1200" dirty="0">
                          <a:effectLst/>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651428094"/>
                  </a:ext>
                </a:extLst>
              </a:tr>
            </a:tbl>
          </a:graphicData>
        </a:graphic>
      </p:graphicFrame>
    </p:spTree>
    <p:extLst>
      <p:ext uri="{BB962C8B-B14F-4D97-AF65-F5344CB8AC3E}">
        <p14:creationId xmlns:p14="http://schemas.microsoft.com/office/powerpoint/2010/main" xmlns="" val="42277812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3604</TotalTime>
  <Words>3282</Words>
  <Application>Microsoft Office PowerPoint</Application>
  <PresentationFormat>Προβολή στην οθόνη (4:3)</PresentationFormat>
  <Paragraphs>503</Paragraphs>
  <Slides>18</Slides>
  <Notes>18</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Office Theme</vt:lpstr>
      <vt:lpstr>Έρευνα στις Κοινωνικές Υπηρεσίες τις Περιφέρειας Δυτικής Ελλάδας για τη λειτουργία των Κοινωνικών Υπηρεσιών των ΟΤΑ Ά Βαθμού</vt:lpstr>
      <vt:lpstr>Πρώτο Μέρος Έρευνας </vt:lpstr>
      <vt:lpstr>Περιγραφή των στελεχών των υπηρεσιών που συμμετείχαν στην έρευνα Ι</vt:lpstr>
      <vt:lpstr>Περιγραφή των στελεχών των υπηρεσιών που συμμετείχαν στην έρευνα ΙΙ</vt:lpstr>
      <vt:lpstr>Δεύτερο Μέρος Έρευνας </vt:lpstr>
      <vt:lpstr>Β1. Η συλλογή  και επεξεργασία  στοιχείων που σχετίζονται με το εισόδημα και τη φτώχεια στο δήμο μου γίνεται μεθοδικά και με ακρίβεια</vt:lpstr>
      <vt:lpstr>Β2. Η συλλογή  και επεξεργασία  στοιχείων που σχετίζονται με την απασχόληση και την ανεργία στο δήμο μου γίνεται μεθοδικά και με ακρίβεια</vt:lpstr>
      <vt:lpstr>Β3. Η συλλογή  και επεξεργασία  στοιχείων που σχετίζονται με την εκπαίδευση και την κατάρτιση στο δήμο μου γίνεται μεθοδικά και με ακρίβεια</vt:lpstr>
      <vt:lpstr>Β4. Η συλλογή  και επεξεργασία  στοιχείων που σχετίζονται με τη στέγαση στο δήμο μου γίνεται μεθοδικά και με ακρίβεια</vt:lpstr>
      <vt:lpstr>Β5. Η συλλογή  και επεξεργασία  στοιχείων που σχετίζονται με την υγεία και την κοινωνική φροντίδα στο δήμο μου γίνεται μεθοδικά και με ακρίβεια</vt:lpstr>
      <vt:lpstr>Β6. Η συλλογή  και επεξεργασία  στοιχείων που σχετίζονται με το τοπικό περιβάλλον στο δήμο μου γίνεται μεθοδικά και με ακρίβεια</vt:lpstr>
      <vt:lpstr>Β7. H υποστήριξη του έργου των χαρτογραφήσεων, ερευνών και μελετών του Τμήματος Τεκμηρίωσης και Πληροφοριακών Συστημάτων τις Διεύθυνσης Κοινωνικής Ένταξης και Κοινωνικής Συνοχής του Υπουργείου Εργασίας, Κοινωνικής Ασφάλισης και Κοινωνικής Αλληλεγγύης στο δήμο μου γίνεται μεθοδικά και με ακρίβεια</vt:lpstr>
      <vt:lpstr>Β8. Η Διαβούλευση με την τοπική κοινωνία για τη χάραξη πολιτικών και τη λήψη μέτρων για την κοινωνική ένταξη στο δήμο μου γίνεται μεθοδικά και με ακρίβεια</vt:lpstr>
      <vt:lpstr>Β9. Η Λειτουργία της υπηρεσίας μου ως σημείο αναφοράς για τη σύνταξη χάρτη χωρικών παρεμβάσεων, τον οποίο υποβάλλεται  στο Ε.ΓΠ.Σ. του Εθνικού Μηχανισμού στο δήμο μου γίνεται μεθοδικά και με ακρίβεια</vt:lpstr>
      <vt:lpstr>Β10.Η Προώθηση  της δικτύωσης των φορέων υλοποίησης παρεμβάσεων και των κοινωνικών υπηρεσιών, που δρουν σε τοπικό επίπεδο στο δήμο μου γίνεται μεθοδικά και με ακρίβεια</vt:lpstr>
      <vt:lpstr>Β11. Συνολικά ο βαθμός υλοποίησης των  διατάξεων του άρθρου 15 του Νόμου 4455/2016 προχωράει σε πολύ ικανοποιητικό βαθμό στη διεύθυνση/ νομικό πρόσωπο στο οποίο εργάζομαι</vt:lpstr>
      <vt:lpstr>Σύνοψη</vt:lpstr>
      <vt:lpstr>Διαφάνεια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Nyenrode Business Universiteit</dc:title>
  <dc:creator>Christos Kaltsidis</dc:creator>
  <cp:lastModifiedBy>Poufinas</cp:lastModifiedBy>
  <cp:revision>178</cp:revision>
  <dcterms:created xsi:type="dcterms:W3CDTF">2018-08-20T14:51:36Z</dcterms:created>
  <dcterms:modified xsi:type="dcterms:W3CDTF">2023-02-25T12:02:15Z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