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handoutMasterIdLst>
    <p:handoutMasterId r:id="rId21"/>
  </p:handoutMasterIdLst>
  <p:sldIdLst>
    <p:sldId id="25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1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98" d="100"/>
          <a:sy n="98" d="100"/>
        </p:scale>
        <p:origin x="749" y="67"/>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27/5/2023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27/5/2023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217794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284210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247507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38343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33452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100237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35411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3117993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18</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21431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44871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360011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269818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107447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193095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421713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152970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27/5/2023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27/5/2023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27/5/2023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2218312"/>
          </a:xfrm>
        </p:spPr>
        <p:txBody>
          <a:bodyPr rtlCol="0">
            <a:normAutofit/>
          </a:bodyPr>
          <a:lstStyle/>
          <a:p>
            <a:pPr algn="ctr"/>
            <a:r>
              <a:rPr lang="el-GR" sz="3200" b="1" dirty="0">
                <a:solidFill>
                  <a:srgbClr val="FFFFFF"/>
                </a:solidFill>
              </a:rPr>
              <a:t>Έρευνα σε στελέχη του προγράμματος Βοήθεια στο Σπίτι για την κατανόηση των αναγκών και των σημείων του προγράμματος που επιδέχονται βελτίωσης</a:t>
            </a: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Μάιος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Έχετε να προτείνετε τρόπους βελτίωσης των συνεργειών με άλλους φορείς;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389850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σχέση με τις προτάσεις βελτίωσης των συνεργειών με άλλους φορείς, τα στελέχη του Βοήθεια στο Σπίτι που συμμετείχαν στην έρευνα, ανέφεραν ως βασικές προτάσεις την απλοποίηση των διαδικασιών εισαγωγής σε ιδρύματα των ηλικιωμένων δικαιούχων, όπως επίσης και τη διεξαγωγή ημερίδων με στόχο τη γνωριμία και τη συνεργασία εμπλεκόμενων κοινωνικών φορέων</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προτάθηκε η χαρτογράφηση όλων των δομών και η καλύτερη περιγραφή των καθηκόντων και των δράσεων του προγράμματος ώστε να διευκολυνθούν οι υπόλοιποι συνεργαζόμενοι φορείς να κατανοήσουν το έργο του προγράμματος και των στελεχών της κάθε ομάδας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προτάθηκαν προγράμματα κατάρτισης, εκπόνηση επιχειρησιακών σχεδίων με υποχρεωτική συμμετοχή δομών κοινωνικής μέριμνας από όλους τους φορείς δημοσίου (νοσοκομεία, ιδρύματα φιλοξενίας, δήμοι, περιφέρεια, αστυνομία, μητροπόλεις κλπ.). 	</a:t>
            </a:r>
          </a:p>
        </p:txBody>
      </p:sp>
    </p:spTree>
    <p:extLst>
      <p:ext uri="{BB962C8B-B14F-4D97-AF65-F5344CB8AC3E}">
        <p14:creationId xmlns:p14="http://schemas.microsoft.com/office/powerpoint/2010/main" val="123772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Εντοπίζετε, κατά τη γνώμη σας, σημαντικά κενά στο πρόγραμμα «Βοήθεια στο Σπίτι»;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85691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στελέχη του προγράμματος Βοήθεια στο Σπίτι που συμμετείχαν στην έρευνα εμφανίζονται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ισομοιρασμένα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σχετικά με το κατά πόσο το πρόγραμμα έχει σημαντικά κενά</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56.7% των συμμετεχόντων στελεχών, δηλαδή λίγο πάνω από τους μισούς εντοπίζουν σημαντικά κενά, ενώ 43,3% των συμμετεχόντων δεν εντοπίζουν σημαντικά κενά στο πρόγραμμα</a:t>
            </a:r>
          </a:p>
        </p:txBody>
      </p:sp>
      <p:pic>
        <p:nvPicPr>
          <p:cNvPr id="4" name="Picture 3">
            <a:extLst>
              <a:ext uri="{FF2B5EF4-FFF2-40B4-BE49-F238E27FC236}">
                <a16:creationId xmlns:a16="http://schemas.microsoft.com/office/drawing/2014/main" id="{31B95B9A-FCC9-26FD-C135-9A4F80136A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7068" y="3189874"/>
            <a:ext cx="4169864" cy="3338502"/>
          </a:xfrm>
          <a:prstGeom prst="rect">
            <a:avLst/>
          </a:prstGeom>
          <a:noFill/>
          <a:ln>
            <a:noFill/>
          </a:ln>
        </p:spPr>
      </p:pic>
    </p:spTree>
    <p:extLst>
      <p:ext uri="{BB962C8B-B14F-4D97-AF65-F5344CB8AC3E}">
        <p14:creationId xmlns:p14="http://schemas.microsoft.com/office/powerpoint/2010/main" val="84569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Υπάρχουν επιπλέον υπηρεσίες που θα πρέπει, κατά τη γνώμη σας, να ενσωματωθούν στο πρόγραμμα;</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223651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Ιδιαίτερο ενδιαφέρον έχουν οι προτάσεις των στελεχών του προγράμματος σχετικά με επιπλέον υπηρεσίες που θα πρέπει να ενσωματωθούν στο πρόγραμμα</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Συγκεκριμένα η επέκταση του ωραρίου εργασίας και η υποστήριξη των ωφελούμενων με δύο βάρδιες, ή ακόμη και η 24ωρη εξυπηρέτηση προτάθηκαν από τους συμμετέχοντες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η ένταξη στο πρόγραμμα οδηγών, γιατρών,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γηριάτρων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φυσικοθεραπευτών και ειδικών ψυχικής υγείας, εντοπίζεται και εδώ ως πρόταση </a:t>
            </a:r>
          </a:p>
        </p:txBody>
      </p:sp>
    </p:spTree>
    <p:extLst>
      <p:ext uri="{BB962C8B-B14F-4D97-AF65-F5344CB8AC3E}">
        <p14:creationId xmlns:p14="http://schemas.microsoft.com/office/powerpoint/2010/main" val="27245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Θεωρείτε ότι το πρόγραμμα έχει προβλήματα υλικοτεχνικής υποστήριξης;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85691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πρόγραμμα θεωρείται ότι αντιμετωπίζει σημαντικά ζητήματα υλικοτεχνικής υποστήριξης από το 73,3% των συμμετεχόντων στην έρευνα</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είναι ένα εγγενές πρόβλημα του προγράμματος που σε συνδυασμό με τα θέματα υποστελέχωσης και έλλειψης ειδικοτήτων απειλεί σοβαρά την αποτελεσματικότητα του προγράμματος και την επάρκειά του για τους ωφελούμενους. </a:t>
            </a:r>
          </a:p>
        </p:txBody>
      </p:sp>
      <p:pic>
        <p:nvPicPr>
          <p:cNvPr id="4" name="Picture 3">
            <a:extLst>
              <a:ext uri="{FF2B5EF4-FFF2-40B4-BE49-F238E27FC236}">
                <a16:creationId xmlns:a16="http://schemas.microsoft.com/office/drawing/2014/main" id="{DFD1BF6F-4523-A4FB-5974-F016D8D98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5628" y="3065649"/>
            <a:ext cx="4352744" cy="3484920"/>
          </a:xfrm>
          <a:prstGeom prst="rect">
            <a:avLst/>
          </a:prstGeom>
          <a:noFill/>
          <a:ln>
            <a:noFill/>
          </a:ln>
        </p:spPr>
      </p:pic>
    </p:spTree>
    <p:extLst>
      <p:ext uri="{BB962C8B-B14F-4D97-AF65-F5344CB8AC3E}">
        <p14:creationId xmlns:p14="http://schemas.microsoft.com/office/powerpoint/2010/main" val="8850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Θεωρείτε ότι το πρόγραμμα έχει προβλήματα συντονισμού με άλλες υπηρεσίες;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268791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δε φαίνεται να υπάρχει ιδιαίτερα έντονο πρόβλημα συντονισμού του προγράμματος Βοήθεια στο Σπίτι με άλλες υπηρεσίες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γεγονός ότι τα ποσοστά αυτής της ερώτησης Θεωρείτε ότι το πρόγραμμα έχει προβλήματα συντονισμού με άλλες υπηρεσίες; και της ερώτησης Εντοπίζετε κάποια προβλήματα στη συνεργασία σας ως στελέχη του προγράμματος «Βοήθεια στο Σπίτι» με άλλους φορείς ή δομές; Είναι ακριβώς τα ίδια με δύο στους τρεις να θεωρούν ότι δεν υπάρχει πρόβλημα με δομείς, φορείς και υπηρεσίες, δείχνει ότι του συντονισμού και της συνεργασίας είναι μεν υπαρκτό αλλά δεν είναι ψηλά στην ατζέντα. </a:t>
            </a:r>
          </a:p>
        </p:txBody>
      </p:sp>
      <p:pic>
        <p:nvPicPr>
          <p:cNvPr id="5" name="Picture 4">
            <a:extLst>
              <a:ext uri="{FF2B5EF4-FFF2-40B4-BE49-F238E27FC236}">
                <a16:creationId xmlns:a16="http://schemas.microsoft.com/office/drawing/2014/main" id="{612EA92B-9027-5786-63B2-018B8BB4DB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6410" y="3737154"/>
            <a:ext cx="3431179" cy="2747092"/>
          </a:xfrm>
          <a:prstGeom prst="rect">
            <a:avLst/>
          </a:prstGeom>
          <a:noFill/>
          <a:ln>
            <a:noFill/>
          </a:ln>
        </p:spPr>
      </p:pic>
    </p:spTree>
    <p:extLst>
      <p:ext uri="{BB962C8B-B14F-4D97-AF65-F5344CB8AC3E}">
        <p14:creationId xmlns:p14="http://schemas.microsoft.com/office/powerpoint/2010/main" val="421744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Εντοπίζονται προβλήματα στη στελέχωση της δομής όπου λειτουργείτε;</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85691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Σχετικά ισοζυγισμένες και οι απαντήσεις σχετικά με την υποστελέχωση των δομών του προγράμματος Βοήθεια στο Σπίτι με την πλειοψηφία των συμμετεχόντων να υποστηρίζει ότι υπάρχουν προβλήματα στη δομή όπου εργάζονται (ποσοστό 56,7%)</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ειδικότητες που λείπουν κυρίως είναι αυτές του οδηγού, των νοσηλευτών, των ιατρών, των φυσικοθεραπευτών και του ψυχολόγου/ ψυχιάτρου. </a:t>
            </a:r>
          </a:p>
        </p:txBody>
      </p:sp>
      <p:pic>
        <p:nvPicPr>
          <p:cNvPr id="4" name="Picture 3">
            <a:extLst>
              <a:ext uri="{FF2B5EF4-FFF2-40B4-BE49-F238E27FC236}">
                <a16:creationId xmlns:a16="http://schemas.microsoft.com/office/drawing/2014/main" id="{A8D99BEF-FD64-FFCD-ADD2-B396FB4188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6257" y="3189874"/>
            <a:ext cx="4091486" cy="3275750"/>
          </a:xfrm>
          <a:prstGeom prst="rect">
            <a:avLst/>
          </a:prstGeom>
          <a:noFill/>
          <a:ln>
            <a:noFill/>
          </a:ln>
        </p:spPr>
      </p:pic>
    </p:spTree>
    <p:extLst>
      <p:ext uri="{BB962C8B-B14F-4D97-AF65-F5344CB8AC3E}">
        <p14:creationId xmlns:p14="http://schemas.microsoft.com/office/powerpoint/2010/main" val="35927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Δέχεστε αιτήματα στήριξης που δεν μπορείτε να ικανοποιήσετε (ως προς το πλήθος των ωφελούμενων και το εύρος των παρεχόμενων υπηρεσιών);</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20032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σε ποσοστό ισοζυγισμένες ήταν και οι απαντήσεις στην ερώτηση κατά πόσο δέχονται τα στελέχη του προγράμματος βοήθεια στο σπίτι αιτήματα στήριξης ωφελούμενων που δε μπορούν να ικανοποιήσουν με την πλειοψηφία να αναφέρει πως δε δέχεται αιτήματα που αδυνατεί να ικανοποιήσει (ποσοστό 56,7%)</a:t>
            </a:r>
          </a:p>
        </p:txBody>
      </p:sp>
      <p:pic>
        <p:nvPicPr>
          <p:cNvPr id="5" name="Picture 4">
            <a:extLst>
              <a:ext uri="{FF2B5EF4-FFF2-40B4-BE49-F238E27FC236}">
                <a16:creationId xmlns:a16="http://schemas.microsoft.com/office/drawing/2014/main" id="{22E94B18-81B5-458C-3749-8B4047C0BA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1532" y="2768379"/>
            <a:ext cx="4605292" cy="3687117"/>
          </a:xfrm>
          <a:prstGeom prst="rect">
            <a:avLst/>
          </a:prstGeom>
          <a:noFill/>
          <a:ln>
            <a:noFill/>
          </a:ln>
        </p:spPr>
      </p:pic>
    </p:spTree>
    <p:extLst>
      <p:ext uri="{BB962C8B-B14F-4D97-AF65-F5344CB8AC3E}">
        <p14:creationId xmlns:p14="http://schemas.microsoft.com/office/powerpoint/2010/main" val="329057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3600" dirty="0">
                <a:cs typeface="Times New Roman" pitchFamily="18" charset="0"/>
              </a:rPr>
              <a:t>Συμπεράσματα</a:t>
            </a:r>
            <a:r>
              <a:rPr lang="el-GR" sz="2800" dirty="0">
                <a:cs typeface="Times New Roman" pitchFamily="18" charset="0"/>
              </a:rPr>
              <a:t>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518603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συμμετέχοντες στην έρευνα είχαν και την εμπειρία και το ρόλο που τους επιτρέπει να έχουν ισχυρή άποψη σχετικά με όλα τα θέματα που αφορούν το πρόγραμμα βοήθεια στο σπίτι</a:t>
            </a:r>
          </a:p>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Θεωρούν τις δράσεις του προγράμματος σε γενικές γραμμές αποτελεσματικές και επίσης δε φαίνεται να αντιμετωπίζουν έντονα προβλήματα σχετικά με το συντονισμό και τη συνεργασία με άλλες υπηρεσίες</a:t>
            </a:r>
          </a:p>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συμπράξεις όμως αυτές είναι καθοριστικής σημασίας και για το λόγο αυτό θα πρέπει ο συντονισμός και η συνεργασία να βελτιωθεί ακόμη περισσότερο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στελέχη εξέφρασαν πληθώρα προτάσεων σχετικά με το τι χρειάζεται το πρόγραμμα για να βελτιώσει την χρησιμότητά του προς τους ωφελούμενους, από ειδικότητες που απαιτούνται μέχρι επιπλέον υπηρεσίες και δράσεις</a:t>
            </a:r>
          </a:p>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Εντοπίζεται πιο έντονο πρόβλημα στην υλικοτεχνική υποδομή και στην πρόσληψη συγκεκριμένων ειδικοτήτων όπως αυτή του οδηγού, του νοσηλευτή, του ιατρού και του ψυχολόγου</a:t>
            </a:r>
          </a:p>
          <a:p>
            <a:pPr marL="285750" indent="-285750" algn="just">
              <a:spcAft>
                <a:spcPts val="6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προτείνονται ιδέες για τη βελτίωση της συνεργασίας με άλλους φορείς ενώ δε διαπιστώνεται σοβαρό πρόβλημα εξυπηρέτησης των αναγκών των ωφελούμενων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287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Σύντομη Περιγραφή Θέσης</a:t>
            </a:r>
            <a:br>
              <a:rPr lang="el-GR" sz="2800" dirty="0">
                <a:cs typeface="Times New Roman" pitchFamily="18" charset="0"/>
              </a:rPr>
            </a:br>
            <a:r>
              <a:rPr lang="el-GR" sz="2800" dirty="0">
                <a:cs typeface="Times New Roman" pitchFamily="18" charset="0"/>
              </a:rPr>
              <a:t>Χρόνια προϋπηρεσίας στο πρόγραμμα «Βοήθεια στο Σπίτι»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57992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πλειονότητα των συμμετεχόντων στην έρευνα έχει περισσότερα από 17 χρόνια προϋπηρεσία στο πρόγραμμα Βοήθεια στο Σπίτι</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Συνεπώς οι απαντήσεις αυτών των στελεχών βασίζονται σε μακροχρόνια εμπειρία και σε σφαιρική άποψη των προκλήσεων, των δυνατών και των αδύναμων σημείων του προγράμματος</a:t>
            </a:r>
            <a:endParaRPr lang="el-GR" sz="3200" dirty="0">
              <a:solidFill>
                <a:srgbClr val="C00000"/>
              </a:solidFill>
            </a:endParaRPr>
          </a:p>
        </p:txBody>
      </p:sp>
      <p:pic>
        <p:nvPicPr>
          <p:cNvPr id="4" name="Picture 3">
            <a:extLst>
              <a:ext uri="{FF2B5EF4-FFF2-40B4-BE49-F238E27FC236}">
                <a16:creationId xmlns:a16="http://schemas.microsoft.com/office/drawing/2014/main" id="{D9C8B1D9-D3D3-02CA-7B56-6098FDD984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512" y="2896967"/>
            <a:ext cx="4320976" cy="2998735"/>
          </a:xfrm>
          <a:prstGeom prst="rect">
            <a:avLst/>
          </a:prstGeom>
          <a:noFill/>
          <a:ln>
            <a:noFill/>
          </a:ln>
        </p:spPr>
      </p:pic>
    </p:spTree>
    <p:extLst>
      <p:ext uri="{BB962C8B-B14F-4D97-AF65-F5344CB8AC3E}">
        <p14:creationId xmlns:p14="http://schemas.microsoft.com/office/powerpoint/2010/main" val="28506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Σύντομη Περιγραφή Θέσης</a:t>
            </a:r>
            <a:br>
              <a:rPr lang="el-GR" sz="2800" dirty="0">
                <a:cs typeface="Times New Roman" pitchFamily="18" charset="0"/>
              </a:rPr>
            </a:br>
            <a:r>
              <a:rPr lang="el-GR" sz="2800" dirty="0">
                <a:cs typeface="Times New Roman" pitchFamily="18" charset="0"/>
              </a:rPr>
              <a:t>Είστε προϊστάμενος ομάδας;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12006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Πολύ ενδιαφέρον είναι το γεγονός ότι σε ποσοστό 73,3% οι συμμετέχοντες στην έρευνα είναι και προϊστάμενοι ομάδας</a:t>
            </a:r>
          </a:p>
          <a:p>
            <a:pPr marL="285750" indent="-285750" algn="just">
              <a:lnSpc>
                <a:spcPct val="150000"/>
              </a:lnSpc>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 Αυτό πρακτικά σημαίνει πως οι απαντήσεις στις παρακάτω ερωτήσεις προέρχονται από ανθρώπους που διοικούν ομάδες και έχουν πιο αντικειμενική εικόνα των θεμάτων των σχετικών με το πρόγραμμα</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15BE30F-EFD2-8C2B-A76E-C682290A0A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1239" y="3429000"/>
            <a:ext cx="3821521" cy="3059609"/>
          </a:xfrm>
          <a:prstGeom prst="rect">
            <a:avLst/>
          </a:prstGeom>
          <a:noFill/>
          <a:ln>
            <a:noFill/>
          </a:ln>
        </p:spPr>
      </p:pic>
    </p:spTree>
    <p:extLst>
      <p:ext uri="{BB962C8B-B14F-4D97-AF65-F5344CB8AC3E}">
        <p14:creationId xmlns:p14="http://schemas.microsoft.com/office/powerpoint/2010/main" val="23306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Πιστεύετε ότι οι δράσεις που υλοποιούνται για τη στήριξη των ευπαθών ομάδων στο πλαίσιο του προγράμματος «Βοήθεια στο Σπίτι» είναι αποτελεσματικές;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57992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γενικές γραμμές τα έμπειρα στελέχη που συμμετείχαν στην έρευνα, πιστεύουν ότι οι δράσεις που υλοποιούνται για τη στήριξη των ευπαθών ομάδων στα πλαίσια του προγράμματος Βοήθεια στο Σπίτι είναι αποτελεσματικές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Μόνο το 13,3% τις θεωρεί λίγο αποτελεσματικές και το 86,7% τις θεωρεί αρκετά έως πολύ αποτελεσματικές</a:t>
            </a:r>
            <a:endParaRPr lang="el-GR" sz="3200" dirty="0">
              <a:solidFill>
                <a:srgbClr val="C00000"/>
              </a:solidFill>
            </a:endParaRPr>
          </a:p>
        </p:txBody>
      </p:sp>
      <p:pic>
        <p:nvPicPr>
          <p:cNvPr id="5" name="Picture 4">
            <a:extLst>
              <a:ext uri="{FF2B5EF4-FFF2-40B4-BE49-F238E27FC236}">
                <a16:creationId xmlns:a16="http://schemas.microsoft.com/office/drawing/2014/main" id="{2E72C59D-56E1-77A1-DCFC-9870D083D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4851" y="2738292"/>
            <a:ext cx="4814298" cy="3854452"/>
          </a:xfrm>
          <a:prstGeom prst="rect">
            <a:avLst/>
          </a:prstGeom>
          <a:noFill/>
          <a:ln>
            <a:noFill/>
          </a:ln>
        </p:spPr>
      </p:pic>
    </p:spTree>
    <p:extLst>
      <p:ext uri="{BB962C8B-B14F-4D97-AF65-F5344CB8AC3E}">
        <p14:creationId xmlns:p14="http://schemas.microsoft.com/office/powerpoint/2010/main" val="165561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Από την εμπειρία σας κατά τη διάρκεια της πανδημίας, έχετε να προτείνετε νέες δράσεις που θα έπρεπε να συμπεριλαμβάνει το πρόγραμμα;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400109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διασύνδεση με τα κέντρα υγείας, η τηλεματική, και η διαχείριση κρίσεων ήταν οι πρώτες προτάσεις για νέες δράσεις που θα έπρεπε να συμπεριλαμβάνει το πρόγραμμα</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οι διαχείριση ψυχολογικών θεμάτων, η ενίσχυση του προγράμματος με οχήματα ώστε να μπορεί να ανταπεξέλθει στις κρίσεις καλύτερα και η ένταξη γραμμή υποστήριξης ευάλωτων ομάδων και ψυχολόγων, είναι από τις προτάσεις που αναφέρθηκαν αρκετές φορές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αναφέρθηκε η ανάγκη για κατ’ οίκο εμβολιασμό, ιατρική υποστήριξη και νοσηλεία των ωφελούμενων, όπως επίσης και η κάλυψη ψυχαγωγικών αναγκών των ωφελούμενων μέσω εκδρομών</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προτάσεις αυτές βασίζονται στην εμπειρία της πρόσφατης κρίσης COVID-19 αλλά μπορεί να έχουν εφαρμογή και να βοηθήσουν στη διαχείριση κρίσεων γενικότερα</a:t>
            </a:r>
          </a:p>
        </p:txBody>
      </p:sp>
    </p:spTree>
    <p:extLst>
      <p:ext uri="{BB962C8B-B14F-4D97-AF65-F5344CB8AC3E}">
        <p14:creationId xmlns:p14="http://schemas.microsoft.com/office/powerpoint/2010/main" val="3928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Ποιες από τις παρούσες δράσεις του προγράμματος «Βοήθεια στο Σπίτι» θεωρείτε ότι είναι οι πλέον κρίσιμες/απαραίτητες για τη στήριξη των ευπαθών ομάδων που καλύπτει;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382668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ερώτηση αυτή τα στελέχη του προγράμματος αναφέρθηκαν στη σημασία της συνταγογράφησης φαρμάκων, στην κρισιμότητα της αγοράς αγαθών και στη ανάγκη της συντροφιάς προς τους ωφελούμενους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αναφέρθηκαν στη βοήθεια που παρέχεται σε πρακτικά θέματα όπως η καθαριότητα του χώρου και η ατομική υγιεινή των ωφελούμενων</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μεγάλη σημασία δόθηκε σε θέματα ιατρικής περίθαλψης, ψυχολογικής υποστήριξης και νοσηλευτικών υπηρεσιών</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έγινε αναφορά σε θέματα προληπτικών εξετάσεων των ωφελούμενων </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δράσεις που θεωρούνται κρίσιμες αφορούν κυρίως εξειδικευμένο προσωπικό, όπως γιατρούς, νοσηλευτές και ψυχοθεραπευτές, αλλά και άτομα που θα κάνουν τα ψώνια ωφελούμενων που δεν μπορούν μόνοι τους αλλά και επαγγελματίες καθαριότητας</a:t>
            </a:r>
          </a:p>
        </p:txBody>
      </p:sp>
    </p:spTree>
    <p:extLst>
      <p:ext uri="{BB962C8B-B14F-4D97-AF65-F5344CB8AC3E}">
        <p14:creationId xmlns:p14="http://schemas.microsoft.com/office/powerpoint/2010/main" val="26770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Σε ποιο βαθμό κρίνετε χρήσιμη ή/και αποτελεσματική τη σύμπραξη των δράσεων του προγράμματος «Βοήθεια στο Σπίτι» με τη δράση άλλων κοινωνικών δομών;</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85691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συμμετέχοντες στην έρευνα σε ποσοστό 86,7% θεωρούν αρκετά και πολύ χρήσιμη και αποτελεσματική τη σύμπραξη των δράσεων του προγράμματος «Βοήθεια στο Σπίτι» με τη δράση άλλων κοινωνικών δομών</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σημαίνει πως είναι απολύτως απαραίτητος ο συντονισμός των υπηρεσιών που εμπλέκονται στην παροχή βοήθειας των ωφελούμενων του προγράμματος βοήθεια στο σπίτι</a:t>
            </a:r>
          </a:p>
        </p:txBody>
      </p:sp>
      <p:pic>
        <p:nvPicPr>
          <p:cNvPr id="4" name="Picture 3">
            <a:extLst>
              <a:ext uri="{FF2B5EF4-FFF2-40B4-BE49-F238E27FC236}">
                <a16:creationId xmlns:a16="http://schemas.microsoft.com/office/drawing/2014/main" id="{030DA72D-BE5B-116D-FE72-03CD3C4950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9362" y="3189874"/>
            <a:ext cx="4105275" cy="3286760"/>
          </a:xfrm>
          <a:prstGeom prst="rect">
            <a:avLst/>
          </a:prstGeom>
          <a:noFill/>
          <a:ln>
            <a:noFill/>
          </a:ln>
        </p:spPr>
      </p:pic>
    </p:spTree>
    <p:extLst>
      <p:ext uri="{BB962C8B-B14F-4D97-AF65-F5344CB8AC3E}">
        <p14:creationId xmlns:p14="http://schemas.microsoft.com/office/powerpoint/2010/main" val="109568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Εντοπίζετε κάποια προβλήματα στη συνεργασία σας ως στελέχη του προγράμματος «Βοήθεια στο Σπίτι» με άλλους φορείς ή δομές;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1302921"/>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δύο στους τρεις συμμετέχοντες στην έρευνα, δεν αντιμετωπίζουν κάποιο πρόβλημα στη συνεργασία τους με άλλους φορείς ή δομές</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σημαίνει πως η σύμπραξη του προγράμματος Βοήθεια στο Σπίτι με άλλες κοινωνικές δομές είναι εφικτή και χωρίς ιδιαίτερα προβλήματα συνήθως</a:t>
            </a:r>
          </a:p>
        </p:txBody>
      </p:sp>
      <p:pic>
        <p:nvPicPr>
          <p:cNvPr id="5" name="Picture 4">
            <a:extLst>
              <a:ext uri="{FF2B5EF4-FFF2-40B4-BE49-F238E27FC236}">
                <a16:creationId xmlns:a16="http://schemas.microsoft.com/office/drawing/2014/main" id="{55EC4DD9-7D2F-7603-02A4-53461FDF8E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2599" y="2662461"/>
            <a:ext cx="4918801" cy="3938120"/>
          </a:xfrm>
          <a:prstGeom prst="rect">
            <a:avLst/>
          </a:prstGeom>
          <a:noFill/>
          <a:ln>
            <a:noFill/>
          </a:ln>
        </p:spPr>
      </p:pic>
    </p:spTree>
    <p:extLst>
      <p:ext uri="{BB962C8B-B14F-4D97-AF65-F5344CB8AC3E}">
        <p14:creationId xmlns:p14="http://schemas.microsoft.com/office/powerpoint/2010/main" val="986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000" dirty="0">
                <a:cs typeface="Times New Roman" pitchFamily="18" charset="0"/>
              </a:rPr>
              <a:t>Εντοπίζετε κάποια προβλήματα στη συνεργασία σας ως στελέχη του προγράμματος «Βοήθεια στο Σπίτι» με άλλους φορείς ή δομές; Αν εντοπίζετε κάποια προβλήματα, ποια είναι αυτά;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του προγράμματος Βοήθεια στο Σπίτι</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332955"/>
            <a:ext cx="8064230" cy="3272691"/>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Όταν οι συμμετέχοντες στην έρευνα, αντιμετωπίζουν κάποιο πρόβλημα στη συνεργασία τους με άλλους φορείς ή δομές αυτό συνήθως σχετίζεται με την άγνοια του έργου του προγράμματος Βοήθεια στο Σπίτι και τη γραφειοκρατία που υπάρχει σχετικά</a:t>
            </a:r>
          </a:p>
          <a:p>
            <a:pPr marL="285750" indent="-285750">
              <a:spcAft>
                <a:spcPts val="800"/>
              </a:spcAft>
              <a:buFont typeface="Arial" panose="020B0604020202020204" pitchFamily="34" charset="0"/>
              <a:buChar char="•"/>
            </a:pP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αναφέρθηκε ότι δε δίνεται προτεραιότητα στους ωφελούμενους του προγράμματος ακόμα και όταν αυτοί είναι πολύ ηλικιωμένοι ή ΑΜΕΑ</a:t>
            </a:r>
          </a:p>
          <a:p>
            <a:pPr marL="285750" indent="-285750">
              <a:spcAft>
                <a:spcPts val="800"/>
              </a:spcAft>
              <a:buFont typeface="Arial" panose="020B0604020202020204" pitchFamily="34" charset="0"/>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αναφέρθηκε προβληματική συνεργασία με νοσηλευτικά ιδρύματα και υγειονομικούς φορείς του δημοσίου </a:t>
            </a:r>
          </a:p>
        </p:txBody>
      </p:sp>
    </p:spTree>
    <p:extLst>
      <p:ext uri="{BB962C8B-B14F-4D97-AF65-F5344CB8AC3E}">
        <p14:creationId xmlns:p14="http://schemas.microsoft.com/office/powerpoint/2010/main" val="372310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3699</TotalTime>
  <Words>2607</Words>
  <Application>Microsoft Office PowerPoint</Application>
  <PresentationFormat>Προβολή στην οθόνη (4:3)</PresentationFormat>
  <Paragraphs>132</Paragraphs>
  <Slides>18</Slides>
  <Notes>18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Calibri Light</vt:lpstr>
      <vt:lpstr>Times New Roman</vt:lpstr>
      <vt:lpstr>Office Theme</vt:lpstr>
      <vt:lpstr>Έρευνα σε στελέχη του προγράμματος Βοήθεια στο Σπίτι για την κατανόηση των αναγκών και των σημείων του προγράμματος που επιδέχονται βελτίωσης</vt:lpstr>
      <vt:lpstr>Σύντομη Περιγραφή Θέσης Χρόνια προϋπηρεσίας στο πρόγραμμα «Βοήθεια στο Σπίτι» </vt:lpstr>
      <vt:lpstr>Σύντομη Περιγραφή Θέσης Είστε προϊστάμενος ομάδας; </vt:lpstr>
      <vt:lpstr>Πιστεύετε ότι οι δράσεις που υλοποιούνται για τη στήριξη των ευπαθών ομάδων στο πλαίσιο του προγράμματος «Βοήθεια στο Σπίτι» είναι αποτελεσματικές;</vt:lpstr>
      <vt:lpstr>Από την εμπειρία σας κατά τη διάρκεια της πανδημίας, έχετε να προτείνετε νέες δράσεις που θα έπρεπε να συμπεριλαμβάνει το πρόγραμμα; </vt:lpstr>
      <vt:lpstr>Ποιες από τις παρούσες δράσεις του προγράμματος «Βοήθεια στο Σπίτι» θεωρείτε ότι είναι οι πλέον κρίσιμες/απαραίτητες για τη στήριξη των ευπαθών ομάδων που καλύπτει;</vt:lpstr>
      <vt:lpstr>Σε ποιο βαθμό κρίνετε χρήσιμη ή/και αποτελεσματική τη σύμπραξη των δράσεων του προγράμματος «Βοήθεια στο Σπίτι» με τη δράση άλλων κοινωνικών δομών;</vt:lpstr>
      <vt:lpstr>Εντοπίζετε κάποια προβλήματα στη συνεργασία σας ως στελέχη του προγράμματος «Βοήθεια στο Σπίτι» με άλλους φορείς ή δομές;</vt:lpstr>
      <vt:lpstr>Εντοπίζετε κάποια προβλήματα στη συνεργασία σας ως στελέχη του προγράμματος «Βοήθεια στο Σπίτι» με άλλους φορείς ή δομές; Αν εντοπίζετε κάποια προβλήματα, ποια είναι αυτά; </vt:lpstr>
      <vt:lpstr>Έχετε να προτείνετε τρόπους βελτίωσης των συνεργειών με άλλους φορείς;</vt:lpstr>
      <vt:lpstr>Εντοπίζετε, κατά τη γνώμη σας, σημαντικά κενά στο πρόγραμμα «Βοήθεια στο Σπίτι»;</vt:lpstr>
      <vt:lpstr>Υπάρχουν επιπλέον υπηρεσίες που θα πρέπει, κατά τη γνώμη σας, να ενσωματωθούν στο πρόγραμμα;</vt:lpstr>
      <vt:lpstr>Θεωρείτε ότι το πρόγραμμα έχει προβλήματα υλικοτεχνικής υποστήριξης;</vt:lpstr>
      <vt:lpstr>Θεωρείτε ότι το πρόγραμμα έχει προβλήματα συντονισμού με άλλες υπηρεσίες;</vt:lpstr>
      <vt:lpstr>Εντοπίζονται προβλήματα στη στελέχωση της δομής όπου λειτουργείτε;</vt:lpstr>
      <vt:lpstr>Δέχεστε αιτήματα στήριξης που δεν μπορείτε να ικανοποιήσετε (ως προς το πλήθος των ωφελούμενων και το εύρος των παρεχόμενων υπηρεσιών);</vt:lpstr>
      <vt:lpstr>Συμπεράσματα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Πέτρος Γεωργίου</cp:lastModifiedBy>
  <cp:revision>194</cp:revision>
  <dcterms:created xsi:type="dcterms:W3CDTF">2018-08-20T14:51:36Z</dcterms:created>
  <dcterms:modified xsi:type="dcterms:W3CDTF">2023-05-27T10:37:01Z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