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8"/>
  </p:notesMasterIdLst>
  <p:handoutMasterIdLst>
    <p:handoutMasterId r:id="rId39"/>
  </p:handoutMasterIdLst>
  <p:sldIdLst>
    <p:sldId id="257" r:id="rId2"/>
    <p:sldId id="514" r:id="rId3"/>
    <p:sldId id="538" r:id="rId4"/>
    <p:sldId id="539"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555" r:id="rId21"/>
    <p:sldId id="556" r:id="rId22"/>
    <p:sldId id="557" r:id="rId23"/>
    <p:sldId id="558" r:id="rId24"/>
    <p:sldId id="559" r:id="rId25"/>
    <p:sldId id="537" r:id="rId26"/>
    <p:sldId id="560" r:id="rId27"/>
    <p:sldId id="561" r:id="rId28"/>
    <p:sldId id="562" r:id="rId29"/>
    <p:sldId id="563" r:id="rId30"/>
    <p:sldId id="564" r:id="rId31"/>
    <p:sldId id="565" r:id="rId32"/>
    <p:sldId id="566" r:id="rId33"/>
    <p:sldId id="567" r:id="rId34"/>
    <p:sldId id="568" r:id="rId35"/>
    <p:sldId id="569" r:id="rId36"/>
    <p:sldId id="51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268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473" autoAdjust="0"/>
    <p:restoredTop sz="89911" autoAdjust="0"/>
  </p:normalViewPr>
  <p:slideViewPr>
    <p:cSldViewPr snapToGrid="0">
      <p:cViewPr varScale="1">
        <p:scale>
          <a:sx n="51" d="100"/>
          <a:sy n="51" d="100"/>
        </p:scale>
        <p:origin x="-108" y="-468"/>
      </p:cViewPr>
      <p:guideLst>
        <p:guide orient="horz" pos="2160"/>
        <p:guide orient="horz" pos="4128"/>
        <p:guide pos="2880"/>
        <p:guide pos="5472"/>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12/4/2023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xmlns=""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12/4/2023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xmlns=""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xmlns=""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xmlns="" val="345744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xmlns="" val="73874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xmlns="" val="4154745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xmlns="" val="70016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xmlns="" val="292388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xmlns="" val="284711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xmlns="" val="3863631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xmlns="" val="747218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xmlns="" val="2841448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xmlns="" val="400871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xmlns=""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xmlns="" val="2874740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xmlns="" val="3675054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xmlns="" val="3733562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23</a:t>
            </a:fld>
            <a:endParaRPr lang="el-GR" dirty="0"/>
          </a:p>
        </p:txBody>
      </p:sp>
    </p:spTree>
    <p:extLst>
      <p:ext uri="{BB962C8B-B14F-4D97-AF65-F5344CB8AC3E}">
        <p14:creationId xmlns:p14="http://schemas.microsoft.com/office/powerpoint/2010/main" xmlns="" val="185758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24</a:t>
            </a:fld>
            <a:endParaRPr lang="el-GR" dirty="0"/>
          </a:p>
        </p:txBody>
      </p:sp>
    </p:spTree>
    <p:extLst>
      <p:ext uri="{BB962C8B-B14F-4D97-AF65-F5344CB8AC3E}">
        <p14:creationId xmlns:p14="http://schemas.microsoft.com/office/powerpoint/2010/main" xmlns="" val="2391440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25</a:t>
            </a:fld>
            <a:endParaRPr lang="el-GR" dirty="0"/>
          </a:p>
        </p:txBody>
      </p:sp>
    </p:spTree>
    <p:extLst>
      <p:ext uri="{BB962C8B-B14F-4D97-AF65-F5344CB8AC3E}">
        <p14:creationId xmlns:p14="http://schemas.microsoft.com/office/powerpoint/2010/main" xmlns="" val="3190325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26</a:t>
            </a:fld>
            <a:endParaRPr lang="el-GR" dirty="0"/>
          </a:p>
        </p:txBody>
      </p:sp>
    </p:spTree>
    <p:extLst>
      <p:ext uri="{BB962C8B-B14F-4D97-AF65-F5344CB8AC3E}">
        <p14:creationId xmlns:p14="http://schemas.microsoft.com/office/powerpoint/2010/main" xmlns="" val="420074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27</a:t>
            </a:fld>
            <a:endParaRPr lang="el-GR" dirty="0"/>
          </a:p>
        </p:txBody>
      </p:sp>
    </p:spTree>
    <p:extLst>
      <p:ext uri="{BB962C8B-B14F-4D97-AF65-F5344CB8AC3E}">
        <p14:creationId xmlns:p14="http://schemas.microsoft.com/office/powerpoint/2010/main" xmlns="" val="234298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28</a:t>
            </a:fld>
            <a:endParaRPr lang="el-GR" dirty="0"/>
          </a:p>
        </p:txBody>
      </p:sp>
    </p:spTree>
    <p:extLst>
      <p:ext uri="{BB962C8B-B14F-4D97-AF65-F5344CB8AC3E}">
        <p14:creationId xmlns:p14="http://schemas.microsoft.com/office/powerpoint/2010/main" xmlns="" val="3824931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29</a:t>
            </a:fld>
            <a:endParaRPr lang="el-GR" dirty="0"/>
          </a:p>
        </p:txBody>
      </p:sp>
    </p:spTree>
    <p:extLst>
      <p:ext uri="{BB962C8B-B14F-4D97-AF65-F5344CB8AC3E}">
        <p14:creationId xmlns:p14="http://schemas.microsoft.com/office/powerpoint/2010/main" xmlns="" val="325217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xmlns="" val="785282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30</a:t>
            </a:fld>
            <a:endParaRPr lang="el-GR" dirty="0"/>
          </a:p>
        </p:txBody>
      </p:sp>
    </p:spTree>
    <p:extLst>
      <p:ext uri="{BB962C8B-B14F-4D97-AF65-F5344CB8AC3E}">
        <p14:creationId xmlns:p14="http://schemas.microsoft.com/office/powerpoint/2010/main" xmlns="" val="59590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31</a:t>
            </a:fld>
            <a:endParaRPr lang="el-GR" dirty="0"/>
          </a:p>
        </p:txBody>
      </p:sp>
    </p:spTree>
    <p:extLst>
      <p:ext uri="{BB962C8B-B14F-4D97-AF65-F5344CB8AC3E}">
        <p14:creationId xmlns:p14="http://schemas.microsoft.com/office/powerpoint/2010/main" xmlns="" val="1535599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32</a:t>
            </a:fld>
            <a:endParaRPr lang="el-GR" dirty="0"/>
          </a:p>
        </p:txBody>
      </p:sp>
    </p:spTree>
    <p:extLst>
      <p:ext uri="{BB962C8B-B14F-4D97-AF65-F5344CB8AC3E}">
        <p14:creationId xmlns:p14="http://schemas.microsoft.com/office/powerpoint/2010/main" xmlns="" val="2127494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33</a:t>
            </a:fld>
            <a:endParaRPr lang="el-GR" dirty="0"/>
          </a:p>
        </p:txBody>
      </p:sp>
    </p:spTree>
    <p:extLst>
      <p:ext uri="{BB962C8B-B14F-4D97-AF65-F5344CB8AC3E}">
        <p14:creationId xmlns:p14="http://schemas.microsoft.com/office/powerpoint/2010/main" xmlns="" val="3382023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34</a:t>
            </a:fld>
            <a:endParaRPr lang="el-GR" dirty="0"/>
          </a:p>
        </p:txBody>
      </p:sp>
    </p:spTree>
    <p:extLst>
      <p:ext uri="{BB962C8B-B14F-4D97-AF65-F5344CB8AC3E}">
        <p14:creationId xmlns:p14="http://schemas.microsoft.com/office/powerpoint/2010/main" xmlns="" val="1282521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35</a:t>
            </a:fld>
            <a:endParaRPr lang="el-GR" dirty="0"/>
          </a:p>
        </p:txBody>
      </p:sp>
    </p:spTree>
    <p:extLst>
      <p:ext uri="{BB962C8B-B14F-4D97-AF65-F5344CB8AC3E}">
        <p14:creationId xmlns:p14="http://schemas.microsoft.com/office/powerpoint/2010/main" xmlns="" val="3355769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36</a:t>
            </a:fld>
            <a:endParaRPr lang="el-GR" dirty="0"/>
          </a:p>
        </p:txBody>
      </p:sp>
    </p:spTree>
    <p:extLst>
      <p:ext uri="{BB962C8B-B14F-4D97-AF65-F5344CB8AC3E}">
        <p14:creationId xmlns:p14="http://schemas.microsoft.com/office/powerpoint/2010/main" xmlns="" val="228879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xmlns="" val="304783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xmlns="" val="152140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xmlns="" val="15091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xmlns="" val="324828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xmlns="" val="90143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xmlns="" val="89195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12/4/2023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48446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12/4/2023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12/4/2023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12/4/2023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xmlns=""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xmlns="" val="1694032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12/4/2023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9004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12/4/2023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58213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12/4/2023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67551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12/4/2023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076517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12/4/2023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167998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12/4/2023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425840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12/4/2023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79180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12/4/2023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2122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12/4/2023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fontScale="90000"/>
          </a:bodyPr>
          <a:lstStyle/>
          <a:p>
            <a:pPr algn="ctr"/>
            <a:r>
              <a:rPr lang="el-GR" sz="3200" b="1" dirty="0">
                <a:solidFill>
                  <a:srgbClr val="FFFFFF"/>
                </a:solidFill>
              </a:rPr>
              <a:t>Έρευνα σε στελέχη των Κέντρων Κοινότητας των Δήμων και της Περιφέρειας για τα προβλήματα των Ρομά</a:t>
            </a:r>
            <a:br>
              <a:rPr lang="el-GR" sz="3200" b="1" dirty="0">
                <a:solidFill>
                  <a:srgbClr val="FFFFFF"/>
                </a:solidFill>
              </a:rPr>
            </a:br>
            <a:endParaRPr lang="el-GR" sz="3200" b="1" dirty="0">
              <a:solidFill>
                <a:srgbClr val="FFFFFF"/>
              </a:solidFill>
            </a:endParaRPr>
          </a:p>
        </p:txBody>
      </p:sp>
      <p:sp>
        <p:nvSpPr>
          <p:cNvPr id="20" name="Τίτλος 1">
            <a:extLst>
              <a:ext uri="{FF2B5EF4-FFF2-40B4-BE49-F238E27FC236}">
                <a16:creationId xmlns:a16="http://schemas.microsoft.com/office/drawing/2014/main" xmlns=""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Απρίλιος 2023</a:t>
            </a:r>
          </a:p>
        </p:txBody>
      </p:sp>
      <p:sp>
        <p:nvSpPr>
          <p:cNvPr id="5" name="Τίτλος 1">
            <a:extLst>
              <a:ext uri="{FF2B5EF4-FFF2-40B4-BE49-F238E27FC236}">
                <a16:creationId xmlns:a16="http://schemas.microsoft.com/office/drawing/2014/main" xmlns=""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xmlns=""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Γ. Παροχή υπηρεσιών για τη βελτίωση του βιοτικού επιπέδου και τη διασφάλιση της κοινωνικής ένταξης. Συμβουλευτική ψυχοκοινωνική στήριξη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263166"/>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Και η συμβουλευτική για την ψυχοκοινωνική στήριξη φαίνεται να μην έχει την αναμενόμενη απήχηση στους Ρομά με την πλειοψηφία των στελεχών των κέντρων κοινότητας να υποστηρίζει </a:t>
            </a:r>
            <a:r>
              <a:rPr lang="el-GR" sz="1800" dirty="0">
                <a:solidFill>
                  <a:srgbClr val="FF0000"/>
                </a:solidFill>
                <a:effectLst/>
                <a:latin typeface="Times New Roman" panose="02020603050405020304" pitchFamily="18" charset="0"/>
                <a:ea typeface="Calibri" panose="020F0502020204030204" pitchFamily="34" charset="0"/>
              </a:rPr>
              <a:t>πως λιγότεροι από τους μισούς Ρομά προσέρχονται στα κέντρα κοινότητας για υπηρεσίες που έχουν ως στόχο την κοινωνική τους ένταξη</a:t>
            </a:r>
            <a:endParaRPr lang="el-GR"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CE18E027-64BD-E712-AE2C-959C29BF3EF7}"/>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128011" y="2627469"/>
            <a:ext cx="5000976" cy="3999697"/>
          </a:xfrm>
          <a:prstGeom prst="rect">
            <a:avLst/>
          </a:prstGeom>
          <a:noFill/>
          <a:ln>
            <a:noFill/>
          </a:ln>
        </p:spPr>
      </p:pic>
    </p:spTree>
    <p:extLst>
      <p:ext uri="{BB962C8B-B14F-4D97-AF65-F5344CB8AC3E}">
        <p14:creationId xmlns:p14="http://schemas.microsoft.com/office/powerpoint/2010/main" xmlns="" val="3603275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Γ. Παροχή υπηρεσιών για τη βελτίωση του βιοτικού επιπέδου και τη διασφάλιση της κοινωνικής ένταξης. Δημιουργική απασχόληση και μαθησιακή στήριξη παιδιών</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2474267"/>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Σχετικά με την δημιουργική απασχόληση και την μαθησιακή στήριξη των παιδιών, ποσοστό 64,9% των στελεχών των κέντρων κοινότητας υποστηρίζει πως λιγότεροι από τους μισούς Ρομά απολαμβάνουν τις αυτές τις υπηρεσίες</a:t>
            </a:r>
          </a:p>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Δεδομένης της κρισιμότητας της μαθησιακής στήριξης ως μέσου βελτίωσης των μαθησιακών αποτελεσμάτων, των επιδόσεων και κατ’ επέκταση της κοινωνικής κινητικότητας των νέων Ρομά, </a:t>
            </a:r>
            <a:r>
              <a:rPr lang="el-GR" sz="1800" dirty="0">
                <a:solidFill>
                  <a:srgbClr val="FF0000"/>
                </a:solidFill>
                <a:effectLst/>
                <a:latin typeface="Times New Roman" panose="02020603050405020304" pitchFamily="18" charset="0"/>
                <a:ea typeface="Calibri" panose="020F0502020204030204" pitchFamily="34" charset="0"/>
              </a:rPr>
              <a:t>αυτό είναι ένα ενδιαφέρον εύρημα που εξηγείται καλύτερα λαμβάνοντας υπόψη τις απαντήσεις των ανοιχτών ερωτήσεων προς τα στελέχη των Κέντρων Κοινότητας</a:t>
            </a:r>
            <a:endParaRPr lang="el-GR"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1AB6D5DD-C731-45A8-7887-1A6A7A6AB12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44452" y="3768885"/>
            <a:ext cx="5055095" cy="2858281"/>
          </a:xfrm>
          <a:prstGeom prst="rect">
            <a:avLst/>
          </a:prstGeom>
          <a:noFill/>
          <a:ln>
            <a:noFill/>
          </a:ln>
        </p:spPr>
      </p:pic>
    </p:spTree>
    <p:extLst>
      <p:ext uri="{BB962C8B-B14F-4D97-AF65-F5344CB8AC3E}">
        <p14:creationId xmlns:p14="http://schemas.microsoft.com/office/powerpoint/2010/main" xmlns="" val="2791786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Γ. Παροχή υπηρεσιών για τη βελτίωση του βιοτικού επιπέδου και τη διασφάλιση της κοινωνικής ένταξης. Συνδρομή στη δημιουργία ευκαιριών για νέους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585178"/>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sz="1800" dirty="0">
                <a:solidFill>
                  <a:srgbClr val="FF0000"/>
                </a:solidFill>
                <a:effectLst/>
                <a:latin typeface="Times New Roman" panose="02020603050405020304" pitchFamily="18" charset="0"/>
                <a:ea typeface="Calibri" panose="020F0502020204030204" pitchFamily="34" charset="0"/>
              </a:rPr>
              <a:t>Το χειρότερο ποσοστό της έρευνας αναφορικά με τις παρεχόμενες υπηρεσίες βελτίωσης του βιοτικού επιπέδου, καταγράφεται στις υπηρεσίες συνδρομής για τη δημιουργία ευκαιριών για νέους</a:t>
            </a:r>
          </a:p>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Σχεδόν τα μισά στελέχη των Κέντρων Κοινότητας, υποστηρίζουν ότι ποσοστό μικρότερο από το 30% των Ρομά προσέρχεται για τις υπηρεσίες αυτές</a:t>
            </a:r>
            <a:endParaRPr lang="el-GR"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EA2A7CB8-09E5-3A9B-0459-B2284458EEA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260874" y="2839993"/>
            <a:ext cx="4735249" cy="3787173"/>
          </a:xfrm>
          <a:prstGeom prst="rect">
            <a:avLst/>
          </a:prstGeom>
          <a:noFill/>
          <a:ln>
            <a:noFill/>
          </a:ln>
        </p:spPr>
      </p:pic>
    </p:spTree>
    <p:extLst>
      <p:ext uri="{BB962C8B-B14F-4D97-AF65-F5344CB8AC3E}">
        <p14:creationId xmlns:p14="http://schemas.microsoft.com/office/powerpoint/2010/main" xmlns="" val="2867325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Γ. Παροχή υπηρεσιών για τη βελτίωση του βιοτικού επιπέδου και τη διασφάλιση της κοινωνικής ένταξης. Υπηρεσίες επιμορφωτικού, επικοινωνιακού και κοινωνικού περιεχομένου</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881541"/>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Ελαφρά βελτιωμένο ποσοστό εμφανίζεται στην προσέλευση των Ρομά στα κέντρα κοινότητας όταν στοχεύουν σε υπηρεσίες επιμορφωτικού, επικοινωνιακού και κοινωνικού περιεχομένου</a:t>
            </a:r>
            <a:endParaRPr lang="en-US" sz="1800" dirty="0">
              <a:effectLst/>
              <a:latin typeface="Times New Roman" panose="02020603050405020304" pitchFamily="18" charset="0"/>
              <a:ea typeface="Calibri" panose="020F0502020204030204" pitchFamily="34" charset="0"/>
            </a:endParaRPr>
          </a:p>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Σε κάθε περίπτωση η άποψη των στελεχών των κέντρων κοινότητας είναι πως </a:t>
            </a:r>
            <a:r>
              <a:rPr lang="el-GR" sz="1800" dirty="0">
                <a:solidFill>
                  <a:srgbClr val="FF0000"/>
                </a:solidFill>
                <a:effectLst/>
                <a:latin typeface="Times New Roman" panose="02020603050405020304" pitchFamily="18" charset="0"/>
                <a:ea typeface="Calibri" panose="020F0502020204030204" pitchFamily="34" charset="0"/>
              </a:rPr>
              <a:t>για τις ανωτέρω υπηρεσίες, λιγότεροι από τους μισούς Ρομά προσέρχονται στα κέντρα κοινότητας</a:t>
            </a:r>
            <a:endParaRPr lang="el-GR"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16B8BD57-EEE8-5CC0-C6F0-0AD664DD8F4E}"/>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317700" y="2930889"/>
            <a:ext cx="4621598" cy="3696277"/>
          </a:xfrm>
          <a:prstGeom prst="rect">
            <a:avLst/>
          </a:prstGeom>
          <a:noFill/>
          <a:ln>
            <a:noFill/>
          </a:ln>
        </p:spPr>
      </p:pic>
    </p:spTree>
    <p:extLst>
      <p:ext uri="{BB962C8B-B14F-4D97-AF65-F5344CB8AC3E}">
        <p14:creationId xmlns:p14="http://schemas.microsoft.com/office/powerpoint/2010/main" xmlns="" val="345612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000" dirty="0">
                <a:cs typeface="Times New Roman" pitchFamily="18" charset="0"/>
              </a:rPr>
              <a:t>Γ. Παροχή υπηρεσιών για τη βελτίωση του βιοτικού επιπέδου και τη διασφάλιση της κοινωνικής ένταξης. Κοινωνικοποίηση και κοινωνική ένταξη, ειδικότερα (αλλά όχι αποκλειστικά) για μαθητές </a:t>
            </a:r>
            <a:r>
              <a:rPr lang="el-GR" sz="2000" dirty="0" err="1">
                <a:cs typeface="Times New Roman" pitchFamily="18" charset="0"/>
              </a:rPr>
              <a:t>ΑμεΑ</a:t>
            </a:r>
            <a:r>
              <a:rPr lang="el-GR" sz="2000" dirty="0">
                <a:cs typeface="Times New Roman" pitchFamily="18" charset="0"/>
              </a:rPr>
              <a:t> και παιδιά με μαθησιακές δυσκολίες </a:t>
            </a:r>
            <a:endParaRPr lang="en-US" sz="20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585178"/>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Αντίστοιχο ποσοστό εμφανίζεται και στο ποσοστό των ωφελούμενων Ρομά  που απολαμβάνουν υπηρεσίες κοινωνικής ένταξης παιδιών </a:t>
            </a:r>
            <a:r>
              <a:rPr lang="el-GR" sz="1800" dirty="0" err="1">
                <a:effectLst/>
                <a:latin typeface="Times New Roman" panose="02020603050405020304" pitchFamily="18" charset="0"/>
                <a:ea typeface="Calibri" panose="020F0502020204030204" pitchFamily="34" charset="0"/>
              </a:rPr>
              <a:t>ΑμεΑ</a:t>
            </a:r>
            <a:r>
              <a:rPr lang="el-GR" sz="1800" dirty="0">
                <a:effectLst/>
                <a:latin typeface="Times New Roman" panose="02020603050405020304" pitchFamily="18" charset="0"/>
                <a:ea typeface="Calibri" panose="020F0502020204030204" pitchFamily="34" charset="0"/>
              </a:rPr>
              <a:t> ή παιδιών με μαθησιακές δυσκολίες</a:t>
            </a:r>
            <a:endParaRPr lang="en-US" sz="1800" dirty="0">
              <a:effectLst/>
              <a:latin typeface="Times New Roman" panose="02020603050405020304" pitchFamily="18" charset="0"/>
              <a:ea typeface="Calibri" panose="020F0502020204030204" pitchFamily="34" charset="0"/>
            </a:endParaRPr>
          </a:p>
          <a:p>
            <a:pPr marL="285750" indent="-285750" algn="just">
              <a:lnSpc>
                <a:spcPct val="107000"/>
              </a:lnSpc>
              <a:spcBef>
                <a:spcPts val="200"/>
              </a:spcBef>
              <a:buFont typeface="Arial" panose="020B0604020202020204" pitchFamily="34" charset="0"/>
              <a:buChar char="•"/>
            </a:pPr>
            <a:r>
              <a:rPr lang="el-GR" sz="1800" dirty="0">
                <a:solidFill>
                  <a:srgbClr val="FF0000"/>
                </a:solidFill>
                <a:effectLst/>
                <a:latin typeface="Times New Roman" panose="02020603050405020304" pitchFamily="18" charset="0"/>
                <a:ea typeface="Calibri" panose="020F0502020204030204" pitchFamily="34" charset="0"/>
              </a:rPr>
              <a:t>Και εδώ βλέπουμε σχεδόν τα μισά στελέχη να υποστηρίζουν ότι λιγότεροι από το 30% των Ρομά ενδιαφέρονται να τους παρασχεθούν αυτές οι υπηρεσίες </a:t>
            </a:r>
            <a:endParaRPr lang="el-GR"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AAAC438F-329D-AAB8-272D-0B81403A43D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246609" y="2914686"/>
            <a:ext cx="4495138" cy="3595136"/>
          </a:xfrm>
          <a:prstGeom prst="rect">
            <a:avLst/>
          </a:prstGeom>
          <a:noFill/>
          <a:ln>
            <a:noFill/>
          </a:ln>
        </p:spPr>
      </p:pic>
    </p:spTree>
    <p:extLst>
      <p:ext uri="{BB962C8B-B14F-4D97-AF65-F5344CB8AC3E}">
        <p14:creationId xmlns:p14="http://schemas.microsoft.com/office/powerpoint/2010/main" xmlns="" val="21570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000" dirty="0">
                <a:cs typeface="Times New Roman" pitchFamily="18" charset="0"/>
              </a:rPr>
              <a:t>Γ. Παροχή υπηρεσιών για τη βελτίωση του βιοτικού επιπέδου και τη διασφάλιση της κοινωνικής ένταξης. Ενημερωτική συνδρομή για θέματα νομικού χαρακτήρα σε σχέση με παρεχόμενες δυνατότητες, όργανα, διαδικασίες κ.λπ.</a:t>
            </a:r>
            <a:endParaRPr lang="en-US" sz="20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288814"/>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Αντίστοιχα χαμηλό είναι το ποσοστό των Ρομά που ενδιαφέρονται για ενημερωτική συνδρομή θεμάτων νομικού χαρακτήρα</a:t>
            </a:r>
            <a:endParaRPr lang="en-US" sz="1800" dirty="0">
              <a:effectLst/>
              <a:latin typeface="Times New Roman" panose="02020603050405020304" pitchFamily="18" charset="0"/>
              <a:ea typeface="Calibri" panose="020F0502020204030204" pitchFamily="34" charset="0"/>
            </a:endParaRPr>
          </a:p>
          <a:p>
            <a:pPr marL="285750" indent="-285750" algn="just">
              <a:lnSpc>
                <a:spcPct val="107000"/>
              </a:lnSpc>
              <a:spcBef>
                <a:spcPts val="200"/>
              </a:spcBef>
              <a:buFont typeface="Arial" panose="020B0604020202020204" pitchFamily="34" charset="0"/>
              <a:buChar char="•"/>
            </a:pPr>
            <a:r>
              <a:rPr lang="el-GR" sz="1800" dirty="0">
                <a:solidFill>
                  <a:srgbClr val="FF0000"/>
                </a:solidFill>
                <a:effectLst/>
                <a:latin typeface="Times New Roman" panose="02020603050405020304" pitchFamily="18" charset="0"/>
                <a:ea typeface="Calibri" panose="020F0502020204030204" pitchFamily="34" charset="0"/>
              </a:rPr>
              <a:t>Σχεδόν τα μισά στελέχη αναφέρουν πως περίπου ένας στους τρεις Ρομά ενδιαφέρεται για αυτές τις υπηρεσίες</a:t>
            </a:r>
            <a:endParaRPr lang="el-GR"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0466799F-5BF9-53D1-1B64-1EB89D71F2E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69250" y="2588375"/>
            <a:ext cx="5049856" cy="4038791"/>
          </a:xfrm>
          <a:prstGeom prst="rect">
            <a:avLst/>
          </a:prstGeom>
          <a:noFill/>
          <a:ln>
            <a:noFill/>
          </a:ln>
        </p:spPr>
      </p:pic>
    </p:spTree>
    <p:extLst>
      <p:ext uri="{BB962C8B-B14F-4D97-AF65-F5344CB8AC3E}">
        <p14:creationId xmlns:p14="http://schemas.microsoft.com/office/powerpoint/2010/main" xmlns="" val="1857885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2. Αξιολογήστε τα κοινωνικά ζητήματα που αντιμετωπίζουν οι Ρομά της περιοχής σας σε: Εύρεση ποιοτικής στέγης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288814"/>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Περνώντας στα κοινωνικά ζητήματα που αντιμετωπίζουν  Ρομά της Περιφέρειας Δυτικής Ελλάδας, φαίνεται πως το ζήτημα της εύρεσης ποιοτικής στέγης είναι πάρα πολύ έντονο με </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ποσοστό ίσο με το 94,6% των στελεχών των Κέντρων Κοινότητας να το θεωρεί σημαντικό</a:t>
            </a:r>
            <a:endPar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A9D7AE83-4811-5641-2D09-3BADCD12E36F}"/>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1784" y="2559851"/>
            <a:ext cx="5020432" cy="4015258"/>
          </a:xfrm>
          <a:prstGeom prst="rect">
            <a:avLst/>
          </a:prstGeom>
          <a:noFill/>
          <a:ln>
            <a:noFill/>
          </a:ln>
        </p:spPr>
      </p:pic>
    </p:spTree>
    <p:extLst>
      <p:ext uri="{BB962C8B-B14F-4D97-AF65-F5344CB8AC3E}">
        <p14:creationId xmlns:p14="http://schemas.microsoft.com/office/powerpoint/2010/main" xmlns="" val="2388393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n-US" sz="2800" dirty="0">
                <a:cs typeface="Times New Roman" pitchFamily="18" charset="0"/>
              </a:rPr>
              <a:t>2. </a:t>
            </a:r>
            <a:r>
              <a:rPr lang="el-GR" sz="2800" dirty="0">
                <a:cs typeface="Times New Roman" pitchFamily="18" charset="0"/>
              </a:rPr>
              <a:t>Αξιολογήστε τα κοινωνικά ζητήματα που αντιμετωπίζουν οι Ρομά της περιοχής σας σε: Εύρεση αμειβόμενης εργασίας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662122"/>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Εξίσου </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σημαντικό φαίνεται να είναι και το ζήτημα της εύρεσης αμειβόμενης εργασίας σε πάρα πολύ υψηλά ποσοστά που αγγίζουν το 90%</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Αυτές οι απαντήσεις των στελεχών των κέντρων κοινότητας δημιουργούν εύλογα ερωτήματα σχετικά με την αποχή των Ρομά τόσο από προγράμματα που βοηθούν στην ενίσχυση της απασχόλησης, όσο και από επιμορφωτικά προγράμματα</a:t>
            </a:r>
            <a:endPar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0F2EB127-B568-1F66-5D68-637D431C6FA9}"/>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275792" y="2954229"/>
            <a:ext cx="4592415" cy="3672937"/>
          </a:xfrm>
          <a:prstGeom prst="rect">
            <a:avLst/>
          </a:prstGeom>
          <a:noFill/>
          <a:ln>
            <a:noFill/>
          </a:ln>
        </p:spPr>
      </p:pic>
    </p:spTree>
    <p:extLst>
      <p:ext uri="{BB962C8B-B14F-4D97-AF65-F5344CB8AC3E}">
        <p14:creationId xmlns:p14="http://schemas.microsoft.com/office/powerpoint/2010/main" xmlns="" val="1265141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n-US" sz="2800" dirty="0">
                <a:cs typeface="Times New Roman" pitchFamily="18" charset="0"/>
              </a:rPr>
              <a:t>2. </a:t>
            </a:r>
            <a:r>
              <a:rPr lang="el-GR" sz="2800" dirty="0">
                <a:cs typeface="Times New Roman" pitchFamily="18" charset="0"/>
              </a:rPr>
              <a:t>Αξιολογήστε τα κοινωνικά ζητήματα που αντιμετωπίζουν οι Ρομά της περιοχής σας σε: Εκπαίδευση</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263166"/>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Δεδομένης της ανοιχτής πρόσβασης στην υποχρεωτική εκπαίδευση στην Ελλάδα, είναι πολύ ενδιαφέρον το γεγονός ότι τα στελέχη των Κέντρων Κοινότητας </a:t>
            </a:r>
            <a:r>
              <a:rPr lang="el-GR" sz="1800" dirty="0">
                <a:solidFill>
                  <a:srgbClr val="FF0000"/>
                </a:solidFill>
                <a:effectLst/>
                <a:latin typeface="Times New Roman" panose="02020603050405020304" pitchFamily="18" charset="0"/>
                <a:ea typeface="Calibri" panose="020F0502020204030204" pitchFamily="34" charset="0"/>
              </a:rPr>
              <a:t>σε ποσοστό ίσο με 91,9% θεωρούν ότι υπάρχει κοινωνικό ζήτημα αναφορικά με την εκπαίδευση των Ρομά</a:t>
            </a:r>
            <a:endPar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D543AC86-C0A5-83CA-4554-6D948FC8FFE6}"/>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342019" y="2728452"/>
            <a:ext cx="4572959" cy="3657376"/>
          </a:xfrm>
          <a:prstGeom prst="rect">
            <a:avLst/>
          </a:prstGeom>
          <a:noFill/>
          <a:ln>
            <a:noFill/>
          </a:ln>
        </p:spPr>
      </p:pic>
    </p:spTree>
    <p:extLst>
      <p:ext uri="{BB962C8B-B14F-4D97-AF65-F5344CB8AC3E}">
        <p14:creationId xmlns:p14="http://schemas.microsoft.com/office/powerpoint/2010/main" xmlns="" val="4000681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n-US" sz="2800" dirty="0">
                <a:cs typeface="Times New Roman" pitchFamily="18" charset="0"/>
              </a:rPr>
              <a:t>2. </a:t>
            </a:r>
            <a:r>
              <a:rPr lang="el-GR" sz="2800" dirty="0">
                <a:cs typeface="Times New Roman" pitchFamily="18" charset="0"/>
              </a:rPr>
              <a:t>Αξιολογήστε τα κοινωνικά ζητήματα που αντιμετωπίζουν οι Ρομά της περιοχής σας σε: Σχολική διαρροή</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662122"/>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Άμεσα δε συσχετισμένο με το κοινωνικό ζήτημα της εκπαίδευσης, είναι το κοινωνικό ζήτημα της σχολικής διαρροής</a:t>
            </a:r>
            <a:endParaRPr lang="en-US" sz="1800" dirty="0">
              <a:effectLst/>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l-GR" sz="1800" dirty="0">
                <a:solidFill>
                  <a:srgbClr val="FF0000"/>
                </a:solidFill>
                <a:effectLst/>
                <a:latin typeface="Times New Roman" panose="02020603050405020304" pitchFamily="18" charset="0"/>
                <a:ea typeface="Calibri" panose="020F0502020204030204" pitchFamily="34" charset="0"/>
              </a:rPr>
              <a:t>Το ζήτημα της σχολικής διαρροής των Ρομά είναι ένα έντονο πρόβλημα και εντοπίζεται ως τέτοιο από το 86,5% των στελεχών των Κέντρων Κοινότητας της Περιφέρειας Δυτικής Ελλάδας</a:t>
            </a:r>
            <a:endPar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1615D735-089B-5093-498E-605C40C78A5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337156" y="2956740"/>
            <a:ext cx="4582686" cy="3665155"/>
          </a:xfrm>
          <a:prstGeom prst="rect">
            <a:avLst/>
          </a:prstGeom>
          <a:noFill/>
          <a:ln>
            <a:noFill/>
          </a:ln>
        </p:spPr>
      </p:pic>
    </p:spTree>
    <p:extLst>
      <p:ext uri="{BB962C8B-B14F-4D97-AF65-F5344CB8AC3E}">
        <p14:creationId xmlns:p14="http://schemas.microsoft.com/office/powerpoint/2010/main" xmlns="" val="2554332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2185214"/>
          </a:xfrm>
          <a:prstGeom prst="rect">
            <a:avLst/>
          </a:prstGeom>
          <a:noFill/>
        </p:spPr>
        <p:txBody>
          <a:bodyPr wrap="square" rtlCol="0">
            <a:spAutoFit/>
          </a:bodyPr>
          <a:lstStyle/>
          <a:p>
            <a:pPr algn="ctr"/>
            <a:r>
              <a:rPr lang="el-GR" sz="3600" dirty="0">
                <a:solidFill>
                  <a:srgbClr val="C00000"/>
                </a:solidFill>
              </a:rPr>
              <a:t>Ποσοτική Έρευνα</a:t>
            </a:r>
            <a:endParaRPr lang="en-GB" sz="3600" dirty="0">
              <a:solidFill>
                <a:srgbClr val="C00000"/>
              </a:solidFill>
            </a:endParaRPr>
          </a:p>
          <a:p>
            <a:pPr algn="ctr"/>
            <a:endParaRPr lang="en-GB" sz="3600" dirty="0">
              <a:solidFill>
                <a:srgbClr val="C00000"/>
              </a:solidFill>
            </a:endParaRPr>
          </a:p>
          <a:p>
            <a:pPr algn="ct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4144971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n-US" sz="2800" dirty="0">
                <a:cs typeface="Times New Roman" pitchFamily="18" charset="0"/>
              </a:rPr>
              <a:t>2. </a:t>
            </a:r>
            <a:r>
              <a:rPr lang="el-GR" sz="2800" dirty="0">
                <a:cs typeface="Times New Roman" pitchFamily="18" charset="0"/>
              </a:rPr>
              <a:t>Αξιολογήστε τα κοινωνικά ζητήματα που αντιμετωπίζουν οι Ρομά της περιοχής σας σε: Παραβατικότητα</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365758"/>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Η παραβατικότητα των Ρομά εντοπίζεται ως ένα κοινωνικό ζήτημα, έντονο μεν, αλλά λιγότερο έντονο δε, σε σχέση με τα ζητήματα εκπαίδευσης και σχολικής διαρροής</a:t>
            </a:r>
            <a:endParaRPr lang="en-US" sz="1800" dirty="0">
              <a:effectLst/>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l-GR" sz="1800" dirty="0">
                <a:solidFill>
                  <a:srgbClr val="FF0000"/>
                </a:solidFill>
                <a:effectLst/>
                <a:latin typeface="Times New Roman" panose="02020603050405020304" pitchFamily="18" charset="0"/>
                <a:ea typeface="Calibri" panose="020F0502020204030204" pitchFamily="34" charset="0"/>
              </a:rPr>
              <a:t>Η παραβατικότητα εντοπίζεται ως κοινωνικό ζήτημα για τους Ρομά από το 70,3% των στελεχών των κέντρων κοινότητας</a:t>
            </a:r>
            <a:endPar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hart, bar chart&#10;&#10;Description automatically generated">
            <a:extLst>
              <a:ext uri="{FF2B5EF4-FFF2-40B4-BE49-F238E27FC236}">
                <a16:creationId xmlns:a16="http://schemas.microsoft.com/office/drawing/2014/main" xmlns="" id="{71D057FC-5F73-F241-102F-1CFA97205782}"/>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197971" y="2745063"/>
            <a:ext cx="4748057" cy="3797417"/>
          </a:xfrm>
          <a:prstGeom prst="rect">
            <a:avLst/>
          </a:prstGeom>
          <a:noFill/>
          <a:ln>
            <a:noFill/>
          </a:ln>
        </p:spPr>
      </p:pic>
    </p:spTree>
    <p:extLst>
      <p:ext uri="{BB962C8B-B14F-4D97-AF65-F5344CB8AC3E}">
        <p14:creationId xmlns:p14="http://schemas.microsoft.com/office/powerpoint/2010/main" xmlns="" val="4240600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n-US" sz="2800" dirty="0">
                <a:cs typeface="Times New Roman" pitchFamily="18" charset="0"/>
              </a:rPr>
              <a:t>2. </a:t>
            </a:r>
            <a:r>
              <a:rPr lang="el-GR" sz="2800" dirty="0">
                <a:cs typeface="Times New Roman" pitchFamily="18" charset="0"/>
              </a:rPr>
              <a:t>Αξιολογήστε τα κοινωνικά ζητήματα που αντιμετωπίζουν οι Ρομά της περιοχής σας σε: Πρόσβαση σε υπηρεσίες υγείας και κοινωνικής πρόνοιας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365758"/>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Αισθητά μικρότερο είναι το μέγεθος του κοινωνικού ζητήματος της πρόσβασης σε υπηρεσίες υγείας και κοινωνικής πρόνοιας</a:t>
            </a:r>
            <a:endParaRPr lang="en-US" sz="1800" dirty="0">
              <a:effectLst/>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l-GR" sz="1800" dirty="0">
                <a:solidFill>
                  <a:srgbClr val="FF0000"/>
                </a:solidFill>
                <a:effectLst/>
                <a:latin typeface="Times New Roman" panose="02020603050405020304" pitchFamily="18" charset="0"/>
                <a:ea typeface="Calibri" panose="020F0502020204030204" pitchFamily="34" charset="0"/>
              </a:rPr>
              <a:t>Αξίζει εδώ να σημειωθεί πως μόλις το 13,5% των στελεχών θεωρεί έντονο αυτό το κοινωνικό ζήτημα</a:t>
            </a:r>
            <a:endPar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3EF932AB-41EF-9CD6-23F8-CFB45655F539}"/>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128011" y="2660376"/>
            <a:ext cx="5000976" cy="3999697"/>
          </a:xfrm>
          <a:prstGeom prst="rect">
            <a:avLst/>
          </a:prstGeom>
          <a:noFill/>
          <a:ln>
            <a:noFill/>
          </a:ln>
        </p:spPr>
      </p:pic>
    </p:spTree>
    <p:extLst>
      <p:ext uri="{BB962C8B-B14F-4D97-AF65-F5344CB8AC3E}">
        <p14:creationId xmlns:p14="http://schemas.microsoft.com/office/powerpoint/2010/main" xmlns="" val="2349829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n-US" sz="2800" dirty="0">
                <a:cs typeface="Times New Roman" pitchFamily="18" charset="0"/>
              </a:rPr>
              <a:t>2. </a:t>
            </a:r>
            <a:r>
              <a:rPr lang="el-GR" sz="2800" dirty="0">
                <a:cs typeface="Times New Roman" pitchFamily="18" charset="0"/>
              </a:rPr>
              <a:t>Αξιολογήστε τα κοινωνικά ζητήματα που αντιμετωπίζουν οι Ρομά της περιοχής σας σε: Ένταξη στον κοινωνικό ιστό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966803"/>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Εξάλλου πολύ έντονο θεωρείται το πρόβλημα της ένταξης των Ρομά στον κοινωνικό ιστό της Περιφέρειας Δυτικής Ελλάδας, με ποσοστό ίσο με </a:t>
            </a:r>
            <a:r>
              <a:rPr lang="el-GR" sz="1800" dirty="0">
                <a:solidFill>
                  <a:srgbClr val="FF0000"/>
                </a:solidFill>
                <a:effectLst/>
                <a:latin typeface="Times New Roman" panose="02020603050405020304" pitchFamily="18" charset="0"/>
                <a:ea typeface="Calibri" panose="020F0502020204030204" pitchFamily="34" charset="0"/>
              </a:rPr>
              <a:t>το 89,2% των στελεχών των κέντρων κοινότητας να επισημαίνει αυτό το κοινωνικό ζήτημα</a:t>
            </a:r>
            <a:endPar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6E94045F-6315-D175-EE71-FB96F9F53918}"/>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47192" y="2424995"/>
            <a:ext cx="5049615" cy="4038598"/>
          </a:xfrm>
          <a:prstGeom prst="rect">
            <a:avLst/>
          </a:prstGeom>
          <a:noFill/>
          <a:ln>
            <a:noFill/>
          </a:ln>
        </p:spPr>
      </p:pic>
    </p:spTree>
    <p:extLst>
      <p:ext uri="{BB962C8B-B14F-4D97-AF65-F5344CB8AC3E}">
        <p14:creationId xmlns:p14="http://schemas.microsoft.com/office/powerpoint/2010/main" xmlns="" val="1673989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3. Για τα ανωτέρω κοινωνικά ζητήματα πιστεύετε ότι ευθύνονται εσωτερικοί ή εξωτερικοί παράγοντες των κοινοτήτων Ρομά;</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1257845"/>
          </a:xfrm>
          <a:prstGeom prst="rect">
            <a:avLst/>
          </a:prstGeom>
          <a:noFill/>
        </p:spPr>
        <p:txBody>
          <a:bodyPr wrap="square" rtlCol="0">
            <a:spAutoFit/>
          </a:bodyPr>
          <a:lstStyle/>
          <a:p>
            <a:pPr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γεγονός ότι τα κοινωνικά ζητήματα της έρευνας αποδίδονται κυρίως σε εσωτερικούς παράγοντες των Ρομά </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σε ποσοστό ίσο με 59,5%, αποτελεί ένα ενδιαφέρον εύρημα που καταδεικνύει ενδεχομένως την εσωστρέφεια των κοινοτήτων των Ρομά, ή την αδυναμία κατανόησης του τρόπου λειτουργίας των κοινοτήτων αυτών και των αξιών τους</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D0D8585D-E661-C792-9231-F7218F287B4D}"/>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17301" y="2552463"/>
            <a:ext cx="5109397" cy="4086410"/>
          </a:xfrm>
          <a:prstGeom prst="rect">
            <a:avLst/>
          </a:prstGeom>
          <a:noFill/>
          <a:ln>
            <a:noFill/>
          </a:ln>
        </p:spPr>
      </p:pic>
    </p:spTree>
    <p:extLst>
      <p:ext uri="{BB962C8B-B14F-4D97-AF65-F5344CB8AC3E}">
        <p14:creationId xmlns:p14="http://schemas.microsoft.com/office/powerpoint/2010/main" xmlns="" val="29825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4. Θεωρείτε ότι οι κοινότητες του τόπου κατοικίας/γειτνιάζουσες με αυτές των Ρομά αποκλείουν τους Ρομά από καθημερινές δραστηριότητες;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2249527"/>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στελέχη των κέντρων κοινότητας δεν αναφέρουν ξεκάθαρο κοινωνικό αποκλεισμό των Ρομά από τις γειτνιάζουσες κοινότητες, με ποσοστό 54,1% να το εντοπίζει ως θέμα και 45,9% να μη το εντοπίζει ως θέμα</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Δεδομένης της εσωστρέφειας των Ρομά όπως αυτή έχει αποτυπωθεί μέχρι στιγμής, και της σχετικής έλλειψης αποκλεισμού από καθημερινές δραστηριότητες των κοντινών κοινοτήτων, γίνεται φανερό ότι υπάρχουν κάποια δομικά στοιχεία κουλτούρας των Ρομά που κάνουν δύσκολη την ενσωμάτωσή τους από το ευρύτερο κοινωνικό σύνολο</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5AEBC8E7-8306-7415-FE44-3D1104145032}"/>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45805" y="3623861"/>
            <a:ext cx="5165387" cy="2923589"/>
          </a:xfrm>
          <a:prstGeom prst="rect">
            <a:avLst/>
          </a:prstGeom>
          <a:noFill/>
          <a:ln>
            <a:noFill/>
          </a:ln>
        </p:spPr>
      </p:pic>
    </p:spTree>
    <p:extLst>
      <p:ext uri="{BB962C8B-B14F-4D97-AF65-F5344CB8AC3E}">
        <p14:creationId xmlns:p14="http://schemas.microsoft.com/office/powerpoint/2010/main" xmlns="" val="2809175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2185214"/>
          </a:xfrm>
          <a:prstGeom prst="rect">
            <a:avLst/>
          </a:prstGeom>
          <a:noFill/>
        </p:spPr>
        <p:txBody>
          <a:bodyPr wrap="square" rtlCol="0">
            <a:spAutoFit/>
          </a:bodyPr>
          <a:lstStyle/>
          <a:p>
            <a:pPr algn="ctr"/>
            <a:r>
              <a:rPr lang="el-GR" sz="3600" dirty="0">
                <a:solidFill>
                  <a:srgbClr val="C00000"/>
                </a:solidFill>
              </a:rPr>
              <a:t>Ποιοτική Έρευνα</a:t>
            </a:r>
            <a:endParaRPr lang="en-GB" sz="3600" dirty="0">
              <a:solidFill>
                <a:srgbClr val="C00000"/>
              </a:solidFill>
            </a:endParaRPr>
          </a:p>
          <a:p>
            <a:pPr algn="ctr"/>
            <a:endParaRPr lang="en-GB" sz="3600" dirty="0">
              <a:solidFill>
                <a:srgbClr val="C00000"/>
              </a:solidFill>
            </a:endParaRPr>
          </a:p>
          <a:p>
            <a:pPr algn="ct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4114063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Γιατί οι κοινότητες του τόπου κατοικίας/γειτνιάζουσες με αυτές των Ρομά αποκλείουν τους Ρομά από καθημερινές δραστηριότητες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462063" y="1446402"/>
            <a:ext cx="8064230" cy="4769062"/>
          </a:xfrm>
          <a:prstGeom prst="rect">
            <a:avLst/>
          </a:prstGeom>
          <a:noFill/>
        </p:spPr>
        <p:txBody>
          <a:bodyPr wrap="square" rtlCol="0">
            <a:spAutoFit/>
          </a:bodyPr>
          <a:lstStyle/>
          <a:p>
            <a:pPr marL="342900" lvl="0" indent="-342900" algn="just">
              <a:lnSpc>
                <a:spcPct val="107000"/>
              </a:lnSpc>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Κοινωνικοί (επειδή δεν αποδέχονται τις κοινότητές τους)</a:t>
            </a:r>
          </a:p>
          <a:p>
            <a:pPr marL="342900" lvl="0" indent="-342900" algn="just">
              <a:lnSpc>
                <a:spcPct val="107000"/>
              </a:lnSpc>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Λόγοι πραγματικής ή αντιλαμβανόμενης παραβατικότητας</a:t>
            </a:r>
          </a:p>
          <a:p>
            <a:pPr marL="342900" lvl="0" indent="-342900" algn="just">
              <a:lnSpc>
                <a:spcPct val="107000"/>
              </a:lnSpc>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Οικονομικοί (επειδή είναι άτομα χαμηλού εισοδήματος), </a:t>
            </a:r>
          </a:p>
          <a:p>
            <a:pPr marL="342900" lvl="0" indent="-342900" algn="just">
              <a:lnSpc>
                <a:spcPct val="107000"/>
              </a:lnSpc>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ΔΕΝ ΕΝΔΙΑΦΕΡΟΝΤΑΙ ΟΙ ΙΔΙΟΙ ΝΑ ΕΝΣΩΜΑΤΩΘΟΥΝ</a:t>
            </a:r>
          </a:p>
          <a:p>
            <a:pPr marL="342900" lvl="0" indent="-342900" algn="just">
              <a:lnSpc>
                <a:spcPct val="107000"/>
              </a:lnSpc>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ΔΕΝ ΤΟΥΣ ΑΠΟΚΛΕΙΟΥΝ ΑΛΛΑ ΟΥΤΕ ΣΥΜΕΤΕΧΟΥΝ  ΣΕ ΔΡΑΣΤΗΡΙΟΤΗΤΕΣ , ΙΣΩΣ ΓΙΑΤΙ ΕΧΟΥΝ ΤΗΝ ΔΙΚΗ ΤΟΥΣ  ΚΟΙΝΩΝΙΑ/ΚΟΥΛΤΟΥΡΑ/ΕΘΙΜΑ.</a:t>
            </a:r>
          </a:p>
          <a:p>
            <a:pPr marL="342900" lvl="0" indent="-342900" algn="just">
              <a:lnSpc>
                <a:spcPct val="107000"/>
              </a:lnSpc>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Πολλές φορές δεν είναι πράγματι περισσότερο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παραβατικοί</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από τον μέσο κάτοικο της περιοχής αλλά η κοινωνία τους αντιλαμβάνεται ως τέτοιους</a:t>
            </a:r>
          </a:p>
          <a:p>
            <a:pPr marL="342900" lvl="0" indent="-342900" algn="just">
              <a:lnSpc>
                <a:spcPct val="107000"/>
              </a:lnSpc>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Υπάρχουν καταυλισμοί στη περιοχή που δεν αντιμετωπίζουν προβλήματα αποκλεισμού αλλά και καταυλισμοί με σοβαρά προβλήματα</a:t>
            </a:r>
          </a:p>
          <a:p>
            <a:pPr marL="342900" lvl="0" indent="-342900" algn="just">
              <a:lnSpc>
                <a:spcPct val="107000"/>
              </a:lnSpc>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Υπάρχει πράγματι κοινωνική  προκατάληψη απέναντι στους Ρομά και σε συνδυασμό με το ότι ακόμη και σήμερα παραμένουν σε χαμηλά ποσοστά εκπαίδευσης και κυρίως ανώτερης μόρφωσης η κατάσταση παραμένει σχεδόν στα ίδια επίπεδα.</a:t>
            </a:r>
          </a:p>
          <a:p>
            <a:pPr algn="ctr"/>
            <a:endParaRPr lang="el-GR" sz="1400" dirty="0">
              <a:solidFill>
                <a:srgbClr val="C00000"/>
              </a:solidFill>
            </a:endParaRPr>
          </a:p>
          <a:p>
            <a:pPr algn="ctr"/>
            <a:endParaRPr lang="el-GR" sz="1400" dirty="0">
              <a:solidFill>
                <a:srgbClr val="C00000"/>
              </a:solidFill>
            </a:endParaRPr>
          </a:p>
        </p:txBody>
      </p:sp>
    </p:spTree>
    <p:extLst>
      <p:ext uri="{BB962C8B-B14F-4D97-AF65-F5344CB8AC3E}">
        <p14:creationId xmlns:p14="http://schemas.microsoft.com/office/powerpoint/2010/main" xmlns="" val="330680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Ιδέες και Προτάσεις για πιθανή επίλυση των προβλημάτων που αντιμετωπίζουν σήμερα οι Ρομά στην περιοχή σας- Οικονομικά προβλήματα</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144960"/>
            <a:ext cx="8643026" cy="5021503"/>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'Ένταξη των Ρομά στην αγορά εργασίας.</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Δράσεις ενημέρωσης και ευαισθητοποίησης της τοπικής κοινωνίας για αξιοποίηση των Ρομά σε θέσεις εργασίας. </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Ενημέρωση των Ρομά για συμμετοχή τους σε προκηρύξεις / προγράμματα κοινωφελούς χαρακτήρα ΟΑΕΔ</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ΕΙΣΟΔΟ ΣΤΗΝ ΑΓΟΡΑ  ΕΡΓΑΣΙΑΣ ΜΕ ΕΠΑΓΓΕΛΜΑΤΙΚΗ ΕΚΠΑΙΔΕΥΣΗ - ΣΥΝΕΡΓΑΣΙΑ ΜΕ ΕΡΓΑΣΙΑΚΟ ΣΥΜΒΟΥΛΟ ΟΑΕΔ.</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ΕΛΛΕΙΨΗ ΕΚΠΑΙΔΕΥΣΗΣ ΚΑΙ ΔΕΞΙΟΤΗΤΩΝ ΟΔΗΓΕΙ ΣΕ ΜΗ ΕΥΡΕΣΗ ΕΡΓΑΣΙΑΣ ΑΡΑ ΟΙΚΟΝΟΜΙΚΑ ΠΡΟΒΛΗΜΑΤΑ</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ΕΝΗΜΕΡΩΣΗ ΓΙΑ ΤΟΥΣ ΤΡΟΠΟΥΣ ΠΡΟΣΒΑΣΗΣ ΣΤΙΣ ΘΕΣΕΙΣ ΕΡΓΑΣΙΑΣ ΚΑΙ ΣΤΑ  ΣΕΜΙΝΑΡΙΑ  ΠΟΥ ΘΑ ΤΟΥΣ ΒΟΗΘΗΣΟΥΝ ΝΑ ΑΠΟΚΤΗΣΟΥΝ  ΠΡΟΣΟΝΤΑ ΚΑΤΑΛΛΗΛΑ ΝΑ ΕΡΓΑΣΤΟΥΝ</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Ευκαιρίες εργασίας, συμμετοχή σε επιδοτούμενα προγράμματα</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Εύρεση εργασίας. είναι τόσο σοβαρό το πρόβλημα της ανεργίας στη περιοχή που γίνεται εντονότερο όσον αφορά τους Ρομά</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Ορθή η προϋπόθεση για την υποχρεωτική εκπαίδευση από 4 ετών και άνω και ο έλεγχος απουσιολογίου- απουσιών για την καταβολή των επιδομάτων αλλά χρειάζεται μία μέριμνα για την ενδιάμεση χρονική περίοδο  προκειμένου να εφαρμοσθεί ορθά το μέτρο χωρίς περαιτέρω προβλήματα- διαμαρτυρίες.</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ΣΥΝΔΕΣΗ ΠΡΟΝΟΙΑΚΩΝ ΕΠΙΔΟΜΑΤΩΝ (ΠΛΗΝ ΑΝΑΠΗΡΙΚΩΝ) ΜΕ ΑΓΟΡΑ ΕΡΓΑΣΙΑΣ</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Υλοποίηση προγραμμάτων απασχόλησης για τη συγκεκριμένη πληθυσμιακή ομάδα</a:t>
            </a:r>
          </a:p>
        </p:txBody>
      </p:sp>
    </p:spTree>
    <p:extLst>
      <p:ext uri="{BB962C8B-B14F-4D97-AF65-F5344CB8AC3E}">
        <p14:creationId xmlns:p14="http://schemas.microsoft.com/office/powerpoint/2010/main" xmlns="" val="4064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Ιδέες και Προτάσεις για πιθανή επίλυση των προβλημάτων που αντιμετωπίζουν σήμερα οι Ρομά στην περιοχή σας- Προβλήματα κοινωνικού αποκλεισμού</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290875"/>
            <a:ext cx="8643026" cy="4790992"/>
          </a:xfrm>
          <a:prstGeom prst="rect">
            <a:avLst/>
          </a:prstGeom>
          <a:noFill/>
        </p:spPr>
        <p:txBody>
          <a:bodyPr wrap="square" rtlCol="0">
            <a:spAutoFit/>
          </a:bodyPr>
          <a:lstStyle/>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Βελτίωση των συνθηκών διαβίωσης.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ΔΡΑΣΕΙΣ ΕΝΗΜΕΡΩΣΗΣ ΚΑΙ ΕΥΑΙΣΘΗΤΟΠΟΙΗΣΗΣ ΓΙΑ ΤΗΝ ΚΟΙΝΩΝΙΚΗ ΕΝΤΑΞΗ ΤΩΝ ΡΟΜΑ</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Δράσεις ενημέρωσης και ευαισθητοποίησης για την κοινωνική ένταξη των Ρομά</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ΔΡΑΣΕΙΣ ΣΤΑ ΣΧΟΛΕΙΑ ΓΙΑ ΤΗΝ ΔΙΑΧΕΙΡΗΣΗ ΤΩΝ  ΚΟΙΝΩΝΙΚΩΝ ΠΡΟΚΑΤΑΛΗΨΕΩΝ.</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Δράσεις/ομιλίες ευαισθητοποίησης της τοπικής κοινότητας.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ΕΝΗΜΕΡΩΣΗ ΤΗΣ ΤΟΠΙΚΗΣ ΚΟΙΝΩΝΙΑΣ ΚΑΙ ΠΡΟΣΠΑΘΕΙΑ ΕΝΤΑΞΗΣ ΤΩΝ ΡΟΜΑ ΜΕΣΩ ΔΙΑΦΟΡΩΝ ΔΡΑΣΕΩΝ ΠΡΟΒΟΛΗΣ ΤΗΣ ΚΟΥΛΤΟΥΡΑΣ ΤΟΥΣ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ΕΝΤΑΞΗ ΣΕ ΤΟΠΙΚΕΣ ΟΜΑΔΕΣ, ΔΙΑΘΕΣΗ ΚΑΙ ΣΥΜΜΕΤΟΧΗ ΣΤΑ ΠΡΟΓΡΑΜΜΑΤΑ ΔΙΑ ΒΙΟΥ ΜΑΘΗΣΗΣ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ΕΥΑΙΣΘΗΤΟΠΟΙΗΣΗ ΤΗΣ ΚΟΙΝΟΤΗΤΑΣ ΚΑΙ ΠΙΟ ΣΥΓΚΕΚΡΙΜΕΝΑ ΤΗΣ ΣΧΟΛΙΚΗΣ ΚΟΙΝΟΤΗΤΑΣ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Μεγαλύτερη έμφαση τον τομέα της προσωπικής υγιεινής και καθαριότητας στους καταυλισμούς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Στους καταυλισμούς που αντιμετωπίζουν σοβαρά προβλήματα το θέμα της παραβατικότητας είναι εκείνο που δημιουργεί τα περισσότερα προβλήματα οπότε η οποιαδήποτε παρέμβαση νομίζω πως πρέπει να εστιαστεί σ' αυτό το σημείο</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Υγιεινή ( παροχή ύδρευση, αποχέτευση), αξιοπρεπείς συνθήκες στέγασης, ενημέρωση &amp; εκδηλώσεις στους οικισμούς με συμμετοχή Ρομά και μη.</a:t>
            </a:r>
          </a:p>
        </p:txBody>
      </p:sp>
    </p:spTree>
    <p:extLst>
      <p:ext uri="{BB962C8B-B14F-4D97-AF65-F5344CB8AC3E}">
        <p14:creationId xmlns:p14="http://schemas.microsoft.com/office/powerpoint/2010/main" xmlns="" val="1411235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Ιδέες και Προτάσεις για πιθανή επίλυση των προβλημάτων που αντιμετωπίζουν σήμερα οι Ρομά στην περιοχή σας- Προβλήματα κοινωνικού αποκλεισμού</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290875"/>
            <a:ext cx="8643026" cy="4790992"/>
          </a:xfrm>
          <a:prstGeom prst="rect">
            <a:avLst/>
          </a:prstGeom>
          <a:noFill/>
        </p:spPr>
        <p:txBody>
          <a:bodyPr wrap="square" rtlCol="0">
            <a:spAutoFit/>
          </a:bodyPr>
          <a:lstStyle/>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Βελτίωση των συνθηκών διαβίωσης.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ΔΡΑΣΕΙΣ ΕΝΗΜΕΡΩΣΗΣ ΚΑΙ ΕΥΑΙΣΘΗΤΟΠΟΙΗΣΗΣ ΓΙΑ ΤΗΝ ΚΟΙΝΩΝΙΚΗ ΕΝΤΑΞΗ ΤΩΝ ΡΟΜΑ</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Δράσεις ενημέρωσης και ευαισθητοποίησης για την κοινωνική ένταξη των Ρομά</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ΔΡΑΣΕΙΣ ΣΤΑ ΣΧΟΛΕΙΑ ΓΙΑ ΤΗΝ ΔΙΑΧΕΙΡΗΣΗ ΤΩΝ  ΚΟΙΝΩΝΙΚΩΝ ΠΡΟΚΑΤΑΛΗΨΕΩΝ.</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Δράσεις/ομιλίες ευαισθητοποίησης της τοπικής κοινότητας.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ΕΝΗΜΕΡΩΣΗ ΤΗΣ ΤΟΠΙΚΗΣ ΚΟΙΝΩΝΙΑΣ ΚΑΙ ΠΡΟΣΠΑΘΕΙΑ ΕΝΤΑΞΗΣ ΤΩΝ ΡΟΜΑ ΜΕΣΩ ΔΙΑΦΟΡΩΝ ΔΡΑΣΕΩΝ ΠΡΟΒΟΛΗΣ ΤΗΣ ΚΟΥΛΤΟΥΡΑΣ ΤΟΥΣ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ΕΝΤΑΞΗ ΣΕ ΤΟΠΙΚΕΣ ΟΜΑΔΕΣ, ΔΙΑΘΕΣΗ ΚΑΙ ΣΥΜΜΕΤΟΧΗ ΣΤΑ ΠΡΟΓΡΑΜΜΑΤΑ ΔΙΑ ΒΙΟΥ ΜΑΘΗΣΗΣ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ΕΥΑΙΣΘΗΤΟΠΟΙΗΣΗ ΤΗΣ ΚΟΙΝΟΤΗΤΑΣ ΚΑΙ ΠΙΟ ΣΥΓΚΕΚΡΙΜΕΝΑ ΤΗΣ ΣΧΟΛΙΚΗΣ ΚΟΙΝΟΤΗΤΑΣ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Μεγαλύτερη έμφαση τον τομέα της προσωπικής υγιεινής και καθαριότητας στους καταυλισμούς</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Στους καταυλισμούς που αντιμετωπίζουν σοβαρά προβλήματα το θέμα της παραβατικότητας είναι εκείνο που δημιουργεί τα περισσότερα προβλήματα οπότε η οποιαδήποτε παρέμβαση νομίζω πως πρέπει να εστιαστεί σ' αυτό το σημείο</a:t>
            </a:r>
          </a:p>
          <a:p>
            <a:pPr lvl="0">
              <a:lnSpc>
                <a:spcPct val="107000"/>
              </a:lnSpc>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Υγιεινή ( παροχή ύδρευση, αποχέτευση), αξιοπρεπείς συνθήκες στέγασης, ενημέρωση &amp; εκδηλώσεις στους οικισμούς με συμμετοχή Ρομά και μη.</a:t>
            </a:r>
          </a:p>
        </p:txBody>
      </p:sp>
    </p:spTree>
    <p:extLst>
      <p:ext uri="{BB962C8B-B14F-4D97-AF65-F5344CB8AC3E}">
        <p14:creationId xmlns:p14="http://schemas.microsoft.com/office/powerpoint/2010/main" xmlns="" val="911524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n-US" sz="2800" smtClean="0">
                <a:cs typeface="Times New Roman" pitchFamily="18" charset="0"/>
              </a:rPr>
              <a:t>1. </a:t>
            </a:r>
            <a:r>
              <a:rPr lang="el-GR" sz="2800" smtClean="0">
                <a:cs typeface="Times New Roman" pitchFamily="18" charset="0"/>
              </a:rPr>
              <a:t>Τι </a:t>
            </a:r>
            <a:r>
              <a:rPr lang="el-GR" sz="2800" dirty="0">
                <a:cs typeface="Times New Roman" pitchFamily="18" charset="0"/>
              </a:rPr>
              <a:t>ποσοστό των ωφελούμενων Ρομά του Κέντρου Κοινότητας, προσέρχονται με αιτήματα παροχής ή ωφελούνται των παρακάτω υπηρεσιών (1)</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00974" y="1339399"/>
            <a:ext cx="8064230" cy="2230675"/>
          </a:xfrm>
          <a:prstGeom prst="rect">
            <a:avLst/>
          </a:prstGeom>
          <a:noFill/>
        </p:spPr>
        <p:txBody>
          <a:bodyPr wrap="square" rtlCol="0">
            <a:spAutoFit/>
          </a:bodyPr>
          <a:lstStyle/>
          <a:p>
            <a:pPr marL="285750" indent="-285750">
              <a:lnSpc>
                <a:spcPct val="107000"/>
              </a:lnSpc>
              <a:spcBef>
                <a:spcPts val="200"/>
              </a:spcBef>
              <a:buFont typeface="Arial" panose="020B0604020202020204" pitchFamily="34" charset="0"/>
              <a:buChar char="•"/>
            </a:pPr>
            <a:r>
              <a:rPr lang="el-GR" b="1" dirty="0">
                <a:latin typeface="Times New Roman" panose="02020603050405020304" pitchFamily="18" charset="0"/>
                <a:ea typeface="Calibri" panose="020F0502020204030204" pitchFamily="34" charset="0"/>
                <a:cs typeface="Times New Roman" panose="02020603050405020304" pitchFamily="18" charset="0"/>
              </a:rPr>
              <a:t>Α. Υποδοχή - Ενημέρωση - Υποστήριξη των πολιτών. Πληροφόρηση ή/και παραπομπή σε προγράμματα πρόνοιας και κοινωνικής ένταξης</a:t>
            </a:r>
          </a:p>
          <a:p>
            <a:pPr marL="285750" indent="-285750">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πρώτο ερώτημα φαίνεται </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πως η πλειοψηφία των ωφελούμενων Ρομά, σε ποσοστό 70%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πάνω πράγματι προσέρχονται για πληροφόρηση σχετικά με προγράμματα πρόνοιας και κοινωνικής ένταξης</a:t>
            </a:r>
          </a:p>
          <a:p>
            <a:pPr marL="285750" indent="-285750">
              <a:lnSpc>
                <a:spcPct val="107000"/>
              </a:lnSpc>
              <a:spcBef>
                <a:spcPts val="200"/>
              </a:spcBef>
              <a:buFont typeface="Arial" panose="020B0604020202020204" pitchFamily="34" charset="0"/>
              <a:buChar cha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l-GR"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486AC353-D97E-091E-664B-4FFD88887AB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400299" y="3021895"/>
            <a:ext cx="4343401" cy="3473624"/>
          </a:xfrm>
          <a:prstGeom prst="rect">
            <a:avLst/>
          </a:prstGeom>
          <a:noFill/>
          <a:ln>
            <a:noFill/>
          </a:ln>
        </p:spPr>
      </p:pic>
    </p:spTree>
    <p:extLst>
      <p:ext uri="{BB962C8B-B14F-4D97-AF65-F5344CB8AC3E}">
        <p14:creationId xmlns:p14="http://schemas.microsoft.com/office/powerpoint/2010/main" xmlns="" val="2662857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Ιδέες και Προτάσεις για πιθανή επίλυση των προβλημάτων που αντιμετωπίζουν σήμερα οι Ρομά στην περιοχή σας- Προβλήματα εκπαίδευσης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290875"/>
            <a:ext cx="8643026" cy="4996240"/>
          </a:xfrm>
          <a:prstGeom prst="rect">
            <a:avLst/>
          </a:prstGeom>
          <a:noFill/>
        </p:spPr>
        <p:txBody>
          <a:bodyPr wrap="square" rtlCol="0">
            <a:spAutoFit/>
          </a:bodyPr>
          <a:lstStyle/>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ΑΔΙΑΦΟΡΙΑ ΓΙΑ ΕΚΠΑΙΔΕΥΣΗ Η ΟΠΟΙΑ ΕΧΕΙ ΝΑ ΚΑΝΕΙ ΚΑΙ ΜΕ ΤΗΝ ΚΟΥΛΤΟΥΡΑ</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Αναγκαία παρουσία και συμμέτοχη των παιδιών Ρομά στις σχολικές μονάδες και περαιτέρω  βοήθεια στα  μαθήματα από ειδικούς εκπαιδευτικούς</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ΔΡΑΣΕΙΣ ΕΝΗΜΕΡΩΣΗΣ ΓΙΑ ΤΗΝ ΑΝΑΓΚΑΙΟΤΗΤΑ ΚΑΙ ΤΗΝ ΑΞΙΑ ΤΗΣ ΕΚΠΑΙΔΕΥΣΗΣ</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Ενημέρωση, εκδηλώσεις οι οποίες να βοηθάνε στην κατανόηση και αξίας της γνώσης &amp; της εκπαίδευσης με συμμετοχή των Ρομά και μη , καθώς η αποφυγή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γκετοποίησης</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Επίβλεψη μαθητών για το αν φοιτούν και επικοινωνία με τους διευθυντές .</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ΕΠΙΠΛΕΟΝ ΠΡΟΓΡΑΜΜΑΤΑ ΜΕΙΩΣΗΣ ΣΧΟΛΙΚΗΣ ΔΙΑΡΡΟΗΣ</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ΕΦΕΡΜΟΓΗ ΤΗΣ ΚΡΑΤΙΚΗΣ ΝΟΜΟΘΕΣΙΑΣ ΚΑΙ ΤΩΝ ΚΑΛΩΝ ΠΡΑΚΤΙΚΩΝ ΤΗΣ ΕΕ ΓΙΑ ΤΗΝ ΣΧΟΛΙΚΗ ΔΙΑΡΡΟΗ ΚΑΙ ΤΟΥΣ ΠΡΟΪΜΟΥΣ ΓΑΜΟΥΣ</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Η ΕΝΣΩΜΑΤΩΣΗ ΤΗΣ ΠΟΛΙΤΙΣΜΙΚΗΣ ΤΑΥΤΟΤΗΤΑΣ ΤΩΝ ΡΟΜΑ ΣΕ ΟΛΕ ΤΙΣ ΒΑΘΜΙΔΕΣ ΕΚΠΑΙΔΕΥΣΗΣ</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Μαθησιακή υποστήριξη των παιδιών Ρομά ώστε να επιτευχθεί η παραμονή τους στο σχολείο. </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Δημιουργία σχολείων Δεύτερης ευκαιρίας σε ορεινούς Δήμους.</a:t>
            </a:r>
          </a:p>
          <a:p>
            <a:pPr marL="342900" lvl="0" indent="-342900">
              <a:lnSpc>
                <a:spcPts val="2000"/>
              </a:lnSpc>
              <a:spcAft>
                <a:spcPts val="80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ΠΡΟΣΒΑΣΗ ΣΤΗΝ ΕΚΠΑΙΔΕΥΣΗ ΜΕ ΙΔΙΑΙΤΕΡΗ ΕΜΦΑΣΗ  ΣΤΗΝ ΟΛΟΚΛΗΡΩΣΗ ΤΗΣ ΦΟΙΤΗΣΗΣ ΤΩΝ ΡΟΜΑ.</a:t>
            </a:r>
          </a:p>
          <a:p>
            <a:r>
              <a:rPr lang="el-GR" sz="1200" dirty="0">
                <a:effectLst/>
                <a:latin typeface="Times New Roman" panose="02020603050405020304" pitchFamily="18" charset="0"/>
                <a:ea typeface="Calibri" panose="020F0502020204030204" pitchFamily="34" charset="0"/>
                <a:cs typeface="Times New Roman" panose="02020603050405020304" pitchFamily="18" charset="0"/>
              </a:rPr>
              <a:t>Συμβουλευτική και ψυχοκοινωνική στήριξη των μαθητών </a:t>
            </a:r>
            <a:r>
              <a:rPr lang="el-GR" sz="1200" dirty="0" err="1">
                <a:effectLst/>
                <a:latin typeface="Times New Roman" panose="02020603050405020304" pitchFamily="18" charset="0"/>
                <a:ea typeface="Calibri" panose="020F0502020204030204" pitchFamily="34" charset="0"/>
                <a:cs typeface="Times New Roman" panose="02020603050405020304" pitchFamily="18" charset="0"/>
              </a:rPr>
              <a:t>ρομά</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ώστε να επιτευχθεί η παραμονή τους στη σχολική μονάδα</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01609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Ιδέες και Προτάσεις για πιθανή επίλυση των προβλημάτων που αντιμετωπίζουν σήμερα οι Ρομά στην περιοχή σας- Προβλήματα παραβατικότητας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290875"/>
            <a:ext cx="8643026" cy="3272691"/>
          </a:xfrm>
          <a:prstGeom prst="rect">
            <a:avLst/>
          </a:prstGeom>
          <a:noFill/>
        </p:spPr>
        <p:txBody>
          <a:bodyPr wrap="square" rtlCol="0">
            <a:spAutoFit/>
          </a:bodyPr>
          <a:lstStyle/>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Είδη δράσεων εργασιακής απασχόλησης ,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εργοθεραπείας</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Ενημέρωση και υποστήριξη.</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ΕΝΤΑΞΗ ΣΤΗΝ ΑΓΟΡΑ ΕΡΓΑΣΙΑΣ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ΚΑΛΥΤΕΡΗ ΔΙΑΣΥΝΔΕΣΗ ΜΕ ΥΠΗΡΕΣΙΕΣ ΔΥΠΑ &amp; ΠΡΟΓΡΑΜΜΑΤΑ ΕΠΙΜΟΡΦΩΣΗΣ ΣΕ ΔΕΞΙΟΤΗΤΕΣ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Καλύτερη επικοινωνία / συνεργασία με δημόσιους φορείς για την αποφυγή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παραβατικών</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συμπεριφορών</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ΚΟΙΝΩΝΙΚΕΣ ΚΑΙ ΟΙΚΟΝΟΜΙΚΕΣ ΣΥΝΘΗΚΕΣ ΟΔΗΓΟΥΝ ΣΤΗΝ ΠΑΡΑΒΑΤΙΚΟΤΗΤΑ.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Οριοθέτηση με επιβολή κανόνων  και ανάλογων κυρώσεων σε περιπτώσεις παράβασης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18170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Ιδέες και Προτάσεις για πιθανή επίλυση των προβλημάτων που αντιμετωπίζουν σήμερα οι Ρομά στην περιοχή σας- Προβλήματα αποδοχής από την ευρύτερη κοινωνία</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244299"/>
            <a:ext cx="8643026" cy="5124095"/>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Βελτίωση συνθηκών διαβίωσης και μέσα από κοινωνικές δράσεις ενημέρωση και ένταξη.</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ΔΕΝ ΘΑ ΠΡΕΠΕΙ ΝΑ ΥΠΑΡΧΕΙ ΓΚΕΤΟΠΟΙΗΣΗ ΤΩΝ ΡΟΜΑ ΣΕ ΑΠΟΜΟΝΟΜΕΝΕΣ ΚΑΙ ΠΕΡΙΟΧΕΣ ΕΞΩ ΑΠΟ ΤΙΣ ΠΟΛΕΙΣ, ΕΤΣΙ ΩΣΤΕ ΝΑ ΥΠΑΡΧΕΙ ΑΛΛΗΛΕΠΙΔΡΑΣΗ ΚΑΙ Η ΜΙΑ ΚΟΙΝΩΝΙΚΗ ΟΜΑΔΑ ΝΑ ΣΥΝΕΡΓΑΖΕΤΑΙ ΜΕ ΤΗΝ ΑΛΛΗ</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ΔΡΑΣΕΙΣ ΕΥΑΙΣΘΗΤΟΠΟΙΗΣΗΣ ΤΟΥ ΕΥΡΥΤΕΡΟΥ ΚΟΙΝΩΝΙΚΟΥ ΣΥΝΟΛΟΥ</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Δράσεις/ομιλίες ευαισθητοποίησης της τοπικής κοινότητας.</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ΕΛΛΕΙΨΗ ΑΠΟΔΟΧΗΣ- ΕΛΛΕΙΨΗ ΕΚΠΑΙΔΕΥΣΗΣ-ΕΛΛΕΙΨΗ ΑΠΑΣΧΟΛΗΣΗΣ</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ΕΝΗΜΕΡΩΣΗ ΤΗΣ ΤΟΠΙΚΗΣ ΚΟΙΝΩΝΙΑΣ ΚΑΙ ΠΡΟΣΠΑΘΕΙΑ ΕΝΤΑΞΗΣ ΤΩΝ ΡΟΜΑ ΜΕΣΩ ΔΙΑΦΟΡΩΝ ΔΡΑΣΕΩΝ ΠΡΟΒΟΛΗΣ ΤΗΣ ΚΟΥΛΤΟΥΡΑΣ ΤΟΥΣ. ΣΥΝΟΛΙΚΗ ΕΝΣΩΜΑΤΩΣΗ ΣΕ ΟΛΑ ΤΑ ΕΠΙΠΕΔΑ- ΕΚΠΑΙΔΕΥΣΗ-ΥΓΕΙΑ .</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Ενημερωτικές δράσεις για την καταπολέμηση στερεοτύπων</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Ενημερωτικές δράσεις σχετικές με την καταπολέμηση στερεοτύπων.</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ΕΞΑΛΕΙΨΗ ΠΡΟΚΑΤΑΛΗΨΕΩΝ ΜΕΣΩ ΕΝΗΜΕΡΩΣΕΩΝ ΚΑΙ ΔΡΑΣΕΙΣ ΕΥΑΙΣΘΗΤΟΠΟΙΗΣΗΣ</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Οργάνωση πολιτιστικών  δράσεων για την κατανόηση ,αποδοχή και σεβασμού του διαφορετικού με τη συμμετοχή όλων των πληθυσμών Ρομά και μη.</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Στερεότυπα , προκαταλήψεις ,ρατσισμός</a:t>
            </a:r>
          </a:p>
          <a:p>
            <a:pPr marL="342900" lvl="0" indent="-342900">
              <a:lnSpc>
                <a:spcPct val="107000"/>
              </a:lnSpc>
              <a:spcAft>
                <a:spcPts val="800"/>
              </a:spcAft>
              <a:buFont typeface="Symbol" panose="05050102010706020507" pitchFamily="18" charset="2"/>
              <a:buChar char=""/>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ΣΥΜΜΕΤΟΧΗ ΤΩΝ ΡΟΜΑ ΣΕ ΚΟΙΝΩΝΙΚΕΣ - ΠΟΛΙΤΙΣΤΙΚΕΣ ΕΚΔΗΛΩΣΕΙΣ</a:t>
            </a:r>
            <a:endParaRPr lang="el-G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18781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Ιδέες και Προτάσεις για πιθανή επίλυση των προβλημάτων που αντιμετωπίζουν σήμερα οι Ρομά στην περιοχή σας- Άλλα προβλήματα</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244299"/>
            <a:ext cx="8643026" cy="2195473"/>
          </a:xfrm>
          <a:prstGeom prst="rect">
            <a:avLst/>
          </a:prstGeom>
          <a:noFill/>
        </p:spPr>
        <p:txBody>
          <a:bodyPr wrap="square" rtlCol="0">
            <a:spAutoFit/>
          </a:bodyPr>
          <a:lstStyle/>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Οι συνθήκες διαβίωσης της ομάδας αυτής είναι άγριες ,σκληρές και δεν  ανταποκρίνονται στο 2023.Θα πρέπει να μεριμνήσουμε στην βελτίωση τους,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Προγράμματα για εύρεσης εργασίας, ελεύθερη πρόσβαση των παιδιών Ρομά σε δραστηριότητες εξωσχολικές κ.α.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ts val="2000"/>
              </a:lnSpc>
              <a:spcAft>
                <a:spcPts val="8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Πρώιμοι γάμοι, σχολική διαρροή, χαμηλό μορφωτικό επίπεδο με αποτέλεσμα την δυσκολία πολλές φορές να κατανοήσουν τον τρόπο λειτουργίας των υπηρεσιών</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2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51538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dirty="0">
                <a:cs typeface="Times New Roman" pitchFamily="18" charset="0"/>
              </a:rPr>
              <a:t>Συμπεράσματα (Α)</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244299"/>
            <a:ext cx="8643026" cy="400109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Παρά το γεγονός ότι η Περιφέρεια Δυτικής Ελλάδας έχει τις απαραίτητες δομές για την υποστήριξη των Ρομά τα αποτελέσματα της έρευνας δεν είναι τα αναμενόμενα</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Ρομά της περιοχής </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δεν θεωρούνται απαραίτητα περισσότερο </a:t>
            </a:r>
            <a:r>
              <a:rPr lang="el-GR"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παραβατικοί</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από τον υπόλοιπο πληθυσμό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δεν αντιμετωπίζονται κατ’ ανάγκη με καχυποψία και διάθεση αποκλεισμού από τις γειτνιάζουσες κοινότητες</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φαίνεται να έχουν σχετικά εύκολη πρόσβαση σε υπηρεσίες υγείας και κοινωνικής πρόνοιας, </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ενώ επισκέπτονται τα Κέντρα Κοινότητας για θέματα σχετικά με επιδόματα και οικονομική ενίσχυση</a:t>
            </a: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δεν εντάσσονται εύκολα στο εκπαιδευτικό σύστημα, ενώ παρατηρείται έντονο το φαινόμενο της σχολικής διαρροής</a:t>
            </a: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a:t>
            </a:r>
            <a:r>
              <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δεν δείχνουν το αναμενόμενο ενδιαφέρον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προγράμματα υποστήριξης της μαθησιακής διαδικασίας αλλά ούτε και για προγράμματα εύρεσης εργασίας και βελτίωσης δεξιοτήτων</a:t>
            </a:r>
          </a:p>
        </p:txBody>
      </p:sp>
    </p:spTree>
    <p:extLst>
      <p:ext uri="{BB962C8B-B14F-4D97-AF65-F5344CB8AC3E}">
        <p14:creationId xmlns:p14="http://schemas.microsoft.com/office/powerpoint/2010/main" xmlns="" val="339274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dirty="0">
                <a:cs typeface="Times New Roman" pitchFamily="18" charset="0"/>
              </a:rPr>
              <a:t>Συμπεράσματα (Β)</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45331" y="1244299"/>
            <a:ext cx="8643026" cy="4823565"/>
          </a:xfrm>
          <a:prstGeom prst="rect">
            <a:avLst/>
          </a:prstGeom>
          <a:noFill/>
        </p:spPr>
        <p:txBody>
          <a:bodyPr wrap="square" rtlCol="0">
            <a:spAutoFit/>
          </a:bodyPr>
          <a:lstStyle/>
          <a:p>
            <a:pPr marL="342900" indent="-342900">
              <a:lnSpc>
                <a:spcPct val="150000"/>
              </a:lnSpc>
              <a:spcAft>
                <a:spcPts val="800"/>
              </a:spcAft>
              <a:buFont typeface="Symbol" panose="05050102010706020507" pitchFamily="18" charset="2"/>
              <a:buChar char=""/>
            </a:pPr>
            <a:r>
              <a:rPr lang="el-GR" sz="1800" dirty="0">
                <a:effectLst/>
                <a:latin typeface="Times New Roman" panose="02020603050405020304" pitchFamily="18" charset="0"/>
                <a:ea typeface="Calibri" panose="020F0502020204030204" pitchFamily="34" charset="0"/>
              </a:rPr>
              <a:t>Δεδομένων των απαντήσεων στις ανοιχτές ερωτήσεις της έρευνας, προτείνεται η διασύνδεση της οικονομικής υποστήριξης των </a:t>
            </a:r>
            <a:r>
              <a:rPr lang="el-GR" sz="1800" dirty="0">
                <a:solidFill>
                  <a:srgbClr val="FF0000"/>
                </a:solidFill>
                <a:effectLst/>
                <a:latin typeface="Times New Roman" panose="02020603050405020304" pitchFamily="18" charset="0"/>
                <a:ea typeface="Calibri" panose="020F0502020204030204" pitchFamily="34" charset="0"/>
              </a:rPr>
              <a:t>Ρομά με τη συμμετοχή τους σε προγράμματα επιμόρφωσης αλλά κυρίως στην υποχρεωτική εκπαίδευση</a:t>
            </a:r>
            <a:endParaRPr lang="el-G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l-GR" sz="1800" dirty="0">
                <a:effectLst/>
                <a:latin typeface="Times New Roman" panose="02020603050405020304" pitchFamily="18" charset="0"/>
                <a:ea typeface="Calibri" panose="020F0502020204030204" pitchFamily="34" charset="0"/>
              </a:rPr>
              <a:t>Ταυτόχρονα </a:t>
            </a:r>
            <a:r>
              <a:rPr lang="el-GR" sz="1800" dirty="0">
                <a:solidFill>
                  <a:srgbClr val="FF0000"/>
                </a:solidFill>
                <a:effectLst/>
                <a:latin typeface="Times New Roman" panose="02020603050405020304" pitchFamily="18" charset="0"/>
                <a:ea typeface="Calibri" panose="020F0502020204030204" pitchFamily="34" charset="0"/>
              </a:rPr>
              <a:t>δράσεις ενημέρωσης και ευαισθητοποίησης του γενικού πληθυσμού για τους Ρομά θα ήταν χρήσιμες αυξάνοντας περισσότερο την αποδοχή τους και μειώνοντας τις προκαταλήψεις</a:t>
            </a:r>
          </a:p>
          <a:p>
            <a:pPr marL="342900" lvl="0" indent="-342900">
              <a:lnSpc>
                <a:spcPct val="150000"/>
              </a:lnSpc>
              <a:spcAft>
                <a:spcPts val="800"/>
              </a:spcAft>
              <a:buFont typeface="Symbol" panose="05050102010706020507" pitchFamily="18" charset="2"/>
              <a:buChar char=""/>
            </a:pPr>
            <a:r>
              <a:rPr lang="el-GR" sz="1800" dirty="0">
                <a:effectLst/>
                <a:latin typeface="Times New Roman" panose="02020603050405020304" pitchFamily="18" charset="0"/>
                <a:ea typeface="Calibri" panose="020F0502020204030204" pitchFamily="34" charset="0"/>
              </a:rPr>
              <a:t>Τέλος θέματα όπως οι παιδικοί γάμοι ή η </a:t>
            </a:r>
            <a:r>
              <a:rPr lang="el-GR" sz="1800" dirty="0" err="1">
                <a:effectLst/>
                <a:latin typeface="Times New Roman" panose="02020603050405020304" pitchFamily="18" charset="0"/>
                <a:ea typeface="Calibri" panose="020F0502020204030204" pitchFamily="34" charset="0"/>
              </a:rPr>
              <a:t>μικρο</a:t>
            </a:r>
            <a:r>
              <a:rPr lang="el-GR" sz="1800" dirty="0">
                <a:effectLst/>
                <a:latin typeface="Times New Roman" panose="02020603050405020304" pitchFamily="18" charset="0"/>
                <a:ea typeface="Calibri" panose="020F0502020204030204" pitchFamily="34" charset="0"/>
              </a:rPr>
              <a:t>-παραβατικότητα αποτελούν εμπόδια στην κοινωνική ενσωμάτωση, την ένταξη και την ανοδική κοινωνική κινητικότητα ενώ είναι και ενάντια στο νομικό πλαίσιο και συνεπώς δεν πρέπει να γίνονται αποδεκτά ακόμη και με το επιχείρημα πως αποτελούν κατά </a:t>
            </a:r>
            <a:r>
              <a:rPr lang="el-GR" dirty="0">
                <a:latin typeface="Times New Roman" panose="02020603050405020304" pitchFamily="18" charset="0"/>
                <a:ea typeface="Calibri" panose="020F0502020204030204" pitchFamily="34" charset="0"/>
              </a:rPr>
              <a:t>κάποιο τρόπο </a:t>
            </a:r>
            <a:r>
              <a:rPr lang="el-GR" sz="1800" dirty="0">
                <a:effectLst/>
                <a:latin typeface="Times New Roman" panose="02020603050405020304" pitchFamily="18" charset="0"/>
                <a:ea typeface="Calibri" panose="020F0502020204030204" pitchFamily="34" charset="0"/>
              </a:rPr>
              <a:t>κομμάτια της κουλτούρας κάποιων κοινοτήτων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81260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xmlns=""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Τι ποσοστό των ωφελούμενων Ρομά του Κέντρου Κοινότητας, προσέρχονται με αιτήματα παροχής ή ωφελούνται των παρακάτω υπηρεσιών (2)</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00974" y="1339399"/>
            <a:ext cx="8064230" cy="1908664"/>
          </a:xfrm>
          <a:prstGeom prst="rect">
            <a:avLst/>
          </a:prstGeom>
          <a:noFill/>
        </p:spPr>
        <p:txBody>
          <a:bodyPr wrap="square" rtlCol="0">
            <a:spAutoFit/>
          </a:bodyPr>
          <a:lstStyle/>
          <a:p>
            <a:pPr marL="285750" indent="-285750">
              <a:lnSpc>
                <a:spcPct val="107000"/>
              </a:lnSpc>
              <a:spcBef>
                <a:spcPts val="200"/>
              </a:spcBef>
              <a:buFont typeface="Arial" panose="020B0604020202020204" pitchFamily="34" charset="0"/>
              <a:buChar char="•"/>
            </a:pPr>
            <a:r>
              <a:rPr lang="el-GR" b="1" dirty="0">
                <a:latin typeface="Times New Roman" panose="02020603050405020304" pitchFamily="18" charset="0"/>
                <a:ea typeface="Calibri" panose="020F0502020204030204" pitchFamily="34" charset="0"/>
                <a:cs typeface="Times New Roman" panose="02020603050405020304" pitchFamily="18" charset="0"/>
              </a:rPr>
              <a:t>Α. Υποδοχή - Ενημέρωση - Υποστήριξη των πολιτών. Υποστήριξη ένταξης στα παραπάνω προγράμματα</a:t>
            </a:r>
          </a:p>
          <a:p>
            <a:pPr marL="285750" indent="-285750">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Στο δεύτερο ερώτημα επίσης ποσοστό 54,1% των στελεχών των Κέντρων κοινότητας υποστηρίζουν </a:t>
            </a:r>
            <a:r>
              <a:rPr lang="el-GR" sz="1800" dirty="0">
                <a:solidFill>
                  <a:srgbClr val="FF0000"/>
                </a:solidFill>
                <a:effectLst/>
                <a:latin typeface="Times New Roman" panose="02020603050405020304" pitchFamily="18" charset="0"/>
                <a:ea typeface="Calibri" panose="020F0502020204030204" pitchFamily="34" charset="0"/>
              </a:rPr>
              <a:t>πως περισσότερο από 70% των ωφελούμενων Ρομά υποστηρίζεται για να ενταχθεί σε προγράμματα πρόνοιας και κοινωνικής ένταξης</a:t>
            </a:r>
            <a:endPar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l-GR"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182B389D-2C4C-922B-54CD-6DB8EA487157}"/>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369816" y="2947481"/>
            <a:ext cx="4404367" cy="3522539"/>
          </a:xfrm>
          <a:prstGeom prst="rect">
            <a:avLst/>
          </a:prstGeom>
          <a:noFill/>
          <a:ln>
            <a:noFill/>
          </a:ln>
        </p:spPr>
      </p:pic>
    </p:spTree>
    <p:extLst>
      <p:ext uri="{BB962C8B-B14F-4D97-AF65-F5344CB8AC3E}">
        <p14:creationId xmlns:p14="http://schemas.microsoft.com/office/powerpoint/2010/main" xmlns="" val="3897436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Τι ποσοστό των ωφελούμενων Ρομά του Κέντρου Κοινότητας, προσέρχονται με αιτήματα παροχής ή ωφελούνται των παρακάτω υπηρεσιών (3)</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167633" y="1440146"/>
            <a:ext cx="4715652" cy="4870821"/>
          </a:xfrm>
          <a:prstGeom prst="rect">
            <a:avLst/>
          </a:prstGeom>
          <a:noFill/>
        </p:spPr>
        <p:txBody>
          <a:bodyPr wrap="square" rtlCol="0">
            <a:spAutoFit/>
          </a:bodyPr>
          <a:lstStyle/>
          <a:p>
            <a:pPr marL="285750" indent="-285750">
              <a:lnSpc>
                <a:spcPct val="107000"/>
              </a:lnSpc>
              <a:spcBef>
                <a:spcPts val="200"/>
              </a:spcBef>
              <a:buFont typeface="Arial" panose="020B0604020202020204" pitchFamily="34" charset="0"/>
              <a:buChar char="•"/>
            </a:pPr>
            <a:r>
              <a:rPr lang="el-GR" b="1" dirty="0">
                <a:latin typeface="Times New Roman" panose="02020603050405020304" pitchFamily="18" charset="0"/>
                <a:ea typeface="Calibri" panose="020F0502020204030204" pitchFamily="34" charset="0"/>
                <a:cs typeface="Times New Roman" panose="02020603050405020304" pitchFamily="18" charset="0"/>
              </a:rPr>
              <a:t>Υποδοχή - Ενημέρωση - Υποστήριξη των πολιτών. Υποστήριξη υποβολής αίτησης για το Ελάχιστο Εγγυημένο Εισόδημα (πρώην ΚΕΑ)</a:t>
            </a:r>
          </a:p>
          <a:p>
            <a:pPr marL="285750" indent="-285750">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Στο τρίτο ερώτημα το ποσοστό των στελεχών των Κέντρων Κοινότητας που υποστηρίζει ότι πάνω από 70% των Ρομά </a:t>
            </a:r>
            <a:r>
              <a:rPr lang="el-GR" sz="1800" dirty="0">
                <a:solidFill>
                  <a:srgbClr val="FF0000"/>
                </a:solidFill>
                <a:effectLst/>
                <a:latin typeface="Times New Roman" panose="02020603050405020304" pitchFamily="18" charset="0"/>
                <a:ea typeface="Calibri" panose="020F0502020204030204" pitchFamily="34" charset="0"/>
              </a:rPr>
              <a:t>προσέρχεται για πληροφόρηση είναι ακόμη μεγαλύτερο αγγίζοντας το 70,3%</a:t>
            </a:r>
          </a:p>
          <a:p>
            <a:pPr marL="285750" indent="-285750">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Ειδικότερα το ερώτημα αυτό αφορά το ποσοστό των Ρομά </a:t>
            </a:r>
            <a:r>
              <a:rPr lang="el-GR" sz="1800" dirty="0">
                <a:solidFill>
                  <a:srgbClr val="FF0000"/>
                </a:solidFill>
                <a:effectLst/>
                <a:latin typeface="Times New Roman" panose="02020603050405020304" pitchFamily="18" charset="0"/>
                <a:ea typeface="Calibri" panose="020F0502020204030204" pitchFamily="34" charset="0"/>
              </a:rPr>
              <a:t>που προσέρχονται για υποστήριξη υποβολής αίτησης για το ελάχιστο εγγυημένο εισόδημα</a:t>
            </a:r>
          </a:p>
          <a:p>
            <a:pPr marL="285750" indent="-285750">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Πιθανότατα το υψηλό αυτό ποσοστό έχει να κάνει με την άμεση χρηματική ανταπόδοση του προγράμματος</a:t>
            </a:r>
            <a:endParaRPr lang="el-GR"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182B389D-2C4C-922B-54CD-6DB8EA487157}"/>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802863" y="2114288"/>
            <a:ext cx="4258452" cy="3522539"/>
          </a:xfrm>
          <a:prstGeom prst="rect">
            <a:avLst/>
          </a:prstGeom>
          <a:noFill/>
          <a:ln>
            <a:noFill/>
          </a:ln>
        </p:spPr>
      </p:pic>
    </p:spTree>
    <p:extLst>
      <p:ext uri="{BB962C8B-B14F-4D97-AF65-F5344CB8AC3E}">
        <p14:creationId xmlns:p14="http://schemas.microsoft.com/office/powerpoint/2010/main" xmlns="" val="4235621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 Συνεργασία με Υπηρεσίες και Δομές. Παραπομπή σε άλλες δομές και υπηρεσίες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237065" cy="1559529"/>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Σε σχέση με το ποσοστό των Ρομά που προσέρχονται στα κέντρα κοινότητας για να παραπεμφθούν σε άλλες δομές και υπηρεσίες, βλέπουμε μία ισοζυγισμένη κατανομή των απαντήσεων με τα μισά στελέχη περίπου των δομών (48,6%) να υποστηρίζουν πως ποσοστό 50% ή και λιγότερο από τους Ρομά προσέρχεται στα Κέντρα Κοινότητας για αυτό το λόγο</a:t>
            </a:r>
            <a:endParaRPr lang="el-GR"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7599320F-3B45-79A0-C21C-F95DD7BDE953}"/>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319922" y="2939483"/>
            <a:ext cx="4504155" cy="3602348"/>
          </a:xfrm>
          <a:prstGeom prst="rect">
            <a:avLst/>
          </a:prstGeom>
          <a:noFill/>
          <a:ln>
            <a:noFill/>
          </a:ln>
        </p:spPr>
      </p:pic>
    </p:spTree>
    <p:extLst>
      <p:ext uri="{BB962C8B-B14F-4D97-AF65-F5344CB8AC3E}">
        <p14:creationId xmlns:p14="http://schemas.microsoft.com/office/powerpoint/2010/main" xmlns="" val="154252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 Συνεργασία με Υπηρεσίες και Δομές. Παραπομπή σε υπηρεσίες απασχόλησης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237065" cy="1585178"/>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Σχετικά με την παραπομπή των ωφελούμενων Ρομά σε υπηρεσίες απασχόλησης, βλέπουμε ένα ποσοστό ίσο με το 56,8% των στελεχών των κέντρων κοινότητας να υποστηρίζει ότι προσέρχονται οι μισοί ή και λιγότεροι Ρομά</a:t>
            </a:r>
          </a:p>
          <a:p>
            <a:pPr marL="285750" indent="-285750" algn="just">
              <a:lnSpc>
                <a:spcPct val="107000"/>
              </a:lnSpc>
              <a:spcBef>
                <a:spcPts val="200"/>
              </a:spcBef>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Αυτή είναι και η πρώτη ερώτηση που </a:t>
            </a:r>
            <a:r>
              <a:rPr lang="el-G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φαίνεται μία σημαντική αποχή των Ρομά από μία σημαντική παρεχόμενη υπηρεσία, όπως αυτή της απασχόλησης</a:t>
            </a:r>
            <a:endParaRPr lang="el-GR"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6A4A747C-E3F3-B9D4-75A3-AA77BA4D5EAF}"/>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6131" y="2879796"/>
            <a:ext cx="4771738" cy="3816356"/>
          </a:xfrm>
          <a:prstGeom prst="rect">
            <a:avLst/>
          </a:prstGeom>
          <a:noFill/>
          <a:ln>
            <a:noFill/>
          </a:ln>
        </p:spPr>
      </p:pic>
    </p:spTree>
    <p:extLst>
      <p:ext uri="{BB962C8B-B14F-4D97-AF65-F5344CB8AC3E}">
        <p14:creationId xmlns:p14="http://schemas.microsoft.com/office/powerpoint/2010/main" xmlns="" val="3017648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 Συνεργασία με Υπηρεσίες και Δομές. Παραπομπή σε φορείς αρμόδιους για την εφαρμογή προγραμμάτων της Γενικής Γραμματείας Δια Βίου Μάθησης και Νέας Γενιάς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237065" cy="1881541"/>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Τα ποσοστά των Ρομά που προσέρχονται σε φορείς αρμόδιους για την εφαρμογή προγραμμάτων της Γενικής Γραμματείας Δια Βίου Μάθησης και Νέας Γενιάς είναι ακόμη χαμηλότερα</a:t>
            </a:r>
          </a:p>
          <a:p>
            <a:pPr marL="285750" indent="-285750" algn="just">
              <a:lnSpc>
                <a:spcPct val="107000"/>
              </a:lnSpc>
              <a:spcBef>
                <a:spcPts val="200"/>
              </a:spcBef>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Σχεδόν τα μισά στελέχη των Κέντρων Κοινότητας που απασχολούνται με τα προβλήματα των Ρομά (ποσοστό ίσο με 45,9%) </a:t>
            </a:r>
            <a:r>
              <a:rPr lang="el-G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υποστηρίζουν πως το ποσοστό των Ρομά που ενδιαφέρεται για τα προγράμματα αυτά είναι μικρότερο του 30%</a:t>
            </a:r>
            <a:endParaRPr lang="el-GR"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descr="Chart, bar chart&#10;&#10;Description automatically generated">
            <a:extLst>
              <a:ext uri="{FF2B5EF4-FFF2-40B4-BE49-F238E27FC236}">
                <a16:creationId xmlns:a16="http://schemas.microsoft.com/office/drawing/2014/main" xmlns="" id="{5B543251-A02B-E75D-EBBB-4AC20954415C}"/>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490040" y="3236546"/>
            <a:ext cx="4163919" cy="3330233"/>
          </a:xfrm>
          <a:prstGeom prst="rect">
            <a:avLst/>
          </a:prstGeom>
          <a:noFill/>
          <a:ln>
            <a:noFill/>
          </a:ln>
        </p:spPr>
      </p:pic>
    </p:spTree>
    <p:extLst>
      <p:ext uri="{BB962C8B-B14F-4D97-AF65-F5344CB8AC3E}">
        <p14:creationId xmlns:p14="http://schemas.microsoft.com/office/powerpoint/2010/main" xmlns="" val="2687728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Γ. Παροχή υπηρεσιών για τη βελτίωση του βιοτικού επιπέδου και τη διασφάλιση της κοινωνικής ένταξης. Συμβουλευτική υποστήριξη για την ένταξη στην αγορά εργασίας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στελέχη των Κέντρων Κοινότητας των Δήμων και της Περιφέρειας για τα προβλήματα των Ρομά</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375645" y="1294618"/>
            <a:ext cx="8505708" cy="2177904"/>
          </a:xfrm>
          <a:prstGeom prst="rect">
            <a:avLst/>
          </a:prstGeom>
          <a:noFill/>
        </p:spPr>
        <p:txBody>
          <a:bodyPr wrap="square" rtlCol="0">
            <a:spAutoFit/>
          </a:bodyPr>
          <a:lstStyle/>
          <a:p>
            <a:pPr marL="285750" indent="-285750" algn="just">
              <a:lnSpc>
                <a:spcPct val="107000"/>
              </a:lnSpc>
              <a:spcBef>
                <a:spcPts val="200"/>
              </a:spcBef>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Αναφορικά με την παροχή υπηρεσιών για τη βελτίωση του βιοτικού επιπέδου και τη διασφάλιση της κοινωνικής ένταξης, και πιο συγκεκριμένα με τη συμβουλευτική υποστήριξη για την ένταξη στην αγορά εργασίας, η συντριπτική πλειοψηφία των στελεχών των δομών υποστηρίζει ότι λιγότερο από το 50% των Ρομά προσέρχεται για τέτοιου είδους υποστήριξη</a:t>
            </a:r>
          </a:p>
          <a:p>
            <a:pPr marL="285750" indent="-285750" algn="just">
              <a:lnSpc>
                <a:spcPct val="107000"/>
              </a:lnSpc>
              <a:spcBef>
                <a:spcPts val="200"/>
              </a:spcBef>
              <a:buFont typeface="Arial" panose="020B0604020202020204" pitchFamily="34" charset="0"/>
              <a:buChar char="•"/>
            </a:pPr>
            <a:r>
              <a:rPr lang="el-GR" sz="1800" dirty="0">
                <a:solidFill>
                  <a:srgbClr val="FF0000"/>
                </a:solidFill>
                <a:effectLst/>
                <a:latin typeface="Times New Roman" panose="02020603050405020304" pitchFamily="18" charset="0"/>
                <a:ea typeface="Calibri" panose="020F0502020204030204" pitchFamily="34" charset="0"/>
              </a:rPr>
              <a:t>Δεδομένης της ανεργίας των Ρομά είναι ένα ενδιαφέρον εύρημα που θα εξηγηθεί καλύτερα στο κομμάτι των ανοιχτών ερωτήσεων παρακάτω</a:t>
            </a:r>
            <a:endParaRPr lang="el-GR" sz="18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C70CA8C8-C2F9-34A3-DA7F-D6739CD8CD3E}"/>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560891" y="3481997"/>
            <a:ext cx="4135215" cy="2950595"/>
          </a:xfrm>
          <a:prstGeom prst="rect">
            <a:avLst/>
          </a:prstGeom>
          <a:noFill/>
          <a:ln>
            <a:noFill/>
          </a:ln>
        </p:spPr>
      </p:pic>
    </p:spTree>
    <p:extLst>
      <p:ext uri="{BB962C8B-B14F-4D97-AF65-F5344CB8AC3E}">
        <p14:creationId xmlns:p14="http://schemas.microsoft.com/office/powerpoint/2010/main" xmlns="" val="576014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3730</TotalTime>
  <Words>5388</Words>
  <Application>Microsoft Office PowerPoint</Application>
  <PresentationFormat>Προβολή στην οθόνη (4:3)</PresentationFormat>
  <Paragraphs>305</Paragraphs>
  <Slides>36</Slides>
  <Notes>36</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Office Theme</vt:lpstr>
      <vt:lpstr>Έρευνα σε στελέχη των Κέντρων Κοινότητας των Δήμων και της Περιφέρειας για τα προβλήματα των Ρομά </vt:lpstr>
      <vt:lpstr>Πρώτο Μέρος Έρευνας </vt:lpstr>
      <vt:lpstr>1. Τι ποσοστό των ωφελούμενων Ρομά του Κέντρου Κοινότητας, προσέρχονται με αιτήματα παροχής ή ωφελούνται των παρακάτω υπηρεσιών (1)</vt:lpstr>
      <vt:lpstr>Τι ποσοστό των ωφελούμενων Ρομά του Κέντρου Κοινότητας, προσέρχονται με αιτήματα παροχής ή ωφελούνται των παρακάτω υπηρεσιών (2)</vt:lpstr>
      <vt:lpstr>Τι ποσοστό των ωφελούμενων Ρομά του Κέντρου Κοινότητας, προσέρχονται με αιτήματα παροχής ή ωφελούνται των παρακάτω υπηρεσιών (3)</vt:lpstr>
      <vt:lpstr>Β. Συνεργασία με Υπηρεσίες και Δομές. Παραπομπή σε άλλες δομές και υπηρεσίες</vt:lpstr>
      <vt:lpstr>Β. Συνεργασία με Υπηρεσίες και Δομές. Παραπομπή σε υπηρεσίες απασχόλησης </vt:lpstr>
      <vt:lpstr>Β. Συνεργασία με Υπηρεσίες και Δομές. Παραπομπή σε φορείς αρμόδιους για την εφαρμογή προγραμμάτων της Γενικής Γραμματείας Δια Βίου Μάθησης και Νέας Γενιάς</vt:lpstr>
      <vt:lpstr>Γ. Παροχή υπηρεσιών για τη βελτίωση του βιοτικού επιπέδου και τη διασφάλιση της κοινωνικής ένταξης. Συμβουλευτική υποστήριξη για την ένταξη στην αγορά εργασίας</vt:lpstr>
      <vt:lpstr>Γ. Παροχή υπηρεσιών για τη βελτίωση του βιοτικού επιπέδου και τη διασφάλιση της κοινωνικής ένταξης. Συμβουλευτική ψυχοκοινωνική στήριξη </vt:lpstr>
      <vt:lpstr>Γ. Παροχή υπηρεσιών για τη βελτίωση του βιοτικού επιπέδου και τη διασφάλιση της κοινωνικής ένταξης. Δημιουργική απασχόληση και μαθησιακή στήριξη παιδιών</vt:lpstr>
      <vt:lpstr>Γ. Παροχή υπηρεσιών για τη βελτίωση του βιοτικού επιπέδου και τη διασφάλιση της κοινωνικής ένταξης. Συνδρομή στη δημιουργία ευκαιριών για νέους</vt:lpstr>
      <vt:lpstr>Γ. Παροχή υπηρεσιών για τη βελτίωση του βιοτικού επιπέδου και τη διασφάλιση της κοινωνικής ένταξης. Υπηρεσίες επιμορφωτικού, επικοινωνιακού και κοινωνικού περιεχομένου</vt:lpstr>
      <vt:lpstr>Γ. Παροχή υπηρεσιών για τη βελτίωση του βιοτικού επιπέδου και τη διασφάλιση της κοινωνικής ένταξης. Κοινωνικοποίηση και κοινωνική ένταξη, ειδικότερα (αλλά όχι αποκλειστικά) για μαθητές ΑμεΑ και παιδιά με μαθησιακές δυσκολίες </vt:lpstr>
      <vt:lpstr>Γ. Παροχή υπηρεσιών για τη βελτίωση του βιοτικού επιπέδου και τη διασφάλιση της κοινωνικής ένταξης. Ενημερωτική συνδρομή για θέματα νομικού χαρακτήρα σε σχέση με παρεχόμενες δυνατότητες, όργανα, διαδικασίες κ.λπ.</vt:lpstr>
      <vt:lpstr>2. Αξιολογήστε τα κοινωνικά ζητήματα που αντιμετωπίζουν οι Ρομά της περιοχής σας σε: Εύρεση ποιοτικής στέγης</vt:lpstr>
      <vt:lpstr>2. Αξιολογήστε τα κοινωνικά ζητήματα που αντιμετωπίζουν οι Ρομά της περιοχής σας σε: Εύρεση αμειβόμενης εργασίας</vt:lpstr>
      <vt:lpstr>2. Αξιολογήστε τα κοινωνικά ζητήματα που αντιμετωπίζουν οι Ρομά της περιοχής σας σε: Εκπαίδευση</vt:lpstr>
      <vt:lpstr>2. Αξιολογήστε τα κοινωνικά ζητήματα που αντιμετωπίζουν οι Ρομά της περιοχής σας σε: Σχολική διαρροή</vt:lpstr>
      <vt:lpstr>2. Αξιολογήστε τα κοινωνικά ζητήματα που αντιμετωπίζουν οι Ρομά της περιοχής σας σε: Παραβατικότητα</vt:lpstr>
      <vt:lpstr>2. Αξιολογήστε τα κοινωνικά ζητήματα που αντιμετωπίζουν οι Ρομά της περιοχής σας σε: Πρόσβαση σε υπηρεσίες υγείας και κοινωνικής πρόνοιας</vt:lpstr>
      <vt:lpstr>2. Αξιολογήστε τα κοινωνικά ζητήματα που αντιμετωπίζουν οι Ρομά της περιοχής σας σε: Ένταξη στον κοινωνικό ιστό </vt:lpstr>
      <vt:lpstr>3. Για τα ανωτέρω κοινωνικά ζητήματα πιστεύετε ότι ευθύνονται εσωτερικοί ή εξωτερικοί παράγοντες των κοινοτήτων Ρομά;</vt:lpstr>
      <vt:lpstr>4. Θεωρείτε ότι οι κοινότητες του τόπου κατοικίας/γειτνιάζουσες με αυτές των Ρομά αποκλείουν τους Ρομά από καθημερινές δραστηριότητες;</vt:lpstr>
      <vt:lpstr>Δεύτερο Μέρος Έρευνας </vt:lpstr>
      <vt:lpstr>Γιατί οι κοινότητες του τόπου κατοικίας/γειτνιάζουσες με αυτές των Ρομά αποκλείουν τους Ρομά από καθημερινές δραστηριότητες</vt:lpstr>
      <vt:lpstr>Ιδέες και Προτάσεις για πιθανή επίλυση των προβλημάτων που αντιμετωπίζουν σήμερα οι Ρομά στην περιοχή σας- Οικονομικά προβλήματα</vt:lpstr>
      <vt:lpstr>Ιδέες και Προτάσεις για πιθανή επίλυση των προβλημάτων που αντιμετωπίζουν σήμερα οι Ρομά στην περιοχή σας- Προβλήματα κοινωνικού αποκλεισμού</vt:lpstr>
      <vt:lpstr>Ιδέες και Προτάσεις για πιθανή επίλυση των προβλημάτων που αντιμετωπίζουν σήμερα οι Ρομά στην περιοχή σας- Προβλήματα κοινωνικού αποκλεισμού</vt:lpstr>
      <vt:lpstr>Ιδέες και Προτάσεις για πιθανή επίλυση των προβλημάτων που αντιμετωπίζουν σήμερα οι Ρομά στην περιοχή σας- Προβλήματα εκπαίδευσης</vt:lpstr>
      <vt:lpstr>Ιδέες και Προτάσεις για πιθανή επίλυση των προβλημάτων που αντιμετωπίζουν σήμερα οι Ρομά στην περιοχή σας- Προβλήματα παραβατικότητας</vt:lpstr>
      <vt:lpstr>Ιδέες και Προτάσεις για πιθανή επίλυση των προβλημάτων που αντιμετωπίζουν σήμερα οι Ρομά στην περιοχή σας- Προβλήματα αποδοχής από την ευρύτερη κοινωνία</vt:lpstr>
      <vt:lpstr>Ιδέες και Προτάσεις για πιθανή επίλυση των προβλημάτων που αντιμετωπίζουν σήμερα οι Ρομά στην περιοχή σας- Άλλα προβλήματα</vt:lpstr>
      <vt:lpstr>Συμπεράσματα (Α)</vt:lpstr>
      <vt:lpstr>Συμπεράσματα (Β)</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Poufinas</cp:lastModifiedBy>
  <cp:revision>201</cp:revision>
  <dcterms:created xsi:type="dcterms:W3CDTF">2018-08-20T14:51:36Z</dcterms:created>
  <dcterms:modified xsi:type="dcterms:W3CDTF">2023-04-12T08:28:43Z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