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7"/>
  </p:notesMasterIdLst>
  <p:handoutMasterIdLst>
    <p:handoutMasterId r:id="rId28"/>
  </p:handoutMasterIdLst>
  <p:sldIdLst>
    <p:sldId id="257" r:id="rId2"/>
    <p:sldId id="514"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1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89911" autoAdjust="0"/>
  </p:normalViewPr>
  <p:slideViewPr>
    <p:cSldViewPr snapToGrid="0">
      <p:cViewPr varScale="1">
        <p:scale>
          <a:sx n="113" d="100"/>
          <a:sy n="113" d="100"/>
        </p:scale>
        <p:origin x="1218" y="114"/>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31/3/2023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31/3/2023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val="284147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val="367310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val="390984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val="20951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val="160311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val="272171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val="31000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val="267285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val="2762492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val="300854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val="239706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val="108289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val="1839985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val="3980201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24</a:t>
            </a:fld>
            <a:endParaRPr lang="el-GR" dirty="0"/>
          </a:p>
        </p:txBody>
      </p:sp>
    </p:spTree>
    <p:extLst>
      <p:ext uri="{BB962C8B-B14F-4D97-AF65-F5344CB8AC3E}">
        <p14:creationId xmlns:p14="http://schemas.microsoft.com/office/powerpoint/2010/main" val="91750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25</a:t>
            </a:fld>
            <a:endParaRPr lang="el-GR" dirty="0"/>
          </a:p>
        </p:txBody>
      </p:sp>
    </p:spTree>
    <p:extLst>
      <p:ext uri="{BB962C8B-B14F-4D97-AF65-F5344CB8AC3E}">
        <p14:creationId xmlns:p14="http://schemas.microsoft.com/office/powerpoint/2010/main"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val="123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val="210972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val="333008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val="54494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val="300211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val="76253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val="43804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31/3/2023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4844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31/3/2023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31/3/2023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31/3/2023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6940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31/3/2023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900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31/3/2023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821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31/3/2023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6755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31/3/2023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0765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31/3/2023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1679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31/3/2023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4258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31/3/2023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7918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31/3/2023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12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31/3/2023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a:bodyPr>
          <a:lstStyle/>
          <a:p>
            <a:pPr algn="ctr"/>
            <a:r>
              <a:rPr lang="el-GR" sz="3200" b="1" dirty="0">
                <a:solidFill>
                  <a:srgbClr val="FFFFFF"/>
                </a:solidFill>
              </a:rPr>
              <a:t>Έρευνα για τη Δράση για την εναρμόνιση της Επαγγελματικής και της Οικογενειακής Ζωής</a:t>
            </a:r>
            <a:br>
              <a:rPr lang="el-GR" sz="3200" b="1" dirty="0">
                <a:solidFill>
                  <a:srgbClr val="FFFFFF"/>
                </a:solidFill>
              </a:rPr>
            </a:br>
            <a:endParaRPr lang="el-GR" sz="3200" b="1" dirty="0">
              <a:solidFill>
                <a:srgbClr val="FFFFFF"/>
              </a:solidFill>
            </a:endParaRPr>
          </a:p>
        </p:txBody>
      </p:sp>
      <p:sp>
        <p:nvSpPr>
          <p:cNvPr id="20" name="Τίτλος 1">
            <a:extLst>
              <a:ext uri="{FF2B5EF4-FFF2-40B4-BE49-F238E27FC236}">
                <a16:creationId xmlns:a16="http://schemas.microsoft.com/office/drawing/2014/main"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Μάρτιος 2023</a:t>
            </a:r>
          </a:p>
        </p:txBody>
      </p:sp>
      <p:sp>
        <p:nvSpPr>
          <p:cNvPr id="5" name="Τίτλος 1">
            <a:extLst>
              <a:ext uri="{FF2B5EF4-FFF2-40B4-BE49-F238E27FC236}">
                <a16:creationId xmlns:a16="http://schemas.microsoft.com/office/drawing/2014/main"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Β1. Πόσο σας ωφέλησε το πρόγραμμα Εναρμόνισης της Οικογενειακής Ζωής σε Οικονομικό Επίπεδο</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1974061"/>
            <a:ext cx="4414737" cy="280076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Το γεγονός ότι το 90,3% των συμμετεχόντων στο πρόγραμμα δηλώνει ότι είναι ικανοποιημένο πολύ ή αρκετά από το πρόγραμμα σε οικονομικό επίπεδο</a:t>
            </a:r>
            <a:r>
              <a:rPr lang="el-GR" sz="1600" dirty="0">
                <a:effectLst/>
                <a:ea typeface="Calibri" panose="020F0502020204030204" pitchFamily="34" charset="0"/>
                <a:cs typeface="Times New Roman" panose="02020603050405020304" pitchFamily="18" charset="0"/>
              </a:rPr>
              <a:t>, αποδεικνύει ότι το πρόγραμμα είναι επιτυχημένο πέραν πάσης αμφιβολίας βάσει των απαντήσεων των συμμετεχόντων και </a:t>
            </a:r>
            <a:r>
              <a:rPr lang="el-GR" sz="1600" dirty="0">
                <a:solidFill>
                  <a:srgbClr val="C00000"/>
                </a:solidFill>
                <a:effectLst/>
                <a:ea typeface="Calibri" panose="020F0502020204030204" pitchFamily="34" charset="0"/>
                <a:cs typeface="Times New Roman" panose="02020603050405020304" pitchFamily="18" charset="0"/>
              </a:rPr>
              <a:t>εκπληρώνει το στόχο του </a:t>
            </a:r>
            <a:r>
              <a:rPr lang="el-GR" sz="1600" dirty="0">
                <a:effectLst/>
                <a:ea typeface="Calibri" panose="020F0502020204030204" pitchFamily="34" charset="0"/>
                <a:cs typeface="Times New Roman" panose="02020603050405020304" pitchFamily="18" charset="0"/>
              </a:rPr>
              <a:t>σε οικονομικό επίπεδο, σε νοικοκυριά που όπως παρουσιάστηκε προηγουμένως στην έρευνα, έχουν μεγάλη οικονομική ανάγκη</a:t>
            </a:r>
            <a:endParaRPr lang="el-GR" sz="1200" dirty="0">
              <a:solidFill>
                <a:srgbClr val="C00000"/>
              </a:solidFill>
            </a:endParaRPr>
          </a:p>
        </p:txBody>
      </p:sp>
      <p:pic>
        <p:nvPicPr>
          <p:cNvPr id="6" name="Picture 5">
            <a:extLst>
              <a:ext uri="{FF2B5EF4-FFF2-40B4-BE49-F238E27FC236}">
                <a16:creationId xmlns:a16="http://schemas.microsoft.com/office/drawing/2014/main" id="{E7FEE960-FC3E-7C7E-89E0-306D850F37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52110"/>
            <a:ext cx="4438370" cy="3553780"/>
          </a:xfrm>
          <a:prstGeom prst="rect">
            <a:avLst/>
          </a:prstGeom>
          <a:noFill/>
          <a:ln>
            <a:noFill/>
          </a:ln>
        </p:spPr>
      </p:pic>
    </p:spTree>
    <p:extLst>
      <p:ext uri="{BB962C8B-B14F-4D97-AF65-F5344CB8AC3E}">
        <p14:creationId xmlns:p14="http://schemas.microsoft.com/office/powerpoint/2010/main" val="254995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Β2. Πόσο σας ωφέλησε το πρόγραμμα Εναρμόνισης της Οικογενειακής Ζωής σε Κοινωνικό Επίπεδο</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2068741"/>
            <a:ext cx="4414737" cy="3539430"/>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Εξίσου εντυπωσιακό αποτέλεσμα του προγράμματος αποτελεί το γεγονός ότι </a:t>
            </a:r>
            <a:r>
              <a:rPr lang="el-GR" sz="1600" dirty="0">
                <a:solidFill>
                  <a:srgbClr val="C00000"/>
                </a:solidFill>
                <a:effectLst/>
                <a:ea typeface="Calibri" panose="020F0502020204030204" pitchFamily="34" charset="0"/>
                <a:cs typeface="Times New Roman" panose="02020603050405020304" pitchFamily="18" charset="0"/>
              </a:rPr>
              <a:t>το 94,1% των συμμετεχόντων στο πρόγραμμα δηλώνει ότι είναι ικανοποιημένο πολύ ή αρκετά από το πρόγραμμα σε κοινωνικό επίπεδο</a:t>
            </a:r>
            <a:endParaRPr lang="el-GR" sz="1600" dirty="0">
              <a:solidFill>
                <a:srgbClr val="C00000"/>
              </a:solidFill>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Βάσει των απαντήσεων των συμμετεχόντων η δράση εκπληρώνει το στόχο του σε κοινωνικό επίπεδο, περιορίζοντας τον κοινωνικό αποκλεισμό και την πρόσβαση σε παιδικούς, βρεφονηπιακούς σταθμούς και κέντρα δημιουργικής απασχόλησης παιδιών, νηπίων και βρεφών που ενδεχομένως δεν θα μπορούσαν να ενταχθούν χωρίς αυτή</a:t>
            </a:r>
            <a:endParaRPr lang="en-GB" sz="16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706322D-D22F-9F45-5BE8-0DE9926B31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6310" y="2068741"/>
            <a:ext cx="4506310" cy="3607572"/>
          </a:xfrm>
          <a:prstGeom prst="rect">
            <a:avLst/>
          </a:prstGeom>
          <a:noFill/>
          <a:ln>
            <a:noFill/>
          </a:ln>
        </p:spPr>
      </p:pic>
    </p:spTree>
    <p:extLst>
      <p:ext uri="{BB962C8B-B14F-4D97-AF65-F5344CB8AC3E}">
        <p14:creationId xmlns:p14="http://schemas.microsoft.com/office/powerpoint/2010/main" val="29722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Β3. Πόσο σας ωφέλησε το πρόγραμμα Εναρμόνισης της Οικογενειακής Ζωής σε Επαγγελματικό Επίπεδο</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1897904"/>
            <a:ext cx="4414737" cy="339580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Κλείνοντας τις ερωτήσεις σχετικά με την ωφέλεια του προγράμματος, το γεγονός ότι το πρόγραμμα </a:t>
            </a:r>
            <a:r>
              <a:rPr lang="el-GR" sz="1600" dirty="0">
                <a:solidFill>
                  <a:srgbClr val="C00000"/>
                </a:solidFill>
                <a:effectLst/>
                <a:ea typeface="Calibri" panose="020F0502020204030204" pitchFamily="34" charset="0"/>
                <a:cs typeface="Times New Roman" panose="02020603050405020304" pitchFamily="18" charset="0"/>
              </a:rPr>
              <a:t>ωφελεί σε ποσοστό 89,2% τους συμμετέχοντες σε επαγγελματικό επίπεδο</a:t>
            </a:r>
            <a:r>
              <a:rPr lang="el-GR" sz="1600" dirty="0">
                <a:effectLst/>
                <a:ea typeface="Calibri" panose="020F0502020204030204" pitchFamily="34" charset="0"/>
                <a:cs typeface="Times New Roman" panose="02020603050405020304" pitchFamily="18" charset="0"/>
              </a:rPr>
              <a:t>, καταδεικνύει ότι το πρόγραμμα έχει εκπληρώσει τον βασικό του στόχο</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Σε περιπτώσεις που συμμετέχοντες δηλώνουν ότι δεν είναι ικανοποιημένοι σε επαγγελματικό επίπεδο, αυτό οφείλεται, όπως θα δούμε και παρακάτω, </a:t>
            </a:r>
            <a:r>
              <a:rPr lang="el-GR" sz="1600" dirty="0">
                <a:solidFill>
                  <a:srgbClr val="C00000"/>
                </a:solidFill>
                <a:effectLst/>
                <a:ea typeface="Calibri" panose="020F0502020204030204" pitchFamily="34" charset="0"/>
                <a:cs typeface="Times New Roman" panose="02020603050405020304" pitchFamily="18" charset="0"/>
              </a:rPr>
              <a:t>στο ωράριο των δομών που συμμετέχουν στη δράση, στο γεγονός ότι δεν μπόρεσαν να ενταχθούν περισσότερα παιδιά από την οικογένειά τους </a:t>
            </a:r>
            <a:r>
              <a:rPr lang="el-GR" sz="1600" dirty="0">
                <a:effectLst/>
                <a:ea typeface="Calibri" panose="020F0502020204030204" pitchFamily="34" charset="0"/>
                <a:cs typeface="Times New Roman" panose="02020603050405020304" pitchFamily="18" charset="0"/>
              </a:rPr>
              <a:t>κ.ο.κ. </a:t>
            </a:r>
            <a:endParaRPr lang="en-GB" sz="16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8AB1F4A-9C6C-5839-729B-25B3C8C967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737" y="1564295"/>
            <a:ext cx="4658021" cy="3729410"/>
          </a:xfrm>
          <a:prstGeom prst="rect">
            <a:avLst/>
          </a:prstGeom>
          <a:noFill/>
          <a:ln>
            <a:noFill/>
          </a:ln>
        </p:spPr>
      </p:pic>
    </p:spTree>
    <p:extLst>
      <p:ext uri="{BB962C8B-B14F-4D97-AF65-F5344CB8AC3E}">
        <p14:creationId xmlns:p14="http://schemas.microsoft.com/office/powerpoint/2010/main" val="34104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Β4. Θεωρείτε ότι μέσα από το Πρόγραμμα έχετε ισότιμη πρόσβαση στην αγορά εργασίας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1897904"/>
            <a:ext cx="4414737" cy="3149580"/>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Το γεγονός ότι 86,1% των συμμετεχόντων θεωρεί ότι η Δράση για την εναρμόνιση της Επαγγελματικής και της Οικογενειακής Ζωής παρέχει ισότιμη πρόσβαση στην αγορά εργασίας, </a:t>
            </a:r>
            <a:r>
              <a:rPr lang="el-GR" sz="1600" dirty="0">
                <a:solidFill>
                  <a:srgbClr val="C00000"/>
                </a:solidFill>
                <a:effectLst/>
                <a:ea typeface="Calibri" panose="020F0502020204030204" pitchFamily="34" charset="0"/>
                <a:cs typeface="Times New Roman" panose="02020603050405020304" pitchFamily="18" charset="0"/>
              </a:rPr>
              <a:t>αποδεικνύει ότι το πρόγραμμα παρέχει επαρκή βοήθεια στους γονείς να αναζητήσουν εργασία και να εργαστούν χωρίς να αποκλείονται από θέσεις εργασίας που τους ενδιαφέρουν</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Φαίνεται να </a:t>
            </a:r>
            <a:r>
              <a:rPr lang="el-GR" sz="1600" dirty="0">
                <a:solidFill>
                  <a:srgbClr val="C00000"/>
                </a:solidFill>
                <a:effectLst/>
                <a:ea typeface="Calibri" panose="020F0502020204030204" pitchFamily="34" charset="0"/>
                <a:cs typeface="Times New Roman" panose="02020603050405020304" pitchFamily="18" charset="0"/>
              </a:rPr>
              <a:t>υπάρχουν κάποια περιθώρια βελτίωσης</a:t>
            </a:r>
            <a:r>
              <a:rPr lang="el-GR" sz="1600" dirty="0">
                <a:effectLst/>
                <a:ea typeface="Calibri" panose="020F0502020204030204" pitchFamily="34" charset="0"/>
                <a:cs typeface="Times New Roman" panose="02020603050405020304" pitchFamily="18" charset="0"/>
              </a:rPr>
              <a:t> ώστε το ποσοστό αυτό να ανεβεί ακόμη περισσότερο</a:t>
            </a:r>
            <a:endParaRPr lang="en-GB" sz="16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FAADC39-FADA-086D-D3FE-4EDA61390E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737" y="1897904"/>
            <a:ext cx="4641669" cy="3849122"/>
          </a:xfrm>
          <a:prstGeom prst="rect">
            <a:avLst/>
          </a:prstGeom>
          <a:noFill/>
          <a:ln>
            <a:noFill/>
          </a:ln>
        </p:spPr>
      </p:pic>
    </p:spTree>
    <p:extLst>
      <p:ext uri="{BB962C8B-B14F-4D97-AF65-F5344CB8AC3E}">
        <p14:creationId xmlns:p14="http://schemas.microsoft.com/office/powerpoint/2010/main" val="392624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B5. Μπορείτε να δώσετε κάποια παραδείγματα; (έως 3 παραδείγματα όπου θα φαίνεται η σχέση μεταξύ ωφελημάτων Προγράμματος και πρόσβασης στην αγορά εργασίας) 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226978" y="1758566"/>
            <a:ext cx="8534400" cy="389850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dirty="0">
                <a:effectLst/>
                <a:ea typeface="Calibri" panose="020F0502020204030204" pitchFamily="34" charset="0"/>
              </a:rPr>
              <a:t>Στην πρώτη ανοιχτή ερώτηση της έρευνας σχετικά με τη σχέση ωφελημάτων του προγράμματος και την ισότιμη πρόσβαση στην αγορά εργασίας, φαίνεται ότι το πρόγραμμα (δράση) δεν εξασφαλίζει μόνο ποσοτικά οφέλη (οικονομική βοήθεια, πρόσβαση στην εργασία και το εισόδημα) </a:t>
            </a:r>
            <a:r>
              <a:rPr lang="el-GR" dirty="0">
                <a:solidFill>
                  <a:srgbClr val="C00000"/>
                </a:solidFill>
                <a:effectLst/>
                <a:ea typeface="Calibri" panose="020F0502020204030204" pitchFamily="34" charset="0"/>
              </a:rPr>
              <a:t>αλλά και ποιοτικά οφέλη, καθώς οι συμμετέχοντες νιώθουν πως το παιδί τους κοινωνικοποιείται και μαθαίνει σε ένα περιβάλλον που εμπιστεύονται και εκτιμούν</a:t>
            </a:r>
          </a:p>
          <a:p>
            <a:pPr marL="285750" indent="-285750" algn="just">
              <a:spcAft>
                <a:spcPts val="800"/>
              </a:spcAft>
              <a:buFont typeface="Arial" panose="020B0604020202020204" pitchFamily="34" charset="0"/>
              <a:buChar char="•"/>
            </a:pPr>
            <a:r>
              <a:rPr lang="el-GR" dirty="0">
                <a:effectLst/>
                <a:ea typeface="Calibri" panose="020F0502020204030204" pitchFamily="34" charset="0"/>
              </a:rPr>
              <a:t>Σε πολλές περιπτώσεις φαίνεται με τα λόγια των συμμετεχόντων το συμπέρασμα που παρουσιάστηκε παραπάνω, ότι δηλαδή δεδομένων των εισοδημάτων των συμμετεχόντων, το πρόγραμμα είναι ζωτικής σημασίας για τις οικογένειες</a:t>
            </a:r>
          </a:p>
          <a:p>
            <a:pPr marL="285750" indent="-285750" algn="just">
              <a:spcAft>
                <a:spcPts val="800"/>
              </a:spcAft>
              <a:buFont typeface="Arial" panose="020B0604020202020204" pitchFamily="34" charset="0"/>
              <a:buChar char="•"/>
            </a:pPr>
            <a:r>
              <a:rPr lang="el-GR" dirty="0">
                <a:effectLst/>
                <a:ea typeface="Calibri" panose="020F0502020204030204" pitchFamily="34" charset="0"/>
              </a:rPr>
              <a:t> Στις προτάσεις βελτίωσης </a:t>
            </a:r>
            <a:r>
              <a:rPr lang="el-GR" dirty="0">
                <a:solidFill>
                  <a:srgbClr val="C00000"/>
                </a:solidFill>
                <a:effectLst/>
                <a:ea typeface="Calibri" panose="020F0502020204030204" pitchFamily="34" charset="0"/>
              </a:rPr>
              <a:t>αξίζει να σημειωθεί ότι δεν αναφέρεται τίποτα σχετικό με την ποιότητα των παρεχόμενων υπηρεσιών αλλά με την ποσότητά τους, προτείνεται διευρυμένο ωράριο, δυνατότητα συμμετοχής περισσοτέρων παιδιών, απογευματινή λειτουργία</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805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B5. Μπορείτε να δώσετε κάποια παραδείγματα; (έως 3 παραδείγματα όπου θα φαίνεται η σχέση μεταξύ ωφελημάτων Προγράμματος και πρόσβασης στην αγορά εργασίας) ΙΙ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226978" y="1453766"/>
            <a:ext cx="8534400" cy="4852610"/>
          </a:xfrm>
          <a:prstGeom prst="rect">
            <a:avLst/>
          </a:prstGeom>
          <a:noFill/>
        </p:spPr>
        <p:txBody>
          <a:bodyPr wrap="square" rtlCol="0">
            <a:spAutoFit/>
          </a:bodyPr>
          <a:lstStyle/>
          <a:p>
            <a:pPr algn="just">
              <a:spcAft>
                <a:spcPts val="800"/>
              </a:spcAft>
            </a:pPr>
            <a:r>
              <a:rPr lang="el-GR" sz="1600" dirty="0">
                <a:effectLst/>
                <a:ea typeface="Calibri" panose="020F0502020204030204" pitchFamily="34" charset="0"/>
                <a:cs typeface="Times New Roman" panose="02020603050405020304" pitchFamily="18" charset="0"/>
              </a:rPr>
              <a:t>Ενδεικτικές Απαντήσεις:</a:t>
            </a: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Αφού το παιδί μου συμμετέχει στο πρόγραμμα εγώ μπορώ να εργαστώ</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Δεν συμμετέχω οικονομικά λόγω του προγράμματος, μπορώ να δώσω και  άλλα πράγματα στο παιδί μου  </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Με τη συμμετοχή του παιδιού στο πρόγραμμα το βοηθώ να μάθει πράγματα  και να κοινωνικοποιηθεί</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Μπορώ να εργαστώ γιατί έχω κάπου να αφήνω το παιδί και όπου εμπιστεύομαι</a:t>
            </a:r>
            <a:endParaRPr lang="en-GB" sz="1600" dirty="0">
              <a:effectLst/>
              <a:ea typeface="Times New Roman" panose="02020603050405020304" pitchFamily="18" charset="0"/>
              <a:cs typeface="Times New Roman" panose="02020603050405020304" pitchFamily="18" charset="0"/>
            </a:endParaRPr>
          </a:p>
          <a:p>
            <a:pPr marL="342900" indent="-342900">
              <a:spcAft>
                <a:spcPts val="800"/>
              </a:spcAft>
              <a:buFont typeface="Symbol" panose="05050102010706020507" pitchFamily="18" charset="2"/>
              <a:buChar char=""/>
            </a:pPr>
            <a:r>
              <a:rPr lang="el-GR" sz="1600" dirty="0">
                <a:cs typeface="Times New Roman" panose="02020603050405020304" pitchFamily="18" charset="0"/>
              </a:rPr>
              <a:t>Υπάρχει βοήθεια οικονομική (</a:t>
            </a:r>
            <a:r>
              <a:rPr lang="el-GR" sz="1600" dirty="0" err="1">
                <a:cs typeface="Times New Roman" panose="02020603050405020304" pitchFamily="18" charset="0"/>
              </a:rPr>
              <a:t>voucher</a:t>
            </a:r>
            <a:r>
              <a:rPr lang="el-GR" sz="1600" dirty="0">
                <a:cs typeface="Times New Roman" panose="02020603050405020304" pitchFamily="18" charset="0"/>
              </a:rPr>
              <a:t>) και το εισόδημα μου μπαίνει στο νοικοκυριό</a:t>
            </a:r>
            <a:endParaRPr lang="en-GB" sz="1600" dirty="0">
              <a:cs typeface="Times New Roman" panose="02020603050405020304" pitchFamily="18" charset="0"/>
            </a:endParaRPr>
          </a:p>
          <a:p>
            <a:pPr marL="342900" indent="-342900">
              <a:spcAft>
                <a:spcPts val="800"/>
              </a:spcAft>
              <a:buFont typeface="Symbol" panose="05050102010706020507" pitchFamily="18" charset="2"/>
              <a:buChar char=""/>
            </a:pPr>
            <a:r>
              <a:rPr lang="el-GR" sz="1600" dirty="0">
                <a:cs typeface="Times New Roman" panose="02020603050405020304" pitchFamily="18" charset="0"/>
              </a:rPr>
              <a:t>Γνωρίζοντας πως το παιδί μου είναι στο σταθμό, είμαι ήσυχη πως θα αναπτυχθεί κοινωνικό-συναισθηματικά και θα έρθει σε επαφή με συνομήλικους, όσο εγώ εργάζομαι</a:t>
            </a:r>
            <a:endParaRPr lang="en-GB" sz="1600" dirty="0">
              <a:cs typeface="Times New Roman" panose="02020603050405020304" pitchFamily="18" charset="0"/>
            </a:endParaRPr>
          </a:p>
          <a:p>
            <a:pPr marL="342900" indent="-342900">
              <a:spcAft>
                <a:spcPts val="800"/>
              </a:spcAft>
              <a:buFont typeface="Symbol" panose="05050102010706020507" pitchFamily="18" charset="2"/>
              <a:buChar char=""/>
            </a:pPr>
            <a:r>
              <a:rPr lang="el-GR" sz="1600" dirty="0">
                <a:cs typeface="Times New Roman" panose="02020603050405020304" pitchFamily="18" charset="0"/>
              </a:rPr>
              <a:t>Η κατοχή </a:t>
            </a:r>
            <a:r>
              <a:rPr lang="el-GR" sz="1600" dirty="0" err="1">
                <a:cs typeface="Times New Roman" panose="02020603050405020304" pitchFamily="18" charset="0"/>
              </a:rPr>
              <a:t>voucher</a:t>
            </a:r>
            <a:r>
              <a:rPr lang="el-GR" sz="1600" dirty="0">
                <a:cs typeface="Times New Roman" panose="02020603050405020304" pitchFamily="18" charset="0"/>
              </a:rPr>
              <a:t> μου δίνει τη δυνατότητα να έχω το παιδί μου σε κάποια καλή προσχολική δομή χωρίς να καταβάλλεται το 1/3 του οικογενειακού προϋπολογισμού</a:t>
            </a:r>
          </a:p>
          <a:p>
            <a:pPr marL="342900" indent="-342900">
              <a:spcAft>
                <a:spcPts val="800"/>
              </a:spcAft>
              <a:buFont typeface="Symbol" panose="05050102010706020507" pitchFamily="18" charset="2"/>
              <a:buChar char=""/>
            </a:pPr>
            <a:r>
              <a:rPr lang="el-GR" sz="1600" dirty="0">
                <a:cs typeface="Times New Roman" panose="02020603050405020304" pitchFamily="18" charset="0"/>
              </a:rPr>
              <a:t>Αρκετοί εργοδότες με ρώτησαν στη συνέντευξη εάν το παιδί το έχω στο σταθμό ή το προσέχει κάποιος. Το ξεκαθάρισαν ότι είναι πιο άνετοι όταν τα παιδιά είναι στο σχολείο παρά όταν απλά τα προσέχει κάποιος κι ακόμη χειρότερα σε περίπτωση που ο κάποιος είναι ηλικιωμένος (γιαγιά </a:t>
            </a:r>
            <a:r>
              <a:rPr lang="el-GR" sz="1600" dirty="0" err="1">
                <a:cs typeface="Times New Roman" panose="02020603050405020304" pitchFamily="18" charset="0"/>
              </a:rPr>
              <a:t>κτλ</a:t>
            </a:r>
            <a:r>
              <a:rPr lang="el-GR" sz="1600" dirty="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81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B6. Το μέλος της οικογένειας που συμμετέχει στο πρόγραμμα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2481378"/>
            <a:ext cx="4414737" cy="206210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Στο πρόγραμμα συμμετέχουν κυρίως νήπια ενός έως τριών ετών σε ποσοστό 63,5%. Ενδεχομένως με βάση τις απαντήσει σε αυτή την ερώτηση να </a:t>
            </a:r>
            <a:r>
              <a:rPr lang="el-GR" sz="1600" dirty="0">
                <a:solidFill>
                  <a:srgbClr val="C00000"/>
                </a:solidFill>
                <a:effectLst/>
                <a:ea typeface="Calibri" panose="020F0502020204030204" pitchFamily="34" charset="0"/>
                <a:cs typeface="Times New Roman" panose="02020603050405020304" pitchFamily="18" charset="0"/>
              </a:rPr>
              <a:t>χρειάζεται ενίσχυση του προγράμματος για την εισδοχή περισσοτέρων βρεφών</a:t>
            </a:r>
            <a:r>
              <a:rPr lang="el-GR" sz="1600" dirty="0">
                <a:effectLst/>
                <a:ea typeface="Calibri" panose="020F0502020204030204" pitchFamily="34" charset="0"/>
                <a:cs typeface="Times New Roman" panose="02020603050405020304" pitchFamily="18" charset="0"/>
              </a:rPr>
              <a:t> όπως επίσης και παιδιών τεσσάρων έως έξι ετών όπως αναφέρθηκε και στις ανοιχτού τύπου ερωτήσεις της έρευνας.</a:t>
            </a:r>
            <a:endParaRPr lang="en-GB" sz="16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2183F84-AE46-7807-A73C-65D6155582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5915" y="1897904"/>
            <a:ext cx="4428652" cy="3545477"/>
          </a:xfrm>
          <a:prstGeom prst="rect">
            <a:avLst/>
          </a:prstGeom>
          <a:noFill/>
          <a:ln>
            <a:noFill/>
          </a:ln>
        </p:spPr>
      </p:pic>
    </p:spTree>
    <p:extLst>
      <p:ext uri="{BB962C8B-B14F-4D97-AF65-F5344CB8AC3E}">
        <p14:creationId xmlns:p14="http://schemas.microsoft.com/office/powerpoint/2010/main" val="2360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Β.7. Πόσο ικανοποιημένοι είστε από το πρόγραμμα σε επίπεδο χρόνου φροντίδας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2481378"/>
            <a:ext cx="4414737" cy="167225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Το πρόγραμμα ικανοποιεί τους συμμετέχοντες σε επίπεδο χρόνου φροντίδας σε ποσοστό 98% ενώ αξίζει να σημειωθεί ότι δεν υπάρχουν απαντήσεις απουσίας ικανοποίησης</a:t>
            </a:r>
          </a:p>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Προφανώς φαίνεται να υπάρχουν περιθώρια βελτίωσης για το 26,8% των συμμετεχόντων</a:t>
            </a:r>
            <a:endParaRPr lang="en-GB" sz="1600" dirty="0">
              <a:solidFill>
                <a:srgbClr val="C00000"/>
              </a:solidFill>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B768E8E-0271-9124-A245-93BB074FC1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8091" y="2255113"/>
            <a:ext cx="4047944" cy="3240889"/>
          </a:xfrm>
          <a:prstGeom prst="rect">
            <a:avLst/>
          </a:prstGeom>
          <a:noFill/>
          <a:ln>
            <a:noFill/>
          </a:ln>
        </p:spPr>
      </p:pic>
    </p:spTree>
    <p:extLst>
      <p:ext uri="{BB962C8B-B14F-4D97-AF65-F5344CB8AC3E}">
        <p14:creationId xmlns:p14="http://schemas.microsoft.com/office/powerpoint/2010/main" val="376816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Β.8. Πόσο ικανοποιημένοι είστε από το πρόγραμμα σε επίπεδο ποιότητας φροντίδας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2481378"/>
            <a:ext cx="4414737" cy="216469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Το πρόγραμμα ικανοποιεί τους συμμετέχοντες και σε επίπεδο ποιότητας φροντίδας σε ποσοστό 95,1% ενώ αξίζει να σημειωθεί ότι δεν υπάρχουν απαντήσεις απουσίας ικανοποίησης (πολύ κακό/ κακό)</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 Προφανώς και εδώ φαίνεται να υπάρχουν </a:t>
            </a:r>
            <a:r>
              <a:rPr lang="el-GR" sz="1600" dirty="0">
                <a:solidFill>
                  <a:srgbClr val="C00000"/>
                </a:solidFill>
                <a:effectLst/>
                <a:ea typeface="Calibri" panose="020F0502020204030204" pitchFamily="34" charset="0"/>
                <a:cs typeface="Times New Roman" panose="02020603050405020304" pitchFamily="18" charset="0"/>
              </a:rPr>
              <a:t>περιθώρια βελτίωσης για το 24% </a:t>
            </a:r>
            <a:r>
              <a:rPr lang="el-GR" sz="1600" dirty="0">
                <a:effectLst/>
                <a:ea typeface="Calibri" panose="020F0502020204030204" pitchFamily="34" charset="0"/>
                <a:cs typeface="Times New Roman" panose="02020603050405020304" pitchFamily="18" charset="0"/>
              </a:rPr>
              <a:t>των συμμετεχόντων</a:t>
            </a:r>
            <a:endParaRPr lang="en-GB" sz="1600" dirty="0">
              <a:solidFill>
                <a:srgbClr val="C00000"/>
              </a:solidFill>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681483E-5E02-9A7B-3756-A3ACA30503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6759" y="1918736"/>
            <a:ext cx="4414737" cy="3534553"/>
          </a:xfrm>
          <a:prstGeom prst="rect">
            <a:avLst/>
          </a:prstGeom>
          <a:noFill/>
          <a:ln>
            <a:noFill/>
          </a:ln>
        </p:spPr>
      </p:pic>
    </p:spTree>
    <p:extLst>
      <p:ext uri="{BB962C8B-B14F-4D97-AF65-F5344CB8AC3E}">
        <p14:creationId xmlns:p14="http://schemas.microsoft.com/office/powerpoint/2010/main" val="25002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Β.9. Πόσο ικανοποιημένοι είστε από το πρόγραμμα σε αναπτυξιακό/ εκπαιδευτικό επίπεδο</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0" y="2481378"/>
            <a:ext cx="4414737" cy="265713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Αναφορικά με την ποιότητα των παρεχόμενων υπηρεσιών του προγράμματος, φαίνεται πως ποσοστό ίσο με 94,1% </a:t>
            </a:r>
            <a:r>
              <a:rPr lang="el-GR" sz="1600" dirty="0">
                <a:effectLst/>
                <a:ea typeface="Calibri" panose="020F0502020204030204" pitchFamily="34" charset="0"/>
                <a:cs typeface="Times New Roman" panose="02020603050405020304" pitchFamily="18" charset="0"/>
              </a:rPr>
              <a:t>θεωρεί τις υπηρεσίες αυτές σε αναπτυξιακό και εκπαιδευτικό επίπεδο καλές ή πολύ καλές</a:t>
            </a:r>
          </a:p>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Συγκριτικά με τις άλλες δύο ερωτήσεις εδώ φαίνεται να υπάρχει μεγαλύτερο περιθώριο βελτίωσης </a:t>
            </a:r>
            <a:r>
              <a:rPr lang="el-GR" sz="1600" dirty="0">
                <a:effectLst/>
                <a:ea typeface="Calibri" panose="020F0502020204030204" pitchFamily="34" charset="0"/>
                <a:cs typeface="Times New Roman" panose="02020603050405020304" pitchFamily="18" charset="0"/>
              </a:rPr>
              <a:t>χωρίς όμως να υπάρχει δυσαρέσκεια για το επίπεδο των παρεχόμενων υπηρεσιών</a:t>
            </a:r>
            <a:endParaRPr lang="en-GB" sz="16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A31D57B-DEEB-90FF-DADD-751D2E7DD6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95603"/>
            <a:ext cx="4517390" cy="3616325"/>
          </a:xfrm>
          <a:prstGeom prst="rect">
            <a:avLst/>
          </a:prstGeom>
          <a:noFill/>
          <a:ln>
            <a:noFill/>
          </a:ln>
        </p:spPr>
      </p:pic>
    </p:spTree>
    <p:extLst>
      <p:ext uri="{BB962C8B-B14F-4D97-AF65-F5344CB8AC3E}">
        <p14:creationId xmlns:p14="http://schemas.microsoft.com/office/powerpoint/2010/main" val="35245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952241"/>
            <a:ext cx="8064230" cy="2739211"/>
          </a:xfrm>
          <a:prstGeom prst="rect">
            <a:avLst/>
          </a:prstGeom>
          <a:noFill/>
        </p:spPr>
        <p:txBody>
          <a:bodyPr wrap="square" rtlCol="0">
            <a:spAutoFit/>
          </a:bodyPr>
          <a:lstStyle/>
          <a:p>
            <a:pPr algn="ctr"/>
            <a:r>
              <a:rPr lang="el-GR" sz="3600" dirty="0">
                <a:solidFill>
                  <a:srgbClr val="C00000"/>
                </a:solidFill>
              </a:rPr>
              <a:t>Δημογραφικά Χαρακτηριστικά Συμμετεχόντων στην Έρευνα</a:t>
            </a:r>
            <a:endParaRPr lang="en-GB" sz="3600" dirty="0">
              <a:solidFill>
                <a:srgbClr val="C00000"/>
              </a:solidFill>
            </a:endParaRPr>
          </a:p>
          <a:p>
            <a:pPr algn="ctr"/>
            <a:endParaRPr lang="en-GB" sz="3600" dirty="0">
              <a:solidFill>
                <a:srgbClr val="C00000"/>
              </a:solidFill>
            </a:endParaRPr>
          </a:p>
          <a:p>
            <a:pPr algn="ct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val="4144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Β10. Έχετε να προτείνετε τρόπους μέσα από τους οποίους το Πρόγραμμα θα μπορούσε να σας υποστηρίξει/βοηθήσει περισσότερο; (3-4 προτάσεις με σύντομη τεκμηρίωση) 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226978" y="1758566"/>
            <a:ext cx="8534400" cy="279050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dirty="0">
                <a:effectLst/>
                <a:ea typeface="Calibri" panose="020F0502020204030204" pitchFamily="34" charset="0"/>
              </a:rPr>
              <a:t>Η έρευνα ολοκληρώνεται με τη δεύτερη ερώτηση ανοιχτού τύπου προς τους ωφελούμενους</a:t>
            </a:r>
          </a:p>
          <a:p>
            <a:pPr marL="285750" indent="-285750" algn="just">
              <a:spcAft>
                <a:spcPts val="800"/>
              </a:spcAft>
              <a:buFont typeface="Arial" panose="020B0604020202020204" pitchFamily="34" charset="0"/>
              <a:buChar char="•"/>
            </a:pPr>
            <a:r>
              <a:rPr lang="el-GR" dirty="0">
                <a:effectLst/>
                <a:ea typeface="Calibri" panose="020F0502020204030204" pitchFamily="34" charset="0"/>
              </a:rPr>
              <a:t>Οι απαντήσεις παρουσιάζονται όπως δόθηκαν για να γίνουν αντιληπτές καλύτερα οι προκλήσεις των συμμετεχόντων στην έρευνα</a:t>
            </a:r>
          </a:p>
          <a:p>
            <a:pPr marL="285750" indent="-285750" algn="just">
              <a:spcAft>
                <a:spcPts val="800"/>
              </a:spcAft>
              <a:buFont typeface="Arial" panose="020B0604020202020204" pitchFamily="34" charset="0"/>
              <a:buChar char="•"/>
            </a:pPr>
            <a:r>
              <a:rPr lang="el-GR" dirty="0">
                <a:effectLst/>
                <a:ea typeface="Calibri" panose="020F0502020204030204" pitchFamily="34" charset="0"/>
              </a:rPr>
              <a:t>Περισσότερος χρόνος φροντίδας, βελτίωση των παρεχόμενων υπηρεσιών με την ένταξη και άλλων ειδικοτήτων, ένταξη περισσοτέρων παιδιών και ειδικότερα ένταξη βρεφών, καλύτερη παρεχόμενη διατροφή στα παιδιά και μεγαλύτερη χρηματοδότηση είναι μερικές από τις πολύ ενδιαφέρουσες προτάσεις που παρουσιάζονται αναλυτικά παρακάτω</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0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Β10. Έχετε να προτείνετε τρόπους μέσα από τους οποίους το Πρόγραμμα θα μπορούσε να σας υποστηρίξει/βοηθήσει περισσότερο; (3-4 προτάσεις με σύντομη τεκμηρίωση) ΙΙ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226978" y="1453766"/>
            <a:ext cx="8534400" cy="4401205"/>
          </a:xfrm>
          <a:prstGeom prst="rect">
            <a:avLst/>
          </a:prstGeom>
          <a:noFill/>
        </p:spPr>
        <p:txBody>
          <a:bodyPr wrap="square" rtlCol="0">
            <a:spAutoFit/>
          </a:bodyPr>
          <a:lstStyle/>
          <a:p>
            <a:pPr algn="just">
              <a:spcAft>
                <a:spcPts val="800"/>
              </a:spcAft>
            </a:pPr>
            <a:r>
              <a:rPr lang="el-GR" sz="1600" dirty="0">
                <a:effectLst/>
                <a:ea typeface="Calibri" panose="020F0502020204030204" pitchFamily="34" charset="0"/>
                <a:cs typeface="Times New Roman" panose="02020603050405020304" pitchFamily="18" charset="0"/>
              </a:rPr>
              <a:t>Ενδεικτικές Απαντήσεις:</a:t>
            </a: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Να επανεξεταστούν τα κοινωνικά κριτήρια καθώς οι εργαζόμενες μητέρες </a:t>
            </a:r>
            <a:r>
              <a:rPr lang="el-GR" sz="1600" dirty="0" err="1">
                <a:effectLst/>
                <a:ea typeface="Times New Roman" panose="02020603050405020304" pitchFamily="18" charset="0"/>
                <a:cs typeface="Times New Roman" panose="02020603050405020304" pitchFamily="18" charset="0"/>
              </a:rPr>
              <a:t>μοριοδοτούνται</a:t>
            </a:r>
            <a:r>
              <a:rPr lang="el-GR" sz="1600" dirty="0">
                <a:effectLst/>
                <a:ea typeface="Times New Roman" panose="02020603050405020304" pitchFamily="18" charset="0"/>
                <a:cs typeface="Times New Roman" panose="02020603050405020304" pitchFamily="18" charset="0"/>
              </a:rPr>
              <a:t> λιγότερο και μένουν εκτός προγράμματος, σε σχέση με τις άνεργες, μη έχοντας που ν ‘αφήσουν τα παιδιά τους για να πάνε στη δουλειά τους. </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Περισσότερα βρεφικά τμήματα.	</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Αυτό που θα ήθελα να επισημάνω είναι ως προς το χρόνο φροντίδας. Αναγκάζομαι να φεύγω πολύ συχνά πιο νωρίς από την εργασία μου για να προλάβω να παίρνω το παιδί μου από τη δομή...Η ώρα αποχώρησης από τη δομή είναι στις 15:00 και τελειώνω την εργασία μου την ίδια ώρα..	</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Διεύρυνση ωραρίου	</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Ένταξη σε ΚΔΑΠ και ειδικότητες ψυχικής υγείας όπως </a:t>
            </a:r>
            <a:r>
              <a:rPr lang="el-GR" sz="1600" dirty="0" err="1">
                <a:effectLst/>
                <a:ea typeface="Times New Roman" panose="02020603050405020304" pitchFamily="18" charset="0"/>
                <a:cs typeface="Times New Roman" panose="02020603050405020304" pitchFamily="18" charset="0"/>
              </a:rPr>
              <a:t>λογοθεραπευτες</a:t>
            </a:r>
            <a:r>
              <a:rPr lang="el-GR" sz="1600" dirty="0">
                <a:effectLst/>
                <a:ea typeface="Times New Roman" panose="02020603050405020304" pitchFamily="18" charset="0"/>
                <a:cs typeface="Times New Roman" panose="02020603050405020304" pitchFamily="18" charset="0"/>
              </a:rPr>
              <a:t>- ψυχολόγους όχι μόνο σε ΚΔΑΠ ΑΜΕΑ	</a:t>
            </a:r>
            <a:endParaRPr lang="en-GB" sz="1600"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sz="1600" dirty="0">
                <a:effectLst/>
                <a:ea typeface="Times New Roman" panose="02020603050405020304" pitchFamily="18" charset="0"/>
                <a:cs typeface="Times New Roman" panose="02020603050405020304" pitchFamily="18" charset="0"/>
              </a:rPr>
              <a:t>Η αλήθεια είναι ότι είχα βάλει το μικρό μου σε άλλο βρεφικό.. όπου έμεινα πάρα πολύ δυσαρεστημένη.. και το άλλαξα... Από το δεύτερο βρεφικό είμαι πλήρως ικανοποιημένη πέραν του δέοντος!!! Δεν έχω καμία πρόταση για να εξυπηρετηθώ καλύτερα εγώ το πρόγραμμα</a:t>
            </a:r>
            <a:endParaRPr lang="en-GB" sz="1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6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400" dirty="0">
                <a:cs typeface="Times New Roman" pitchFamily="18" charset="0"/>
              </a:rPr>
              <a:t>Β10. Έχετε να προτείνετε τρόπους μέσα από τους οποίους το Πρόγραμμα θα μπορούσε να σας υποστηρίξει/βοηθήσει περισσότερο; (3-4 προτάσεις με σύντομη τεκμηρίωση) ΙΙΙ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226978" y="1453766"/>
            <a:ext cx="8534400" cy="3826689"/>
          </a:xfrm>
          <a:prstGeom prst="rect">
            <a:avLst/>
          </a:prstGeom>
          <a:noFill/>
        </p:spPr>
        <p:txBody>
          <a:bodyPr wrap="square" rtlCol="0">
            <a:spAutoFit/>
          </a:bodyPr>
          <a:lstStyle/>
          <a:p>
            <a:pPr algn="just">
              <a:spcAft>
                <a:spcPts val="800"/>
              </a:spcAft>
            </a:pPr>
            <a:r>
              <a:rPr lang="el-GR" dirty="0">
                <a:effectLst/>
                <a:ea typeface="Calibri" panose="020F0502020204030204" pitchFamily="34" charset="0"/>
                <a:cs typeface="Times New Roman" panose="02020603050405020304" pitchFamily="18" charset="0"/>
              </a:rPr>
              <a:t>Ενδεικτικές Απαντήσεις:</a:t>
            </a:r>
          </a:p>
          <a:p>
            <a:pPr marL="342900" lvl="0" indent="-342900">
              <a:spcAft>
                <a:spcPts val="800"/>
              </a:spcAft>
              <a:buFont typeface="Symbol" panose="05050102010706020507" pitchFamily="18" charset="2"/>
              <a:buChar char=""/>
            </a:pPr>
            <a:r>
              <a:rPr lang="el-GR" dirty="0">
                <a:effectLst/>
                <a:ea typeface="Times New Roman" panose="02020603050405020304" pitchFamily="18" charset="0"/>
                <a:cs typeface="Times New Roman" panose="02020603050405020304" pitchFamily="18" charset="0"/>
              </a:rPr>
              <a:t>Θα ήθελα αν γίνεται να υπάρχουν πιο αυστηρά κριτήρια για τους βρεφικούς σταθμούς που παίρνουν μέρος στο πρόγραμμά σας!!! Πολλοί δεν αξίζουν να είναι μέρος του προγράμματος..</a:t>
            </a:r>
            <a:endParaRPr lang="en-GB"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dirty="0">
                <a:effectLst/>
                <a:ea typeface="Times New Roman" panose="02020603050405020304" pitchFamily="18" charset="0"/>
                <a:cs typeface="Times New Roman" panose="02020603050405020304" pitchFamily="18" charset="0"/>
              </a:rPr>
              <a:t>Καλύτερη διατροφή, πολύ ψωμί και γενικώς αρτοσκευασμάτων, σπάνια σαλάτες	</a:t>
            </a:r>
            <a:endParaRPr lang="en-GB"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dirty="0">
                <a:effectLst/>
                <a:ea typeface="Times New Roman" panose="02020603050405020304" pitchFamily="18" charset="0"/>
                <a:cs typeface="Times New Roman" panose="02020603050405020304" pitchFamily="18" charset="0"/>
              </a:rPr>
              <a:t>Κατάλληλους χώρους , περισσότερο προσωπικό, αύξηση ωραρίου για την βοήθεια εργαζομένων γονέων	 </a:t>
            </a:r>
            <a:endParaRPr lang="en-GB" dirty="0">
              <a:effectLst/>
              <a:ea typeface="Times New Roman" panose="02020603050405020304" pitchFamily="18" charset="0"/>
              <a:cs typeface="Times New Roman" panose="02020603050405020304" pitchFamily="18" charset="0"/>
            </a:endParaRPr>
          </a:p>
          <a:p>
            <a:pPr marL="342900" lvl="0" indent="-342900">
              <a:spcAft>
                <a:spcPts val="800"/>
              </a:spcAft>
              <a:buFont typeface="Symbol" panose="05050102010706020507" pitchFamily="18" charset="2"/>
              <a:buChar char=""/>
            </a:pPr>
            <a:r>
              <a:rPr lang="el-GR" dirty="0">
                <a:effectLst/>
                <a:ea typeface="Times New Roman" panose="02020603050405020304" pitchFamily="18" charset="0"/>
                <a:cs typeface="Times New Roman" panose="02020603050405020304" pitchFamily="18" charset="0"/>
              </a:rPr>
              <a:t>Να δημιουργηθούν παιδικοί σταθμοί σε περισσότερα μέρη. Τα παιδιά των απομακρυσμένων περιοχών δεν έχουν τη δυνατότητα να παρακολουθήσουν το πρόγραμμα των παιδικών σταθμών είτε επειδή δεν υπάρχουν δομές στις περιοχές τους είτε λόγω της μεγάλης απόστασης που πρέπει να διανύει για την πιο κοντινή δομή.</a:t>
            </a:r>
            <a:endParaRPr lang="en-GB"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4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4800" dirty="0">
                <a:cs typeface="Times New Roman" pitchFamily="18" charset="0"/>
              </a:rPr>
              <a:t>Συμπεράσματα 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226978" y="1453766"/>
            <a:ext cx="8534400" cy="4483279"/>
          </a:xfrm>
          <a:prstGeom prst="rect">
            <a:avLst/>
          </a:prstGeom>
          <a:noFill/>
        </p:spPr>
        <p:txBody>
          <a:bodyPr wrap="square" rtlCol="0">
            <a:spAutoFit/>
          </a:bodyPr>
          <a:lstStyle/>
          <a:p>
            <a:pPr algn="just">
              <a:spcAft>
                <a:spcPts val="800"/>
              </a:spcAft>
            </a:pPr>
            <a:r>
              <a:rPr lang="el-GR" dirty="0">
                <a:effectLst/>
                <a:ea typeface="Calibri" panose="020F0502020204030204" pitchFamily="34" charset="0"/>
                <a:cs typeface="Times New Roman" panose="02020603050405020304" pitchFamily="18" charset="0"/>
              </a:rPr>
              <a:t>Τα αποτελέσματα της έρευνας για τη Δράση για την εναρμόνιση της Επαγγελματικής και της Οικογενειακής Ζωής αναδεικνύουν πολλά ενδιαφέροντα συμπεράσματα</a:t>
            </a:r>
          </a:p>
          <a:p>
            <a:pPr marL="285750" indent="-285750" algn="just">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Το πρόγραμμα είναι πολύ κρίσιμο για όλους τους συμμετέχοντες αλλά κυρίως για το βασικό προφίλ των συμμετεχόντων</a:t>
            </a:r>
            <a:r>
              <a:rPr lang="el-GR" dirty="0">
                <a:solidFill>
                  <a:srgbClr val="C00000"/>
                </a:solidFill>
                <a:effectLst/>
                <a:ea typeface="Calibri" panose="020F0502020204030204" pitchFamily="34" charset="0"/>
                <a:cs typeface="Times New Roman" panose="02020603050405020304" pitchFamily="18" charset="0"/>
              </a:rPr>
              <a:t>, δηλαδή για τις γυναίκες μεταξύ 35-45 ετών που έχουν ως επί το πλείστο πανεπιστημιακές σπουδές και πολύ περιορισμένο οικογενειακό εισόδημα</a:t>
            </a:r>
          </a:p>
          <a:p>
            <a:pPr marL="285750" indent="-285750" algn="just">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Αυτές οι γυναίκες είναι απολύτως απαραίτητο να μπορούν να εργαστούν τόσο για </a:t>
            </a:r>
            <a:r>
              <a:rPr lang="el-GR" dirty="0">
                <a:solidFill>
                  <a:srgbClr val="C00000"/>
                </a:solidFill>
                <a:effectLst/>
                <a:ea typeface="Calibri" panose="020F0502020204030204" pitchFamily="34" charset="0"/>
                <a:cs typeface="Times New Roman" panose="02020603050405020304" pitchFamily="18" charset="0"/>
              </a:rPr>
              <a:t>βιοποριστικούς όσο και για κοινωνικούς λόγους </a:t>
            </a:r>
          </a:p>
          <a:p>
            <a:pPr marL="285750" indent="-285750" algn="just">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Το πρόγραμμα σε </a:t>
            </a:r>
            <a:r>
              <a:rPr lang="el-GR" dirty="0">
                <a:solidFill>
                  <a:srgbClr val="C00000"/>
                </a:solidFill>
                <a:effectLst/>
                <a:ea typeface="Calibri" panose="020F0502020204030204" pitchFamily="34" charset="0"/>
                <a:cs typeface="Times New Roman" panose="02020603050405020304" pitchFamily="18" charset="0"/>
              </a:rPr>
              <a:t>μεγάλο βαθμό πετυχαίνει τους στόχους του</a:t>
            </a:r>
          </a:p>
          <a:p>
            <a:pPr marL="285750" indent="-285750" algn="just">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Οι συμμετέχοντες δείχνουν ικανοποιημένοι από την ένταξή τους στο πρόγραμμα σε πολλαπλά επίπεδα, </a:t>
            </a:r>
            <a:r>
              <a:rPr lang="el-GR" dirty="0">
                <a:solidFill>
                  <a:srgbClr val="C00000"/>
                </a:solidFill>
                <a:effectLst/>
                <a:ea typeface="Calibri" panose="020F0502020204030204" pitchFamily="34" charset="0"/>
                <a:cs typeface="Times New Roman" panose="02020603050405020304" pitchFamily="18" charset="0"/>
              </a:rPr>
              <a:t>όπως οικονομικό, κοινωνικό και επαγγελματικό</a:t>
            </a:r>
          </a:p>
          <a:p>
            <a:pPr marL="285750" indent="-285750" algn="just">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Επιπλέον και το πρόγραμμα αυτό καθαυτό παρέχει </a:t>
            </a:r>
            <a:r>
              <a:rPr lang="el-GR" dirty="0">
                <a:solidFill>
                  <a:srgbClr val="C00000"/>
                </a:solidFill>
                <a:effectLst/>
                <a:ea typeface="Calibri" panose="020F0502020204030204" pitchFamily="34" charset="0"/>
                <a:cs typeface="Times New Roman" panose="02020603050405020304" pitchFamily="18" charset="0"/>
              </a:rPr>
              <a:t>υψηλού επιπέδου υπηρεσίες αλλά και ένα περιβάλλον που κάνει τους γονείς να νιώθουν ασφάλεια για το παιδί και σιγουριά ότι μαθαίνει και εξελίσσεται όσο αυτοί εργάζονται</a:t>
            </a:r>
          </a:p>
        </p:txBody>
      </p:sp>
    </p:spTree>
    <p:extLst>
      <p:ext uri="{BB962C8B-B14F-4D97-AF65-F5344CB8AC3E}">
        <p14:creationId xmlns:p14="http://schemas.microsoft.com/office/powerpoint/2010/main" val="111861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4800" dirty="0">
                <a:cs typeface="Times New Roman" pitchFamily="18" charset="0"/>
              </a:rPr>
              <a:t>Συμπεράσματα ΙΙ</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4" name="TextBox 3">
            <a:extLst>
              <a:ext uri="{FF2B5EF4-FFF2-40B4-BE49-F238E27FC236}">
                <a16:creationId xmlns:a16="http://schemas.microsoft.com/office/drawing/2014/main" id="{0A3F0A31-DF11-4DEF-FF93-6386A678C2D0}"/>
              </a:ext>
            </a:extLst>
          </p:cNvPr>
          <p:cNvSpPr txBox="1"/>
          <p:nvPr/>
        </p:nvSpPr>
        <p:spPr>
          <a:xfrm>
            <a:off x="226978" y="1453766"/>
            <a:ext cx="8534400" cy="455509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dirty="0">
                <a:ea typeface="Calibri" panose="020F0502020204030204" pitchFamily="34" charset="0"/>
                <a:cs typeface="Times New Roman" panose="02020603050405020304" pitchFamily="18" charset="0"/>
              </a:rPr>
              <a:t>Το πρόγραμμα είναι </a:t>
            </a:r>
            <a:r>
              <a:rPr lang="el-GR" dirty="0">
                <a:solidFill>
                  <a:srgbClr val="C00000"/>
                </a:solidFill>
                <a:ea typeface="Calibri" panose="020F0502020204030204" pitchFamily="34" charset="0"/>
                <a:cs typeface="Times New Roman" panose="02020603050405020304" pitchFamily="18" charset="0"/>
              </a:rPr>
              <a:t>πολύ σημαντικό σε όλο το φάσμα των ομάδων απασχόλησης</a:t>
            </a:r>
          </a:p>
          <a:p>
            <a:pPr marL="285750" indent="-285750" algn="just">
              <a:spcAft>
                <a:spcPts val="800"/>
              </a:spcAft>
              <a:buFont typeface="Arial" panose="020B0604020202020204" pitchFamily="34" charset="0"/>
              <a:buChar char="•"/>
            </a:pPr>
            <a:r>
              <a:rPr lang="el-GR" dirty="0">
                <a:ea typeface="Calibri" panose="020F0502020204030204" pitchFamily="34" charset="0"/>
                <a:cs typeface="Times New Roman" panose="02020603050405020304" pitchFamily="18" charset="0"/>
              </a:rPr>
              <a:t>Τόσο για τους ανέργους που ψάχνουν εργασία όσο και για τους εργαζόμενους σε δημόσιο και ιδιωτικό τομέα, η υποστήριξη σε σχέση με τη φύλαξη/ εκπαίδευση των μικρών τους παιδιών είναι καθοριστικής σημασίας, επιτρέποντάς τους να </a:t>
            </a:r>
            <a:r>
              <a:rPr lang="el-GR" dirty="0">
                <a:solidFill>
                  <a:srgbClr val="C00000"/>
                </a:solidFill>
                <a:ea typeface="Calibri" panose="020F0502020204030204" pitchFamily="34" charset="0"/>
                <a:cs typeface="Times New Roman" panose="02020603050405020304" pitchFamily="18" charset="0"/>
              </a:rPr>
              <a:t>επικεντρωθούν στην εργασία και στην αναζήτηση εργασίας αντίστοιχα</a:t>
            </a:r>
          </a:p>
          <a:p>
            <a:pPr marL="285750" indent="-285750" algn="just">
              <a:spcAft>
                <a:spcPts val="800"/>
              </a:spcAft>
              <a:buFont typeface="Arial" panose="020B0604020202020204" pitchFamily="34" charset="0"/>
              <a:buChar char="•"/>
            </a:pPr>
            <a:r>
              <a:rPr lang="el-GR" dirty="0">
                <a:ea typeface="Calibri" panose="020F0502020204030204" pitchFamily="34" charset="0"/>
                <a:cs typeface="Times New Roman" panose="02020603050405020304" pitchFamily="18" charset="0"/>
              </a:rPr>
              <a:t>Τέλος, το πρόγραμμα φαίνεται να έχει περιθώρια βελτίωσης που ενδεικτικά σχετίζονται με την διεύρυνση του ωραρίου των σχετιζόμενων δομών, την ένταξη σε αυτές περισσοτέρων βρεφών, την απασχόληση περισσοτέρων ειδικοτήτων όπως </a:t>
            </a:r>
            <a:r>
              <a:rPr lang="el-GR" dirty="0" err="1">
                <a:ea typeface="Calibri" panose="020F0502020204030204" pitchFamily="34" charset="0"/>
                <a:cs typeface="Times New Roman" panose="02020603050405020304" pitchFamily="18" charset="0"/>
              </a:rPr>
              <a:t>εργοθεραπευτές</a:t>
            </a:r>
            <a:r>
              <a:rPr lang="el-GR" dirty="0">
                <a:ea typeface="Calibri" panose="020F0502020204030204" pitchFamily="34" charset="0"/>
                <a:cs typeface="Times New Roman" panose="02020603050405020304" pitchFamily="18" charset="0"/>
              </a:rPr>
              <a:t> και λογοθεραπευτές, </a:t>
            </a:r>
            <a:r>
              <a:rPr lang="el-GR" dirty="0">
                <a:solidFill>
                  <a:srgbClr val="C00000"/>
                </a:solidFill>
                <a:ea typeface="Calibri" panose="020F0502020204030204" pitchFamily="34" charset="0"/>
                <a:cs typeface="Times New Roman" panose="02020603050405020304" pitchFamily="18" charset="0"/>
              </a:rPr>
              <a:t>την βελτίωση των χώρων και των παρεχόμενων γευμάτων και τέλος την λειτουργία δομών σε απομακρυσμένες περιοχές ώστε να μπορούν και γονείς από αυτές να ενταχθούν στην αγορά εργασίας αρμονικά </a:t>
            </a:r>
            <a:endParaRPr lang="en-GB" dirty="0">
              <a:solidFill>
                <a:srgbClr val="C00000"/>
              </a:solidFill>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b="1" dirty="0">
                <a:solidFill>
                  <a:srgbClr val="C00000"/>
                </a:solidFill>
                <a:ea typeface="Calibri" panose="020F0502020204030204" pitchFamily="34" charset="0"/>
                <a:cs typeface="Times New Roman" panose="02020603050405020304" pitchFamily="18" charset="0"/>
              </a:rPr>
              <a:t>Συμπερασματικά θα λέγαμε ότι το πρόγραμμα πετυχαίνει σε μεγάλο βαθμό τους στόχους του και παρέχει βοήθεια καθοριστικής σημασίας, ενώ είναι απολύτως απαραίτητο να ενισχυθεί περεταίρω δεδομένης της κρισιμότητας της βοήθειας που παρέχει στις οικογένειες με χαμηλά εισοδήματα της περιοχής</a:t>
            </a:r>
            <a:endParaRPr lang="en-GB" b="1" dirty="0">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67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Α1. Ηλικία Συμμετεχόντων</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174126" y="1911968"/>
            <a:ext cx="3831818" cy="489364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Η ηλικία των συμμετεχόντων προσεγγίζει την κανονική κατανομή, με τους μισούς συμμετέχοντες ναι είναι </a:t>
            </a:r>
            <a:r>
              <a:rPr lang="el-GR" sz="1600" dirty="0">
                <a:solidFill>
                  <a:srgbClr val="C00000"/>
                </a:solidFill>
                <a:effectLst/>
                <a:ea typeface="Calibri" panose="020F0502020204030204" pitchFamily="34" charset="0"/>
                <a:cs typeface="Times New Roman" panose="02020603050405020304" pitchFamily="18" charset="0"/>
              </a:rPr>
              <a:t>μέχρι 38 ετών και την ηλικία των 41 ετών να εμφανίζεται πιο συχνά ως παρατήρηση</a:t>
            </a:r>
          </a:p>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Συνολικά το δείγμα έχει από συμμετέχοντα 23 ετών έως 54 ετών</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Με δεδομένο το αντικείμενο της έρευνας το δείγμα δεν περιέχει κάποια ακραία μη εξηγήσιμη τιμή (π.χ. γονέας ανηλίκου ετών 70)</a:t>
            </a:r>
            <a:endParaRPr lang="en-GB" sz="1600" dirty="0">
              <a:effectLst/>
              <a:ea typeface="Calibri" panose="020F0502020204030204" pitchFamily="34" charset="0"/>
              <a:cs typeface="Times New Roman" panose="02020603050405020304" pitchFamily="18" charset="0"/>
            </a:endParaRPr>
          </a:p>
          <a:p>
            <a:pPr algn="ctr"/>
            <a:endParaRPr lang="en-GB" sz="3600" dirty="0">
              <a:solidFill>
                <a:srgbClr val="C00000"/>
              </a:solidFill>
            </a:endParaRPr>
          </a:p>
          <a:p>
            <a:pPr algn="ctr"/>
            <a:endParaRPr lang="el-GR" sz="3200" dirty="0">
              <a:solidFill>
                <a:srgbClr val="C00000"/>
              </a:solidFill>
            </a:endParaRPr>
          </a:p>
          <a:p>
            <a:pPr algn="ctr"/>
            <a:endParaRPr lang="el-GR" sz="3200" dirty="0">
              <a:solidFill>
                <a:srgbClr val="C00000"/>
              </a:solidFill>
            </a:endParaRPr>
          </a:p>
        </p:txBody>
      </p:sp>
      <p:pic>
        <p:nvPicPr>
          <p:cNvPr id="4" name="Picture 3">
            <a:extLst>
              <a:ext uri="{FF2B5EF4-FFF2-40B4-BE49-F238E27FC236}">
                <a16:creationId xmlns:a16="http://schemas.microsoft.com/office/drawing/2014/main" id="{DE04FF5E-6C99-C7E2-4660-DD11EED48B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4347" y="1928882"/>
            <a:ext cx="4884010" cy="3910266"/>
          </a:xfrm>
          <a:prstGeom prst="rect">
            <a:avLst/>
          </a:prstGeom>
          <a:noFill/>
          <a:ln>
            <a:noFill/>
          </a:ln>
        </p:spPr>
      </p:pic>
    </p:spTree>
    <p:extLst>
      <p:ext uri="{BB962C8B-B14F-4D97-AF65-F5344CB8AC3E}">
        <p14:creationId xmlns:p14="http://schemas.microsoft.com/office/powerpoint/2010/main" val="41081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Α2. Φύλο Συμμετεχόντων</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155643" y="1292373"/>
            <a:ext cx="4484961" cy="5334794"/>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Το 90% του δείγματος αποτελείται από γυναίκες, το 10% περίπου από άντρες. Αυτή η μεγάλη απόκλιση δεν πρέπει να κάνει εντύπωση για δύο λόγους:</a:t>
            </a:r>
          </a:p>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Πρώτον, στην ελληνική κοινωνία οι γυναίκες είναι συχνά επιφορτισμένες με την φροντίδα των παιδιών στο σπίτι και συνεπώς </a:t>
            </a:r>
            <a:r>
              <a:rPr lang="el-GR" sz="1400" dirty="0">
                <a:solidFill>
                  <a:srgbClr val="C00000"/>
                </a:solidFill>
                <a:effectLst/>
                <a:ea typeface="Calibri" panose="020F0502020204030204" pitchFamily="34" charset="0"/>
                <a:cs typeface="Times New Roman" panose="02020603050405020304" pitchFamily="18" charset="0"/>
              </a:rPr>
              <a:t>είναι και αυτές που ωφελούνται περισσότερο όταν η φροντίδα αυτή μπορεί να δοθεί από δράσεις όπως αυτή της εναρμόνισης οικογενειακής και επαγγελματικής ζωής</a:t>
            </a:r>
            <a:endParaRPr lang="el-GR" sz="1400" dirty="0">
              <a:effectLst/>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Δεύτερον, ειδικά σε οικογένειες με βρέφη, οι μητέρες πιθανόν να εργάζονται με μειωμένο ωράριο ή με </a:t>
            </a:r>
            <a:r>
              <a:rPr lang="el-GR" sz="1400" dirty="0" err="1">
                <a:effectLst/>
                <a:ea typeface="Calibri" panose="020F0502020204030204" pitchFamily="34" charset="0"/>
                <a:cs typeface="Times New Roman" panose="02020603050405020304" pitchFamily="18" charset="0"/>
              </a:rPr>
              <a:t>ημι</a:t>
            </a:r>
            <a:r>
              <a:rPr lang="el-GR" sz="1400" dirty="0">
                <a:effectLst/>
                <a:ea typeface="Calibri" panose="020F0502020204030204" pitchFamily="34" charset="0"/>
                <a:cs typeface="Times New Roman" panose="02020603050405020304" pitchFamily="18" charset="0"/>
              </a:rPr>
              <a:t>-απασχόληση με αποτέλεσμα να είναι να αυτές που πηγαίνουν στους παιδικούς σταθμούς η στα ΚΔΑΠ να παραλάβουν τα παιδιά με </a:t>
            </a:r>
            <a:r>
              <a:rPr lang="el-GR" sz="1400" dirty="0">
                <a:solidFill>
                  <a:srgbClr val="C00000"/>
                </a:solidFill>
                <a:effectLst/>
                <a:ea typeface="Calibri" panose="020F0502020204030204" pitchFamily="34" charset="0"/>
                <a:cs typeface="Times New Roman" panose="02020603050405020304" pitchFamily="18" charset="0"/>
              </a:rPr>
              <a:t>αποτέλεσμα να είναι και αυτές που ενημερώθηκαν να συμπληρώσουν το ερωτηματολόγιο της έρευνας</a:t>
            </a:r>
          </a:p>
          <a:p>
            <a:pPr marL="285750" indent="-285750" algn="just">
              <a:spcAft>
                <a:spcPts val="800"/>
              </a:spcAf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Συνεπώς αυτή η άνιση κατανομή του φύλου στο δείγμα δεν αποτελεί σημείο που πρέπει να προβληματίσει περισσότερο</a:t>
            </a:r>
            <a:endParaRPr lang="en-GB" sz="1400" dirty="0">
              <a:effectLst/>
              <a:ea typeface="Calibri" panose="020F0502020204030204" pitchFamily="34" charset="0"/>
              <a:cs typeface="Times New Roman" panose="02020603050405020304" pitchFamily="18" charset="0"/>
            </a:endParaRPr>
          </a:p>
          <a:p>
            <a:pPr algn="ctr"/>
            <a:endParaRPr lang="en-GB" sz="1600" dirty="0">
              <a:solidFill>
                <a:srgbClr val="C00000"/>
              </a:solidFill>
            </a:endParaRPr>
          </a:p>
          <a:p>
            <a:pPr algn="ctr"/>
            <a:endParaRPr lang="el-GR" sz="1600" dirty="0">
              <a:solidFill>
                <a:srgbClr val="C00000"/>
              </a:solidFill>
            </a:endParaRPr>
          </a:p>
          <a:p>
            <a:pPr algn="ctr"/>
            <a:endParaRPr lang="el-GR" sz="1600" dirty="0">
              <a:solidFill>
                <a:srgbClr val="C00000"/>
              </a:solidFill>
            </a:endParaRPr>
          </a:p>
        </p:txBody>
      </p:sp>
      <p:pic>
        <p:nvPicPr>
          <p:cNvPr id="5" name="Picture 4">
            <a:extLst>
              <a:ext uri="{FF2B5EF4-FFF2-40B4-BE49-F238E27FC236}">
                <a16:creationId xmlns:a16="http://schemas.microsoft.com/office/drawing/2014/main" id="{D77E2212-CB6A-146C-9BFF-67BB239643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5179" y="1785257"/>
            <a:ext cx="3473178" cy="3546112"/>
          </a:xfrm>
          <a:prstGeom prst="rect">
            <a:avLst/>
          </a:prstGeom>
          <a:noFill/>
          <a:ln>
            <a:noFill/>
          </a:ln>
        </p:spPr>
      </p:pic>
    </p:spTree>
    <p:extLst>
      <p:ext uri="{BB962C8B-B14F-4D97-AF65-F5344CB8AC3E}">
        <p14:creationId xmlns:p14="http://schemas.microsoft.com/office/powerpoint/2010/main" val="158332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Α3. Επίπεδο σπουδών/ Μόρφωση</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87039" y="1301082"/>
            <a:ext cx="4484961" cy="5139869"/>
          </a:xfrm>
          <a:prstGeom prst="rect">
            <a:avLst/>
          </a:prstGeom>
          <a:noFill/>
        </p:spPr>
        <p:txBody>
          <a:bodyPr wrap="square" rtlCol="0">
            <a:spAutoFit/>
          </a:bodyPr>
          <a:lstStyle/>
          <a:p>
            <a:pPr marL="171450" indent="-1714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Πολύ ενδιαφέροντα είναι τα στοιχεία σχετικά με το μορφωτικό επίπεδο των συμμετεχόντων στο δείγμα </a:t>
            </a:r>
            <a:r>
              <a:rPr lang="el-GR" sz="1600" dirty="0">
                <a:solidFill>
                  <a:srgbClr val="C00000"/>
                </a:solidFill>
                <a:effectLst/>
                <a:ea typeface="Calibri" panose="020F0502020204030204" pitchFamily="34" charset="0"/>
                <a:cs typeface="Times New Roman" panose="02020603050405020304" pitchFamily="18" charset="0"/>
              </a:rPr>
              <a:t>με 64,4% από τους συμμετέχοντες να έχει πτυχίο τριτοβάθμιας η ακόμη και μεταπτυχιακό (19,8%)</a:t>
            </a:r>
          </a:p>
          <a:p>
            <a:pPr marL="171450" indent="-1714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Τα άτομα αυτά λόγω εξειδίκευσης έχουν ευκολότερη πρόσβαση στην αγορά εργασίας και σε θέσεις που ενδεχομένως να είναι καλύτερα αμειβόμενες από αυτές των ατόμων με λιγότερα τυπικά προσόντα. </a:t>
            </a:r>
            <a:endParaRPr lang="en-GB" sz="16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l-GR" sz="1600" dirty="0">
                <a:effectLst/>
                <a:ea typeface="Calibri" panose="020F0502020204030204" pitchFamily="34" charset="0"/>
              </a:rPr>
              <a:t>Συνεπώς η δράση αυτή βοηθά άτομα που έχουν τη δυνατότητα </a:t>
            </a:r>
            <a:r>
              <a:rPr lang="el-GR" sz="1600" dirty="0">
                <a:solidFill>
                  <a:srgbClr val="C00000"/>
                </a:solidFill>
                <a:effectLst/>
                <a:ea typeface="Calibri" panose="020F0502020204030204" pitchFamily="34" charset="0"/>
              </a:rPr>
              <a:t>να εργαστούν σε καλές συγκριτικά θέσεις και να βοηθήσουν ουσιαστικά την οικογένειά τους σε οικονομικό επίπεδο</a:t>
            </a:r>
            <a:r>
              <a:rPr lang="el-GR" sz="1600" dirty="0">
                <a:effectLst/>
                <a:ea typeface="Calibri" panose="020F0502020204030204" pitchFamily="34" charset="0"/>
              </a:rPr>
              <a:t>, καθώς και να μπουν στην αγορά εργασίας αποτελεσματικά και σε κατάλληλες ηλικίες χωρίς να χρειάζεται να περιμένουν τα παιδιά τους να μεγαλώσουν αρκετά ώστε να μπορούν να το πετύχουν αυτό.</a:t>
            </a:r>
            <a:endParaRPr lang="en-GB" sz="1600" dirty="0">
              <a:solidFill>
                <a:srgbClr val="C00000"/>
              </a:solidFill>
            </a:endParaRPr>
          </a:p>
          <a:p>
            <a:pPr marL="171450" indent="-171450" algn="just">
              <a:buFont typeface="Arial" panose="020B0604020202020204" pitchFamily="34" charset="0"/>
              <a:buChar char="•"/>
            </a:pPr>
            <a:endParaRPr lang="el-GR" sz="1200" dirty="0">
              <a:solidFill>
                <a:srgbClr val="C00000"/>
              </a:solidFill>
            </a:endParaRPr>
          </a:p>
          <a:p>
            <a:pPr marL="171450" indent="-171450" algn="just">
              <a:buFont typeface="Arial" panose="020B0604020202020204" pitchFamily="34" charset="0"/>
              <a:buChar char="•"/>
            </a:pPr>
            <a:endParaRPr lang="el-GR" sz="1200" dirty="0">
              <a:solidFill>
                <a:srgbClr val="C00000"/>
              </a:solidFill>
            </a:endParaRPr>
          </a:p>
        </p:txBody>
      </p:sp>
      <p:pic>
        <p:nvPicPr>
          <p:cNvPr id="4" name="Picture 3">
            <a:extLst>
              <a:ext uri="{FF2B5EF4-FFF2-40B4-BE49-F238E27FC236}">
                <a16:creationId xmlns:a16="http://schemas.microsoft.com/office/drawing/2014/main" id="{5BC178DD-5323-CD7A-66A5-11F3A51E9C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271" y="1301082"/>
            <a:ext cx="4346690" cy="5027558"/>
          </a:xfrm>
          <a:prstGeom prst="rect">
            <a:avLst/>
          </a:prstGeom>
          <a:noFill/>
          <a:ln>
            <a:noFill/>
          </a:ln>
        </p:spPr>
      </p:pic>
    </p:spTree>
    <p:extLst>
      <p:ext uri="{BB962C8B-B14F-4D97-AF65-F5344CB8AC3E}">
        <p14:creationId xmlns:p14="http://schemas.microsoft.com/office/powerpoint/2010/main" val="26321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Α4. Θέση στην απασχόληση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9217" y="1723491"/>
            <a:ext cx="4562783" cy="3754874"/>
          </a:xfrm>
          <a:prstGeom prst="rect">
            <a:avLst/>
          </a:prstGeom>
          <a:noFill/>
        </p:spPr>
        <p:txBody>
          <a:bodyPr wrap="square" rtlCol="0">
            <a:spAutoFit/>
          </a:bodyPr>
          <a:lstStyle/>
          <a:p>
            <a:pPr marL="285750" indent="-285750" algn="jus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Η υποστήριξη του προγράμματος είναι κρίσιμη στο </a:t>
            </a:r>
            <a:r>
              <a:rPr lang="el-GR" sz="1400" dirty="0">
                <a:solidFill>
                  <a:srgbClr val="C00000"/>
                </a:solidFill>
                <a:effectLst/>
                <a:ea typeface="Calibri" panose="020F0502020204030204" pitchFamily="34" charset="0"/>
                <a:cs typeface="Times New Roman" panose="02020603050405020304" pitchFamily="18" charset="0"/>
              </a:rPr>
              <a:t>30,8% του δείγματος που αποτελείται από ανέργους που αναζητούν εργασία</a:t>
            </a:r>
          </a:p>
          <a:p>
            <a:pPr marL="285750" indent="-285750" algn="jus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Η σημασία αυτής της στήριξης είναι διττή, καθώς και δίνει στα άτομα μεγαλύτερη ευελιξία να προσεγγίσουν επιχειρήσεις με στόχο την εύρεση εργασίας ενώ, ιδιαίτερα σε περιπτώσεις που το άτομο ξεκινήσει να εργάζεται ως αυτοαπασχολούμενος, παρέχεται ο απαραίτητος χρόνος για ποιοτική εργασία χωρίς να υπάρχει το άγχος της φύλαξης του παιδιού/ των παιδιών τους παράλληλα</a:t>
            </a:r>
            <a:endParaRPr lang="en-GB" sz="1400"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l-GR" sz="1400" dirty="0">
                <a:solidFill>
                  <a:srgbClr val="C00000"/>
                </a:solidFill>
                <a:effectLst/>
                <a:ea typeface="Calibri" panose="020F0502020204030204" pitchFamily="34" charset="0"/>
                <a:cs typeface="Times New Roman" panose="02020603050405020304" pitchFamily="18" charset="0"/>
              </a:rPr>
              <a:t>Επιπλέον στο δείγμα ποσοστό λίγο μικρότερο από το 59% των συμμετεχόντων εργάζεται, ενισχύοντας το οικογενειακό εισόδημα όσο τα παιδιά βρίσκονται σε κατάλληλο χώρο εκπαίδευσης/ φύλαξης</a:t>
            </a:r>
            <a:endParaRPr lang="en-GB" sz="1400" dirty="0">
              <a:solidFill>
                <a:srgbClr val="C00000"/>
              </a:solidFill>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el-GR" sz="1400" dirty="0">
              <a:solidFill>
                <a:srgbClr val="C00000"/>
              </a:solidFill>
            </a:endParaRPr>
          </a:p>
          <a:p>
            <a:pPr marL="171450" indent="-171450" algn="just">
              <a:buFont typeface="Arial" panose="020B0604020202020204" pitchFamily="34" charset="0"/>
              <a:buChar char="•"/>
            </a:pPr>
            <a:endParaRPr lang="el-GR" sz="1400" dirty="0">
              <a:solidFill>
                <a:srgbClr val="C00000"/>
              </a:solidFill>
            </a:endParaRPr>
          </a:p>
        </p:txBody>
      </p:sp>
      <p:pic>
        <p:nvPicPr>
          <p:cNvPr id="5" name="Picture 4">
            <a:extLst>
              <a:ext uri="{FF2B5EF4-FFF2-40B4-BE49-F238E27FC236}">
                <a16:creationId xmlns:a16="http://schemas.microsoft.com/office/drawing/2014/main" id="{0EC1FFB4-5821-68B1-E519-E194323760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9824" y="1723491"/>
            <a:ext cx="4446647" cy="4304133"/>
          </a:xfrm>
          <a:prstGeom prst="rect">
            <a:avLst/>
          </a:prstGeom>
          <a:noFill/>
          <a:ln>
            <a:noFill/>
          </a:ln>
        </p:spPr>
      </p:pic>
    </p:spTree>
    <p:extLst>
      <p:ext uri="{BB962C8B-B14F-4D97-AF65-F5344CB8AC3E}">
        <p14:creationId xmlns:p14="http://schemas.microsoft.com/office/powerpoint/2010/main" val="4225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Α.5 Δήμος Κατοικίας</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157263" y="1331606"/>
            <a:ext cx="6983766" cy="1384995"/>
          </a:xfrm>
          <a:prstGeom prst="rect">
            <a:avLst/>
          </a:prstGeom>
          <a:noFill/>
        </p:spPr>
        <p:txBody>
          <a:bodyPr wrap="square" rtlCol="0">
            <a:spAutoFit/>
          </a:bodyPr>
          <a:lstStyle/>
          <a:p>
            <a:pPr marL="285750" indent="-285750" algn="just">
              <a:buFont typeface="Arial" panose="020B0604020202020204" pitchFamily="34" charset="0"/>
              <a:buChar char="•"/>
            </a:pPr>
            <a:r>
              <a:rPr lang="el-GR" sz="1400" dirty="0">
                <a:effectLst/>
                <a:ea typeface="Calibri" panose="020F0502020204030204" pitchFamily="34" charset="0"/>
                <a:cs typeface="Times New Roman" panose="02020603050405020304" pitchFamily="18" charset="0"/>
              </a:rPr>
              <a:t>Οι συμμετέχοντες στην έρευνα προέρχονται κανονικά από δήμους της Περιφέρειας Δυτικής Ελλάδας που παρέχουν τη δράση για την εναρμόνιση της οικογενειακής και επαγγελματικής ζωής</a:t>
            </a:r>
          </a:p>
          <a:p>
            <a:pPr marL="285750" indent="-285750" algn="just">
              <a:buFont typeface="Arial" panose="020B0604020202020204" pitchFamily="34" charset="0"/>
              <a:buChar char="•"/>
            </a:pPr>
            <a:r>
              <a:rPr lang="el-GR" sz="1400" dirty="0">
                <a:solidFill>
                  <a:srgbClr val="C00000"/>
                </a:solidFill>
                <a:effectLst/>
                <a:ea typeface="Calibri" panose="020F0502020204030204" pitchFamily="34" charset="0"/>
                <a:cs typeface="Times New Roman" panose="02020603050405020304" pitchFamily="18" charset="0"/>
              </a:rPr>
              <a:t>Το 40% του δείγματος προέρχεται από το δήμο Πατρών με τον δήμο Αγρινίου να ακολουθεί με 22,8%</a:t>
            </a:r>
            <a:endParaRPr lang="el-GR" sz="1400" dirty="0">
              <a:solidFill>
                <a:srgbClr val="C00000"/>
              </a:solidFill>
            </a:endParaRPr>
          </a:p>
          <a:p>
            <a:pPr marL="171450" indent="-171450" algn="just">
              <a:buFont typeface="Arial" panose="020B0604020202020204" pitchFamily="34" charset="0"/>
              <a:buChar char="•"/>
            </a:pPr>
            <a:endParaRPr lang="el-GR" sz="1400" dirty="0">
              <a:solidFill>
                <a:srgbClr val="C00000"/>
              </a:solidFill>
            </a:endParaRPr>
          </a:p>
        </p:txBody>
      </p:sp>
      <p:pic>
        <p:nvPicPr>
          <p:cNvPr id="4" name="Picture 3">
            <a:extLst>
              <a:ext uri="{FF2B5EF4-FFF2-40B4-BE49-F238E27FC236}">
                <a16:creationId xmlns:a16="http://schemas.microsoft.com/office/drawing/2014/main" id="{1DD2D1C2-BAD0-4570-1CAB-6E0BCEEA28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6684" y="2438399"/>
            <a:ext cx="5274310" cy="4092972"/>
          </a:xfrm>
          <a:prstGeom prst="rect">
            <a:avLst/>
          </a:prstGeom>
          <a:noFill/>
          <a:ln>
            <a:noFill/>
          </a:ln>
        </p:spPr>
      </p:pic>
    </p:spTree>
    <p:extLst>
      <p:ext uri="{BB962C8B-B14F-4D97-AF65-F5344CB8AC3E}">
        <p14:creationId xmlns:p14="http://schemas.microsoft.com/office/powerpoint/2010/main" val="228283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Α.6 Ετήσιο καθαρό οικογενειακό εισόδημα</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79441" y="1331606"/>
            <a:ext cx="4414737" cy="477053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Ένα πολύ ενδιαφέρον στοιχείο της έρευνας που αποδεικνύει της σημασία της δράσης για την εναρμόνιση της επαγγελματικής με την οικογενειακή ζωή, είναι πως </a:t>
            </a:r>
            <a:r>
              <a:rPr lang="el-GR" sz="1600" dirty="0">
                <a:solidFill>
                  <a:srgbClr val="C00000"/>
                </a:solidFill>
                <a:effectLst/>
                <a:ea typeface="Calibri" panose="020F0502020204030204" pitchFamily="34" charset="0"/>
                <a:cs typeface="Times New Roman" panose="02020603050405020304" pitchFamily="18" charset="0"/>
              </a:rPr>
              <a:t>το 78,2% των συμμετεχόντων έχουν ετήσιο καθαρό οικογενειακό εισόδημα χαμηλότερο από 15.000€</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Για άτομα αυτών των εισοδημάτων η πρόσβαση στην αγορά εργασίας είναι θέμα ύψιστης σημασίας </a:t>
            </a:r>
            <a:r>
              <a:rPr lang="el-GR" sz="1600" dirty="0">
                <a:solidFill>
                  <a:srgbClr val="C00000"/>
                </a:solidFill>
                <a:effectLst/>
                <a:ea typeface="Calibri" panose="020F0502020204030204" pitchFamily="34" charset="0"/>
                <a:cs typeface="Times New Roman" panose="02020603050405020304" pitchFamily="18" charset="0"/>
              </a:rPr>
              <a:t>καθώς οριακά καλύπτουν τις απολύτως απαραίτητες ανάγκες τους όπως και τις αντίστοιχες των παιδιών τους</a:t>
            </a:r>
          </a:p>
          <a:p>
            <a:pPr marL="285750" indent="-285750" algn="just">
              <a:spcAft>
                <a:spcPts val="800"/>
              </a:spcAft>
              <a:buFont typeface="Arial" panose="020B0604020202020204" pitchFamily="34" charset="0"/>
              <a:buChar char="•"/>
            </a:pPr>
            <a:r>
              <a:rPr lang="el-GR" sz="1600" b="1" dirty="0">
                <a:solidFill>
                  <a:srgbClr val="C00000"/>
                </a:solidFill>
                <a:effectLst/>
                <a:ea typeface="Calibri" panose="020F0502020204030204" pitchFamily="34" charset="0"/>
                <a:cs typeface="Times New Roman" panose="02020603050405020304" pitchFamily="18" charset="0"/>
              </a:rPr>
              <a:t>Ενδεχόμενη διακοπή του προγράμματος </a:t>
            </a:r>
            <a:r>
              <a:rPr lang="el-GR" sz="1600" b="1" dirty="0">
                <a:solidFill>
                  <a:srgbClr val="C00000"/>
                </a:solidFill>
                <a:ea typeface="Calibri" panose="020F0502020204030204" pitchFamily="34" charset="0"/>
                <a:cs typeface="Times New Roman" panose="02020603050405020304" pitchFamily="18" charset="0"/>
              </a:rPr>
              <a:t>πιθανότατα θα ωθούσε τα άτομα αυτά στην ανέχεια και στον κοινωνικό αποκλεισμό με πολύ αρνητικές συνέπειες σε πολλά επίπεδα και για τα άτομα και για τις οικογένειές τους</a:t>
            </a:r>
            <a:endParaRPr lang="en-GB" sz="1600" b="1" dirty="0">
              <a:solidFill>
                <a:srgbClr val="C00000"/>
              </a:solidFill>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el-GR" sz="1200" dirty="0">
              <a:solidFill>
                <a:srgbClr val="C00000"/>
              </a:solidFill>
            </a:endParaRPr>
          </a:p>
        </p:txBody>
      </p:sp>
      <p:pic>
        <p:nvPicPr>
          <p:cNvPr id="5" name="Picture 4">
            <a:extLst>
              <a:ext uri="{FF2B5EF4-FFF2-40B4-BE49-F238E27FC236}">
                <a16:creationId xmlns:a16="http://schemas.microsoft.com/office/drawing/2014/main" id="{ADB61BCF-436F-4DDB-840F-8BBE9B628A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4178" y="1500505"/>
            <a:ext cx="4649822" cy="4222750"/>
          </a:xfrm>
          <a:prstGeom prst="rect">
            <a:avLst/>
          </a:prstGeom>
          <a:noFill/>
          <a:ln>
            <a:noFill/>
          </a:ln>
        </p:spPr>
      </p:pic>
    </p:spTree>
    <p:extLst>
      <p:ext uri="{BB962C8B-B14F-4D97-AF65-F5344CB8AC3E}">
        <p14:creationId xmlns:p14="http://schemas.microsoft.com/office/powerpoint/2010/main" val="393442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 Δράση για την εναρμόνιση της Επαγγελματικής και της Οικογενειακής Ζωής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952241"/>
            <a:ext cx="8064230" cy="2246769"/>
          </a:xfrm>
          <a:prstGeom prst="rect">
            <a:avLst/>
          </a:prstGeom>
          <a:noFill/>
        </p:spPr>
        <p:txBody>
          <a:bodyPr wrap="square" rtlCol="0">
            <a:spAutoFit/>
          </a:bodyPr>
          <a:lstStyle/>
          <a:p>
            <a:pPr algn="ctr"/>
            <a:r>
              <a:rPr lang="el-GR" sz="3600" dirty="0">
                <a:solidFill>
                  <a:srgbClr val="C00000"/>
                </a:solidFill>
              </a:rPr>
              <a:t>Ερωτήσεις για το Πρόγραμμα εναρμόνισης Επαγγελματικής και Οικογενειακής Ζωής</a:t>
            </a: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val="145261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3684</TotalTime>
  <Words>4050</Words>
  <Application>Microsoft Office PowerPoint</Application>
  <PresentationFormat>Προβολή στην οθόνη (4:3)</PresentationFormat>
  <Paragraphs>196</Paragraphs>
  <Slides>25</Slides>
  <Notes>25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Calibri</vt:lpstr>
      <vt:lpstr>Calibri Light</vt:lpstr>
      <vt:lpstr>Symbol</vt:lpstr>
      <vt:lpstr>Office Theme</vt:lpstr>
      <vt:lpstr>Έρευνα για τη Δράση για την εναρμόνιση της Επαγγελματικής και της Οικογενειακής Ζωής </vt:lpstr>
      <vt:lpstr>Πρώτο Μέρος Έρευνας </vt:lpstr>
      <vt:lpstr>Α1. Ηλικία Συμμετεχόντων</vt:lpstr>
      <vt:lpstr>Α2. Φύλο Συμμετεχόντων</vt:lpstr>
      <vt:lpstr>Α3. Επίπεδο σπουδών/ Μόρφωση</vt:lpstr>
      <vt:lpstr>Α4. Θέση στην απασχόληση </vt:lpstr>
      <vt:lpstr>Α.5 Δήμος Κατοικίας</vt:lpstr>
      <vt:lpstr>Α.6 Ετήσιο καθαρό οικογενειακό εισόδημα</vt:lpstr>
      <vt:lpstr>Δεύτερο Μέρος Έρευνας </vt:lpstr>
      <vt:lpstr>Β1. Πόσο σας ωφέλησε το πρόγραμμα Εναρμόνισης της Οικογενειακής Ζωής σε Οικονομικό Επίπεδο</vt:lpstr>
      <vt:lpstr>Β2. Πόσο σας ωφέλησε το πρόγραμμα Εναρμόνισης της Οικογενειακής Ζωής σε Κοινωνικό Επίπεδο</vt:lpstr>
      <vt:lpstr>Β3. Πόσο σας ωφέλησε το πρόγραμμα Εναρμόνισης της Οικογενειακής Ζωής σε Επαγγελματικό Επίπεδο</vt:lpstr>
      <vt:lpstr>Β4. Θεωρείτε ότι μέσα από το Πρόγραμμα έχετε ισότιμη πρόσβαση στην αγορά εργασίας</vt:lpstr>
      <vt:lpstr>B5. Μπορείτε να δώσετε κάποια παραδείγματα; (έως 3 παραδείγματα όπου θα φαίνεται η σχέση μεταξύ ωφελημάτων Προγράμματος και πρόσβασης στην αγορά εργασίας) Ι</vt:lpstr>
      <vt:lpstr>B5. Μπορείτε να δώσετε κάποια παραδείγματα; (έως 3 παραδείγματα όπου θα φαίνεται η σχέση μεταξύ ωφελημάτων Προγράμματος και πρόσβασης στην αγορά εργασίας) ΙΙ</vt:lpstr>
      <vt:lpstr>B6. Το μέλος της οικογένειας που συμμετέχει στο πρόγραμμα </vt:lpstr>
      <vt:lpstr>Β.7. Πόσο ικανοποιημένοι είστε από το πρόγραμμα σε επίπεδο χρόνου φροντίδας</vt:lpstr>
      <vt:lpstr>Β.8. Πόσο ικανοποιημένοι είστε από το πρόγραμμα σε επίπεδο ποιότητας φροντίδας</vt:lpstr>
      <vt:lpstr>Β.9. Πόσο ικανοποιημένοι είστε από το πρόγραμμα σε αναπτυξιακό/ εκπαιδευτικό επίπεδο</vt:lpstr>
      <vt:lpstr>Β10. Έχετε να προτείνετε τρόπους μέσα από τους οποίους το Πρόγραμμα θα μπορούσε να σας υποστηρίξει/βοηθήσει περισσότερο; (3-4 προτάσεις με σύντομη τεκμηρίωση) Ι</vt:lpstr>
      <vt:lpstr>Β10. Έχετε να προτείνετε τρόπους μέσα από τους οποίους το Πρόγραμμα θα μπορούσε να σας υποστηρίξει/βοηθήσει περισσότερο; (3-4 προτάσεις με σύντομη τεκμηρίωση) ΙΙ</vt:lpstr>
      <vt:lpstr>Β10. Έχετε να προτείνετε τρόπους μέσα από τους οποίους το Πρόγραμμα θα μπορούσε να σας υποστηρίξει/βοηθήσει περισσότερο; (3-4 προτάσεις με σύντομη τεκμηρίωση) ΙΙΙ</vt:lpstr>
      <vt:lpstr>Συμπεράσματα Ι</vt:lpstr>
      <vt:lpstr>Συμπεράσματα ΙΙ</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Πέτρος Γεωργίου</cp:lastModifiedBy>
  <cp:revision>197</cp:revision>
  <dcterms:created xsi:type="dcterms:W3CDTF">2018-08-20T14:51:36Z</dcterms:created>
  <dcterms:modified xsi:type="dcterms:W3CDTF">2023-03-31T09:07:36Z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