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9"/>
  </p:notesMasterIdLst>
  <p:handoutMasterIdLst>
    <p:handoutMasterId r:id="rId30"/>
  </p:handoutMasterIdLst>
  <p:sldIdLst>
    <p:sldId id="257" r:id="rId2"/>
    <p:sldId id="514" r:id="rId3"/>
    <p:sldId id="515" r:id="rId4"/>
    <p:sldId id="517" r:id="rId5"/>
    <p:sldId id="516"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1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89911" autoAdjust="0"/>
  </p:normalViewPr>
  <p:slideViewPr>
    <p:cSldViewPr snapToGrid="0">
      <p:cViewPr varScale="1">
        <p:scale>
          <a:sx n="79" d="100"/>
          <a:sy n="79" d="100"/>
        </p:scale>
        <p:origin x="1229" y="43"/>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4/7/2023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4/7/2023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val="219732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val="134760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val="66588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val="128233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val="153213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val="211413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val="146553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val="407698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val="64903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val="64890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val="161169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val="3949575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val="46670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val="3069212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24</a:t>
            </a:fld>
            <a:endParaRPr lang="el-GR" dirty="0"/>
          </a:p>
        </p:txBody>
      </p:sp>
    </p:spTree>
    <p:extLst>
      <p:ext uri="{BB962C8B-B14F-4D97-AF65-F5344CB8AC3E}">
        <p14:creationId xmlns:p14="http://schemas.microsoft.com/office/powerpoint/2010/main" val="1178189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25</a:t>
            </a:fld>
            <a:endParaRPr lang="el-GR" dirty="0"/>
          </a:p>
        </p:txBody>
      </p:sp>
    </p:spTree>
    <p:extLst>
      <p:ext uri="{BB962C8B-B14F-4D97-AF65-F5344CB8AC3E}">
        <p14:creationId xmlns:p14="http://schemas.microsoft.com/office/powerpoint/2010/main" val="15814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26</a:t>
            </a:fld>
            <a:endParaRPr lang="el-GR" dirty="0"/>
          </a:p>
        </p:txBody>
      </p:sp>
    </p:spTree>
    <p:extLst>
      <p:ext uri="{BB962C8B-B14F-4D97-AF65-F5344CB8AC3E}">
        <p14:creationId xmlns:p14="http://schemas.microsoft.com/office/powerpoint/2010/main" val="1626294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27</a:t>
            </a:fld>
            <a:endParaRPr lang="el-GR" dirty="0"/>
          </a:p>
        </p:txBody>
      </p:sp>
    </p:spTree>
    <p:extLst>
      <p:ext uri="{BB962C8B-B14F-4D97-AF65-F5344CB8AC3E}">
        <p14:creationId xmlns:p14="http://schemas.microsoft.com/office/powerpoint/2010/main"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val="87877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val="271140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val="289281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val="169086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val="100380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val="279871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val="385989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4/7/2023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4844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4/7/2023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4/7/2023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4/7/2023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6940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4/7/2023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900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4/7/2023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821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4/7/2023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6755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4/7/2023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0765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4/7/2023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1679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4/7/2023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4258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4/7/2023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7918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4/7/2023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12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4/7/2023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a:bodyPr>
          <a:lstStyle/>
          <a:p>
            <a:pPr algn="ctr"/>
            <a:r>
              <a:rPr lang="el-GR" sz="3200" b="1" dirty="0">
                <a:solidFill>
                  <a:srgbClr val="FFFFFF"/>
                </a:solidFill>
              </a:rPr>
              <a:t>Έρευνα για το Δημογραφικό Πρόβλημα στην Περιφέρεια Δυτικής Ελλάδας</a:t>
            </a:r>
          </a:p>
        </p:txBody>
      </p:sp>
      <p:sp>
        <p:nvSpPr>
          <p:cNvPr id="20" name="Τίτλος 1">
            <a:extLst>
              <a:ext uri="{FF2B5EF4-FFF2-40B4-BE49-F238E27FC236}">
                <a16:creationId xmlns:a16="http://schemas.microsoft.com/office/drawing/2014/main"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Ιούλιος 2023</a:t>
            </a:r>
          </a:p>
        </p:txBody>
      </p:sp>
      <p:sp>
        <p:nvSpPr>
          <p:cNvPr id="5" name="Τίτλος 1">
            <a:extLst>
              <a:ext uri="{FF2B5EF4-FFF2-40B4-BE49-F238E27FC236}">
                <a16:creationId xmlns:a16="http://schemas.microsoft.com/office/drawing/2014/main"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ΜΕΡΟΣ Β. </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2867564"/>
            <a:ext cx="8064230" cy="1122871"/>
          </a:xfrm>
          <a:prstGeom prst="rect">
            <a:avLst/>
          </a:prstGeom>
          <a:noFill/>
        </p:spPr>
        <p:txBody>
          <a:bodyPr wrap="square" rtlCol="0">
            <a:spAutoFit/>
          </a:bodyPr>
          <a:lstStyle/>
          <a:p>
            <a:pPr algn="ctr">
              <a:lnSpc>
                <a:spcPct val="107000"/>
              </a:lnSpc>
              <a:spcAft>
                <a:spcPts val="800"/>
              </a:spcAft>
            </a:pPr>
            <a:r>
              <a:rPr lang="el-GR"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Ερωτήσεις Σχετικές με το Δημογραφικό Πρόβλημα στην Περιφέρεια Δυτικής Ελλάδας</a:t>
            </a:r>
            <a:endParaRPr lang="el-GR" sz="3200" dirty="0">
              <a:solidFill>
                <a:srgbClr val="FF0000"/>
              </a:solidFill>
            </a:endParaRPr>
          </a:p>
        </p:txBody>
      </p:sp>
    </p:spTree>
    <p:extLst>
      <p:ext uri="{BB962C8B-B14F-4D97-AF65-F5344CB8AC3E}">
        <p14:creationId xmlns:p14="http://schemas.microsoft.com/office/powerpoint/2010/main" val="4016473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Β.1 Στην περιοχή που κατοικώ ο μέσος όρος ηλικίας του πληθυσμού:</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72677"/>
            <a:ext cx="8064230" cy="2256323"/>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Ξεκινώντας από την πρώτη ερώτηση που αφορά απευθείας το δημογραφικό πρόβλημα, διαπιστώνουμε ότι το 72,6% των συμμετεχόντων, διαπιστώνει δημογραφικό πρόβλημα στην Περιφέρεια Δυτικής Ελλάδας, με τον πληθυσμό να γερνάει, σε κάποιες περιπτώσεις ραγδαία.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Μόλις 11,5% των συμμετεχόντων θεωρούν ότι δεν υπάρχει δημογραφικό πρόβλημα ενώ 8,8% θεωρούν ότι ο μέσος όρος ηλικίας του πληθυσμού παραμένει σταθερός. </a:t>
            </a:r>
            <a:endParaRPr lang="el-GR" sz="3200" dirty="0">
              <a:solidFill>
                <a:srgbClr val="C00000"/>
              </a:solidFill>
            </a:endParaRPr>
          </a:p>
        </p:txBody>
      </p:sp>
      <p:pic>
        <p:nvPicPr>
          <p:cNvPr id="4" name="Picture 3">
            <a:extLst>
              <a:ext uri="{FF2B5EF4-FFF2-40B4-BE49-F238E27FC236}">
                <a16:creationId xmlns:a16="http://schemas.microsoft.com/office/drawing/2014/main" id="{683E25FF-750F-679D-5B51-AD1E6C8E4F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428999"/>
            <a:ext cx="5274310" cy="3198741"/>
          </a:xfrm>
          <a:prstGeom prst="rect">
            <a:avLst/>
          </a:prstGeom>
          <a:noFill/>
          <a:ln>
            <a:noFill/>
          </a:ln>
        </p:spPr>
      </p:pic>
    </p:spTree>
    <p:extLst>
      <p:ext uri="{BB962C8B-B14F-4D97-AF65-F5344CB8AC3E}">
        <p14:creationId xmlns:p14="http://schemas.microsoft.com/office/powerpoint/2010/main" val="3794907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Β.2 Στην περιοχή που κατοικώ ο πληθυσμός γερνάει εξαιτίας της κακής οικονομικής κατάστασης</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30740" y="1183213"/>
            <a:ext cx="8531157" cy="2951642"/>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Αναφορικά με τα αίτια αυτής της αύξησης του μέσου όρου ηλικίας του πληθυσμού, ποσοστό που αγγίζει το 70% την αποδίδει στην κακή οικονομική κατάσταση του πληθυσμού της περιφέρειας.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Υπάρχει μια στενή σχέση μεταξύ της υπογεννητικότητας και του χαμηλού εισοδήματος.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χαμηλά επίπεδα εισοδήματος συνδέονται με υψηλότερες ποσοστώσεις υπογεννητικότητας καθώς οι οικογένειες με περιορισμένους πόρους μπορεί να σκέφτονται πολύ σοβαρά τη δυνατότητα  να αποκτήσουν παιδί ή περισσότερα παιδιά.</a:t>
            </a:r>
          </a:p>
        </p:txBody>
      </p:sp>
      <p:pic>
        <p:nvPicPr>
          <p:cNvPr id="5" name="Picture 4" descr="A picture containing text, screenshot, diagram, rectangle&#10;&#10;Description automatically generated">
            <a:extLst>
              <a:ext uri="{FF2B5EF4-FFF2-40B4-BE49-F238E27FC236}">
                <a16:creationId xmlns:a16="http://schemas.microsoft.com/office/drawing/2014/main" id="{4A5597CC-C6BF-748D-E51C-CBFF3F887A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842425"/>
            <a:ext cx="5274310" cy="2785316"/>
          </a:xfrm>
          <a:prstGeom prst="rect">
            <a:avLst/>
          </a:prstGeom>
          <a:noFill/>
          <a:ln>
            <a:noFill/>
          </a:ln>
        </p:spPr>
      </p:pic>
    </p:spTree>
    <p:extLst>
      <p:ext uri="{BB962C8B-B14F-4D97-AF65-F5344CB8AC3E}">
        <p14:creationId xmlns:p14="http://schemas.microsoft.com/office/powerpoint/2010/main" val="4156013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Β.3 Στην περιοχή που κατοικώ οι νέοι δημιουργούν δική τους οικογένεια όλο και πιο αργά στη ζωή τους</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30740" y="1183213"/>
            <a:ext cx="8531157" cy="1663597"/>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Επιπλέον φαίνεται από την παρούσα έρευνα πως στην Περιφέρεια Δυτικής Ελλάδας, οι νέοι αποκτούν οικογένειες όλο και πιο αργά στη ζωή τους.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91,2% των συμμετεχόντων διαπιστώνει αυτή την τάση που είναι άμεσα συσχετισμένη με τον μικρότερο αριθμό τέκνων ανά οικογένεια, καθώς με την αύξηση της ηλικίας συχνά μειώνεται η γονιμότητα του ζευγαριού. </a:t>
            </a:r>
          </a:p>
        </p:txBody>
      </p:sp>
      <p:pic>
        <p:nvPicPr>
          <p:cNvPr id="4" name="Picture 3" descr="A picture containing text, screenshot, diagram, rectangle&#10;&#10;Description automatically generated">
            <a:extLst>
              <a:ext uri="{FF2B5EF4-FFF2-40B4-BE49-F238E27FC236}">
                <a16:creationId xmlns:a16="http://schemas.microsoft.com/office/drawing/2014/main" id="{350E9C11-5A2B-095E-C782-5DE39BB99F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906073"/>
            <a:ext cx="5274310" cy="3611459"/>
          </a:xfrm>
          <a:prstGeom prst="rect">
            <a:avLst/>
          </a:prstGeom>
          <a:noFill/>
          <a:ln>
            <a:noFill/>
          </a:ln>
        </p:spPr>
      </p:pic>
    </p:spTree>
    <p:extLst>
      <p:ext uri="{BB962C8B-B14F-4D97-AF65-F5344CB8AC3E}">
        <p14:creationId xmlns:p14="http://schemas.microsoft.com/office/powerpoint/2010/main" val="119304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Β.4 Στην περιοχή που κατοικώ υπάρχουν πολιτικές και δράσεις υποστήριξης της οικογένειας</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30740" y="1183213"/>
            <a:ext cx="8531157" cy="1959960"/>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άποψη της συντριπτικής πλειοψηφίας των συμμετεχόντων στην έρευνα είναι πως δεν υπάρχουν οι απαραίτητες πολιτικές και δράσεις που θα μπορούσαν να υποστηρίξουν την οικογένεια.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γεγονός ότι 79,6% των συμμετεχόντων θεωρεί πως στην ΠΔΕ δεν υπάρχουν οι προαναφερθείσες πολιτικές, καταδεικνύει ένα έντονο έλλειμα και μία ξεκάθαρη ανάγκη των πολιτών σχετικά. </a:t>
            </a:r>
          </a:p>
        </p:txBody>
      </p:sp>
      <p:pic>
        <p:nvPicPr>
          <p:cNvPr id="5" name="Picture 4" descr="A picture containing text, screenshot, diagram, rectangle&#10;&#10;Description automatically generated">
            <a:extLst>
              <a:ext uri="{FF2B5EF4-FFF2-40B4-BE49-F238E27FC236}">
                <a16:creationId xmlns:a16="http://schemas.microsoft.com/office/drawing/2014/main" id="{92D1460B-8127-B769-3F6A-50DE16B6F8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551" y="3143173"/>
            <a:ext cx="6552866" cy="3484568"/>
          </a:xfrm>
          <a:prstGeom prst="rect">
            <a:avLst/>
          </a:prstGeom>
          <a:noFill/>
          <a:ln>
            <a:noFill/>
          </a:ln>
        </p:spPr>
      </p:pic>
    </p:spTree>
    <p:extLst>
      <p:ext uri="{BB962C8B-B14F-4D97-AF65-F5344CB8AC3E}">
        <p14:creationId xmlns:p14="http://schemas.microsoft.com/office/powerpoint/2010/main" val="2458727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Β.5 Στην περιοχή που κατοικώ διαπιστώνω «καθυστέρηση-αναβολή» της τεκνοποιίας των νέων ζευγαριών για λόγους ανεργίας</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30740" y="1183213"/>
            <a:ext cx="8531157" cy="1367234"/>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ανεργία φαίνεται να παίζει και αυτή πολύ σημαντικό ρόλο στην αναβολή  της απόφασης δημιουργίας οικογένειας.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92% των συμμετεχόντων πιστεύει πως η ανεργία είναι καθοριστικός παράγοντας που καθυστερεί την δημιουργία οικογένειας. </a:t>
            </a:r>
          </a:p>
        </p:txBody>
      </p:sp>
      <p:pic>
        <p:nvPicPr>
          <p:cNvPr id="4" name="Picture 3" descr="A picture containing text, screenshot, diagram, rectangle&#10;&#10;Description automatically generated">
            <a:extLst>
              <a:ext uri="{FF2B5EF4-FFF2-40B4-BE49-F238E27FC236}">
                <a16:creationId xmlns:a16="http://schemas.microsoft.com/office/drawing/2014/main" id="{3A6BD5C1-52A7-B7FF-530E-3EBE4C1332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669876"/>
            <a:ext cx="5274310" cy="3680169"/>
          </a:xfrm>
          <a:prstGeom prst="rect">
            <a:avLst/>
          </a:prstGeom>
          <a:noFill/>
          <a:ln>
            <a:noFill/>
          </a:ln>
        </p:spPr>
      </p:pic>
    </p:spTree>
    <p:extLst>
      <p:ext uri="{BB962C8B-B14F-4D97-AF65-F5344CB8AC3E}">
        <p14:creationId xmlns:p14="http://schemas.microsoft.com/office/powerpoint/2010/main" val="3472166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Β.6 Στην περιοχή που κατοικώ το να αποκτήσει παιδί ένα ζευγάρι σε μεγαλύτερη ηλικία ή να μην έχει καθόλου παιδιά αποτελεί απλώς θέμα επιλογής</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30740" y="1183213"/>
            <a:ext cx="8531157" cy="1663597"/>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Σχετικά με το κατά πόσο η απόκτηση παιδιών αποτελεί θέμα επιλογής ή απλώς θέμα εξωτερικών συνθηκών οι απαντήσεις είναι ίσο-μοιρασμένες, προσομοιάζοντας με κανονική κατανομή.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Εδώ βλέπουμε για πρώτη φορά την πιθανότητα η αναβολή της οικογένειας να οφείλεται σε άλλους λόγους, πέραν της ανεργίας/ οικονομίας κτλ. </a:t>
            </a:r>
          </a:p>
        </p:txBody>
      </p:sp>
      <p:pic>
        <p:nvPicPr>
          <p:cNvPr id="5" name="Picture 4" descr="A picture containing text, screenshot, diagram, rectangle&#10;&#10;Description automatically generated">
            <a:extLst>
              <a:ext uri="{FF2B5EF4-FFF2-40B4-BE49-F238E27FC236}">
                <a16:creationId xmlns:a16="http://schemas.microsoft.com/office/drawing/2014/main" id="{EA39EC4F-8745-8090-C711-1FE3372B16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846810"/>
            <a:ext cx="5274310" cy="3711183"/>
          </a:xfrm>
          <a:prstGeom prst="rect">
            <a:avLst/>
          </a:prstGeom>
          <a:noFill/>
          <a:ln>
            <a:noFill/>
          </a:ln>
        </p:spPr>
      </p:pic>
    </p:spTree>
    <p:extLst>
      <p:ext uri="{BB962C8B-B14F-4D97-AF65-F5344CB8AC3E}">
        <p14:creationId xmlns:p14="http://schemas.microsoft.com/office/powerpoint/2010/main" val="3133143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000" dirty="0">
                <a:cs typeface="Times New Roman" pitchFamily="18" charset="0"/>
              </a:rPr>
              <a:t>Β.7 Στην περιοχή που κατοικώ, το να αποκτήσει ένα ζευγάρι παιδιά σε μεγαλύτερη ηλικία ή να μην έχει καθόλου παιδιά, αντανακλά συνθήκες στην κοινωνία που θέτουν φραγμούς στη δημιουργία οικογένειας</a:t>
            </a:r>
            <a:endParaRPr lang="en-US" sz="20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30740" y="1183213"/>
            <a:ext cx="8531157" cy="1469826"/>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Από την άλλη πλευρά, το 72,6% θέτει κοινωνικά ζητήματα που εμποδίζουν τα ζευγάρια να αποκτήσουν οικογένεια.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Εδώ φαίνεται ότι τα εμπόδια δεν είναι μόνο οικονομικής αλλά και κοινωνικής φύσης.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ζήτημα αυτό περιγράφεται παρακάτω στην ανοιχτή ερώτηση. </a:t>
            </a:r>
          </a:p>
        </p:txBody>
      </p:sp>
      <p:pic>
        <p:nvPicPr>
          <p:cNvPr id="4" name="Picture 3" descr="A picture containing text, screenshot, diagram, rectangle&#10;&#10;Description automatically generated">
            <a:extLst>
              <a:ext uri="{FF2B5EF4-FFF2-40B4-BE49-F238E27FC236}">
                <a16:creationId xmlns:a16="http://schemas.microsoft.com/office/drawing/2014/main" id="{60F59B35-3869-3EA9-77CF-642B774F9E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712302"/>
            <a:ext cx="5274310" cy="3551812"/>
          </a:xfrm>
          <a:prstGeom prst="rect">
            <a:avLst/>
          </a:prstGeom>
          <a:noFill/>
          <a:ln>
            <a:noFill/>
          </a:ln>
        </p:spPr>
      </p:pic>
    </p:spTree>
    <p:extLst>
      <p:ext uri="{BB962C8B-B14F-4D97-AF65-F5344CB8AC3E}">
        <p14:creationId xmlns:p14="http://schemas.microsoft.com/office/powerpoint/2010/main" val="3533249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200" dirty="0">
                <a:cs typeface="Times New Roman" pitchFamily="18" charset="0"/>
              </a:rPr>
              <a:t>Β.8 Ποιες είναι αυτές οι συνθήκες;</a:t>
            </a:r>
            <a:endParaRPr lang="en-US" sz="32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428017" y="1761708"/>
            <a:ext cx="8531157" cy="4228273"/>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Αβεβαιότητα για το μέλλον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Ανεργία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Χαμηλό εισόδημα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Κακή ποιότητα ζωής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Φόβος επιπλοκών εγκυμοσύνης λόγω ηλικίας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Δύσκολες ανθρώπινες σχέσεις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Στέγη/ εύρεση στέγης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Εργασιακή εξουθένωση</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Ατομικότητα , αποδόμηση οικογένειας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Η μη στήριξη πολυτέκνων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Η απουσία κοινωνικών πολιτικών και πολιτικών πρόνοιας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Φύλαξη μικρών παιδιών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Μηδενικός ελεύθερος χρόνος για την ανατροφή παιδιών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Calibri" panose="020F0502020204030204" pitchFamily="34" charset="0"/>
              </a:rPr>
              <a:t>Υπογονιμότητα</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9038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br>
              <a:rPr lang="el-GR" sz="3200" dirty="0">
                <a:cs typeface="Times New Roman" pitchFamily="18" charset="0"/>
              </a:rPr>
            </a:br>
            <a:r>
              <a:rPr lang="el-GR" sz="2700" dirty="0">
                <a:cs typeface="Times New Roman" pitchFamily="18" charset="0"/>
              </a:rPr>
              <a:t>Β.9 Στην περιοχή που κατοικώ τα ζευγάρια χωρίζουν πιο εύκολα σήμερα εξαιτίας της κακής οικονομικής τους κατάστασης</a:t>
            </a:r>
            <a:endParaRPr lang="el-GR" sz="32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89106" y="1233559"/>
            <a:ext cx="8608979" cy="1959960"/>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Calibri" panose="020F0502020204030204" pitchFamily="34" charset="0"/>
              </a:rPr>
              <a:t>Επιπλέον σχετικά με τις αιτίες που χωρίζουν τα ζευγάρια, μεγάλο ποσοστό των συμμετεχόντων, ίσο με 65,5% τις αποδίδει σε θέματα κακής οικονομικής κατάστασης. </a:t>
            </a:r>
          </a:p>
          <a:p>
            <a:pPr marL="285750" indent="-285750">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Calibri" panose="020F0502020204030204" pitchFamily="34" charset="0"/>
              </a:rPr>
              <a:t>Εδώ φαίνεται όχι όνο το κομμάτι των οικονομικών προκλήσεων στη δημιουργία οικογένειας, αλλά και η γενικότερη επισφάλεια του γάμου, εξαιτίας κακής οικονομικής κατάστασης, με την επίδραση που μπορεί να έχει αυτό σε θέματα όπως η ψυχική υγεία, ο ελεύθερος χρόνος κ.α.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screenshot, diagram, rectangle&#10;&#10;Description automatically generated">
            <a:extLst>
              <a:ext uri="{FF2B5EF4-FFF2-40B4-BE49-F238E27FC236}">
                <a16:creationId xmlns:a16="http://schemas.microsoft.com/office/drawing/2014/main" id="{20B9F915-D14B-DEC8-5DCC-F8A3A81086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6440" y="3193519"/>
            <a:ext cx="5274310" cy="3485616"/>
          </a:xfrm>
          <a:prstGeom prst="rect">
            <a:avLst/>
          </a:prstGeom>
          <a:noFill/>
          <a:ln>
            <a:noFill/>
          </a:ln>
        </p:spPr>
      </p:pic>
    </p:spTree>
    <p:extLst>
      <p:ext uri="{BB962C8B-B14F-4D97-AF65-F5344CB8AC3E}">
        <p14:creationId xmlns:p14="http://schemas.microsoft.com/office/powerpoint/2010/main" val="2390658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952241"/>
            <a:ext cx="8064230" cy="2246769"/>
          </a:xfrm>
          <a:prstGeom prst="rect">
            <a:avLst/>
          </a:prstGeom>
          <a:noFill/>
        </p:spPr>
        <p:txBody>
          <a:bodyPr wrap="square" rtlCol="0">
            <a:spAutoFit/>
          </a:bodyPr>
          <a:lstStyle/>
          <a:p>
            <a:pPr algn="ctr"/>
            <a:r>
              <a:rPr lang="el-GR" sz="3600" dirty="0">
                <a:solidFill>
                  <a:srgbClr val="C00000"/>
                </a:solidFill>
              </a:rPr>
              <a:t>Περιγραφή των Δημογραφικών Χαρακτηριστικών των Πολιτών που Συμμετείχαν στην Έρευνα </a:t>
            </a: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val="4144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3200" dirty="0">
                <a:cs typeface="Times New Roman" pitchFamily="18" charset="0"/>
              </a:rPr>
              <a:t>Β.10 Στην περιοχή που κατοικώ τα ζευγάρια χωρίζουν πιο εύκολα σήμερα εξαιτίας της αλλαγής των αντιλήψεων της κοινωνίας σχετικά με τον γάμο</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89106" y="1233559"/>
            <a:ext cx="8608979" cy="1367234"/>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Calibri" panose="020F0502020204030204" pitchFamily="34" charset="0"/>
              </a:rPr>
              <a:t>Μία άλλη παράμετρος που καθιστά τη λύση του γάμου ευκολότερη είναι η αλλαγή των αντιλήψεων της κοινωνίας σχετικά με το γάμο. </a:t>
            </a:r>
          </a:p>
          <a:p>
            <a:pPr marL="285750" indent="-285750">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Calibri" panose="020F0502020204030204" pitchFamily="34" charset="0"/>
              </a:rPr>
              <a:t>Στο δυτικό κόσμο αυτό αποτελεί ένα καθολικό φαινόμενο που είναι ορατό και στην  Περιφέρεια Δυτικής Ελλάδας, με το 54% να συμφωνεί σχετικά.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screenshot, diagram, rectangle&#10;&#10;Description automatically generated">
            <a:extLst>
              <a:ext uri="{FF2B5EF4-FFF2-40B4-BE49-F238E27FC236}">
                <a16:creationId xmlns:a16="http://schemas.microsoft.com/office/drawing/2014/main" id="{A68398BF-5580-29CB-912C-0D6A7F3729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600793"/>
            <a:ext cx="5274310" cy="4088731"/>
          </a:xfrm>
          <a:prstGeom prst="rect">
            <a:avLst/>
          </a:prstGeom>
          <a:noFill/>
          <a:ln>
            <a:noFill/>
          </a:ln>
        </p:spPr>
      </p:pic>
    </p:spTree>
    <p:extLst>
      <p:ext uri="{BB962C8B-B14F-4D97-AF65-F5344CB8AC3E}">
        <p14:creationId xmlns:p14="http://schemas.microsoft.com/office/powerpoint/2010/main" val="3164041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3200" dirty="0">
                <a:cs typeface="Times New Roman" pitchFamily="18" charset="0"/>
              </a:rPr>
              <a:t>Β.11 Γνωρίζετε πρωτοβουλίες που έλαβε η Περιφέρεια Δυτικής Ελλάδας για την αντιμετώπιση του δημογραφικού προβλήματος;</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89106" y="1233559"/>
            <a:ext cx="8608979" cy="1663597"/>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Calibri" panose="020F0502020204030204" pitchFamily="34" charset="0"/>
              </a:rPr>
              <a:t>Οι συμμετέχοντες στην έρευνα δε γνωρίζουν καμία πρωτοβουλία της ΠΔΕ για την αντιμετώπιση του δημογραφικού προβλήματος.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Calibri" panose="020F0502020204030204" pitchFamily="34" charset="0"/>
              </a:rPr>
              <a:t>Προφανώς πρωτοβουλίες που εμμέσως βοηθούν, όπως η φύλαξη των παιδιών ή η επιμόρφωση των ανέργων που έχουμε δει σε άλλες έρευνες, δε συνδέονται από τους συμμετέχοντες με αυτό καθαυτό το δημογραφικό πρόβλημα.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319F74A-7BCC-EF87-405C-5D35894F44EB}"/>
              </a:ext>
            </a:extLst>
          </p:cNvPr>
          <p:cNvPicPr>
            <a:picLocks noChangeAspect="1"/>
          </p:cNvPicPr>
          <p:nvPr/>
        </p:nvPicPr>
        <p:blipFill>
          <a:blip r:embed="rId4"/>
          <a:stretch>
            <a:fillRect/>
          </a:stretch>
        </p:blipFill>
        <p:spPr>
          <a:xfrm>
            <a:off x="1194652" y="3006765"/>
            <a:ext cx="8276829" cy="3105604"/>
          </a:xfrm>
          <a:prstGeom prst="rect">
            <a:avLst/>
          </a:prstGeom>
        </p:spPr>
      </p:pic>
    </p:spTree>
    <p:extLst>
      <p:ext uri="{BB962C8B-B14F-4D97-AF65-F5344CB8AC3E}">
        <p14:creationId xmlns:p14="http://schemas.microsoft.com/office/powerpoint/2010/main" val="4220304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3200" dirty="0">
                <a:cs typeface="Times New Roman" pitchFamily="18" charset="0"/>
              </a:rPr>
              <a:t>Β.12 Αν ΝΑΙ, ποιες πρωτοβουλίες της Περιφέρειας Δυτικής Ελλάδας θεωρείτε πετυχημένες στο πλαίσιο της αντιμετώπισης του δημογραφικού προβλήματος; </a:t>
            </a: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98833" y="2449020"/>
            <a:ext cx="8608979" cy="1959960"/>
          </a:xfrm>
          <a:prstGeom prst="rect">
            <a:avLst/>
          </a:prstGeom>
          <a:noFill/>
        </p:spPr>
        <p:txBody>
          <a:bodyPr wrap="square" rtlCol="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Ενδεικτικά κάποιες απαντήσεις: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 την αντιμετώπιση της ανεργίας δράσεις που να προβάλουν τις ιδέες της οικογένειας της συνύπαρξη των παιδιών.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Κίνητρα για στέγη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Πρόγραμμα Εναρμόνιση</a:t>
            </a:r>
          </a:p>
          <a:p>
            <a:pPr marL="342900" lvl="0" indent="-342900">
              <a:lnSpc>
                <a:spcPct val="107000"/>
              </a:lnSpc>
              <a:spcAft>
                <a:spcPts val="8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Χωρίς να έχω δει κάτι, δεν πιστεύω ότι η ΠΔΕ έχει λάβει ουσιαστικά μέτρα</a:t>
            </a:r>
          </a:p>
        </p:txBody>
      </p:sp>
    </p:spTree>
    <p:extLst>
      <p:ext uri="{BB962C8B-B14F-4D97-AF65-F5344CB8AC3E}">
        <p14:creationId xmlns:p14="http://schemas.microsoft.com/office/powerpoint/2010/main" val="1442669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700" dirty="0">
                <a:cs typeface="Times New Roman" pitchFamily="18" charset="0"/>
              </a:rPr>
              <a:t>Β.13 Ποιες (επιπλέον) κατά τη γνώμη σας πρωτοβουλίες θεωρείτε ότι μπορεί να λάβει η Περιφέρεια Δυτικής Ελλάδας για την αποτελεσματική αντιμετώπιση του δημογραφικού προβλήματος; Ι</a:t>
            </a:r>
            <a:endParaRPr lang="el-GR" sz="32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350196" y="1216120"/>
            <a:ext cx="8608979" cy="4923592"/>
          </a:xfrm>
          <a:prstGeom prst="rect">
            <a:avLst/>
          </a:prstGeom>
          <a:noFill/>
        </p:spPr>
        <p:txBody>
          <a:bodyPr wrap="square" rtlCol="0">
            <a:sp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Κάποιες από τις πιο ενδιαφέρουσες προτάσεις των συμμετεχόντων παρουσιάζονται παρακάτω: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Ανάπτυξη εργασιακών ευκαιριών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Ανάπτυξη, θέσεις εργασίας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Βρεφονηπιακοί σταθμοί και μεταφορά παιδιών . Κίνητρα στις επιχειρήσεις να δίνουν περισσότερες άδειες στους γονείς τουλάχιστον τα πρώτα 3 χρόνια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Δημιουργία θέσεων εργασίας, αξιοποίηση όλων των ευρωπαϊκών προγραμμάτων</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Δουλειές για τους νέους, κίνητρα να μένουν στον τόπο τους.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Δωρεάν παροχές σε άτομα με παιδιά, όπως βασικά τρόφιμα και υπηρεσίες υγείας.</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Δώρο (χρηματικό;) για κάθε γέννηση τέκνου πέραν του ενός.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Ενίσχυση τοπικής οικονομίας και νέες θέσεις εργασίας σε τοπικό επίπεδο</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Ενίσχυση των νέων μητέρων που θέλουν να μείνουν στο σπίτι μέχρι τα 2 χρόνια του παιδιού τους ώστε να το μεγαλώσουν και να θέλουν ν αποκτήσουν κι άλλα παιδιά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Επιδότηση ζευγαριών για τεκνοποίηση μέσω τεχνητής γονιμοποίησης,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Επιχορηγήσεις σε πολύτεκνους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Εργασία στις μητέρες, Επιπλέον επιδόματα	</a:t>
            </a:r>
          </a:p>
        </p:txBody>
      </p:sp>
    </p:spTree>
    <p:extLst>
      <p:ext uri="{BB962C8B-B14F-4D97-AF65-F5344CB8AC3E}">
        <p14:creationId xmlns:p14="http://schemas.microsoft.com/office/powerpoint/2010/main" val="2801610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700" dirty="0">
                <a:cs typeface="Times New Roman" pitchFamily="18" charset="0"/>
              </a:rPr>
              <a:t>Β.13 Ποιες (επιπλέον) κατά τη γνώμη σας πρωτοβουλίες θεωρείτε ότι μπορεί να λάβει η Περιφέρεια Δυτικής Ελλάδας για την αποτελεσματική αντιμετώπιση του δημογραφικού προβλήματος; ΙΙ</a:t>
            </a:r>
            <a:endParaRPr lang="el-GR" sz="32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267510" y="1255031"/>
            <a:ext cx="8608979" cy="3635547"/>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Προσέλκυση επενδυτών για θέσεις εργασίες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Προσφορά νέων θέσεων εργασίας για νέους ανέργους πτυχιούχους προκειμένου να εξασφαλίσουν εν σταθερό μακροπρόθεσμο εισόδημα. Θα έχει ως αποτέλεσμα την δημιουργία νέων οικογενειών καθώς θα μπορούν να ανταπεξέλθουν οι νέοι στις ανάγκες της οικογένειας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Στήριξη για την φύλαξη των παιδιών, στήριξη στην διαδικασία υποβοηθούμενης εγκυμοσύνης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Στήριξη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δίτεκνων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πάνω οικογενειών, φύλαξη μικρών παιδιών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Στήριξη επιχειρηματικότητας στον αγροτικό τομέα κοινωνική πρόνοια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Χορήγηση επιδόματος στέγασης ή επιδότησης επιτόκιού για αγορά κατοικίας	</a:t>
            </a:r>
          </a:p>
          <a:p>
            <a:pPr marL="342900" lvl="0" indent="-342900">
              <a:lnSpc>
                <a:spcPct val="107000"/>
              </a:lnSpc>
              <a:spcAft>
                <a:spcPts val="8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Χρηματοδότηση με μορφή επιδόματος στα νέα ζευγάρια, διάθεση ακινήτων με χαμηλό μίσθωμα.</a:t>
            </a:r>
          </a:p>
        </p:txBody>
      </p:sp>
    </p:spTree>
    <p:extLst>
      <p:ext uri="{BB962C8B-B14F-4D97-AF65-F5344CB8AC3E}">
        <p14:creationId xmlns:p14="http://schemas.microsoft.com/office/powerpoint/2010/main" val="2556357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700" dirty="0">
                <a:cs typeface="Times New Roman" pitchFamily="18" charset="0"/>
              </a:rPr>
              <a:t>Β.13 Ποιες (επιπλέον) κατά τη γνώμη σας πρωτοβουλίες θεωρείτε ότι μπορεί να λάβει η Περιφέρεια Δυτικής Ελλάδας για την αποτελεσματική αντιμετώπιση του δημογραφικού προβλήματος; ΙΙΙ</a:t>
            </a:r>
            <a:endParaRPr lang="el-GR" sz="32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267510" y="1255031"/>
            <a:ext cx="8608979" cy="2153731"/>
          </a:xfrm>
          <a:prstGeom prst="rect">
            <a:avLst/>
          </a:prstGeom>
          <a:noFill/>
        </p:spPr>
        <p:txBody>
          <a:bodyPr wrap="square" rtlCol="0">
            <a:spAutoFit/>
          </a:bodyPr>
          <a:lstStyle/>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Στήριξη για την φύλαξη των παιδιών, στήριξη στην διαδικασία υποβοηθούμενης εγκυμοσύνης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Στήριξη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δίτεκνων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πάνω οικογενειών, φύλαξη μικρών παιδιών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Στήριξη επιχειρηματικότητας στον αγροτικό τομέα κοινωνική πρόνοια	</a:t>
            </a:r>
          </a:p>
          <a:p>
            <a:pPr marL="342900" lvl="0" indent="-342900">
              <a:lnSpc>
                <a:spcPct val="107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Χορήγηση επιδόματος στέγασης ή επιδότησης επιτόκιού για αγορά κατοικίας	</a:t>
            </a:r>
          </a:p>
          <a:p>
            <a:pPr marL="342900" lvl="0" indent="-342900">
              <a:lnSpc>
                <a:spcPct val="107000"/>
              </a:lnSpc>
              <a:spcAft>
                <a:spcPts val="800"/>
              </a:spcAft>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Χρηματοδότηση με μορφή επιδόματος στα νέα ζευγάρια, διάθεση ακινήτων με χαμηλό μίσθωμα.</a:t>
            </a:r>
          </a:p>
        </p:txBody>
      </p:sp>
    </p:spTree>
    <p:extLst>
      <p:ext uri="{BB962C8B-B14F-4D97-AF65-F5344CB8AC3E}">
        <p14:creationId xmlns:p14="http://schemas.microsoft.com/office/powerpoint/2010/main" val="1708956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Βασικά Συμπεράσματα Έρευνας </a:t>
            </a:r>
            <a:endParaRPr lang="el-GR" sz="54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267510" y="1255031"/>
            <a:ext cx="8608979" cy="4934684"/>
          </a:xfrm>
          <a:prstGeom prst="rect">
            <a:avLst/>
          </a:prstGeom>
          <a:noFill/>
        </p:spPr>
        <p:txBody>
          <a:bodyPr wrap="square" rtlCol="0">
            <a:spAutoFit/>
          </a:bodyPr>
          <a:lstStyle/>
          <a:p>
            <a:pPr marL="285750" indent="-285750" algn="just">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δημογραφικό συνδέεται με την αναβολή ή τη μη δημιουργία οικογένειας από τα νέα ζευγάρια, γεγονός που μπορεί να οφείλεται σε μία πληθώρα οικονομικών, εργασιακών, κοινωνικών και μορφωτικών συνθηκών. </a:t>
            </a:r>
          </a:p>
          <a:p>
            <a:pPr marL="285750" indent="-285750" algn="just">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Ουσιαστικά το ζητούμενο είναι να βοηθηθούν με τους κατάλληλους τρόπους αυτοί οι νέοι που ενώ θέλουν να αποκτήσουν παιδιά, για κάποιους από τους παραπάνω λόγους δεν το αποφασίζουν. </a:t>
            </a:r>
          </a:p>
          <a:p>
            <a:pPr marL="285750" indent="-285750" algn="just">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δράσεις υποστήριξης θα μπορούσαν, όπως φάνηκε και από τις ανοιχτές ερωτήσεις, να περιλαμβάνουν διάφορες πρωτοβουλίες όπως διευκολύνσεις στην εύρεση εργασίας, επιδότηση στέγης, επιδότηση/ βοήθεια σε ιατρικά θέματα σχετικά με τη γονιμότητα κ.α. </a:t>
            </a:r>
          </a:p>
          <a:p>
            <a:pPr marL="285750" indent="-285750" algn="just">
              <a:spcAft>
                <a:spcPts val="800"/>
              </a:spcAft>
              <a:buFont typeface="Wingdings" panose="05000000000000000000" pitchFamily="2" charset="2"/>
              <a:buChar char="Ø"/>
            </a:pPr>
            <a:r>
              <a:rPr lang="el-GR" sz="1800">
                <a:effectLst/>
                <a:latin typeface="Calibri" panose="020F0502020204030204" pitchFamily="34" charset="0"/>
                <a:ea typeface="Calibri" panose="020F0502020204030204" pitchFamily="34" charset="0"/>
                <a:cs typeface="Times New Roman" panose="02020603050405020304" pitchFamily="18" charset="0"/>
              </a:rPr>
              <a:t>Σε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κάθε περίπτωση, και δεδομένων των προκλήσεων που αντιμετωπίζουν οι νέοι, δε θεωρείται ότι η ΠΔΕ έχει λάβει οποιαδήποτε σχετική πρωτοβουλία καταπολέμησης του δημογραφικού προβλήματος</a:t>
            </a:r>
            <a:r>
              <a:rPr lang="el-GR" sz="180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Aft>
                <a:spcPts val="800"/>
              </a:spcAft>
              <a:buFont typeface="Wingdings" panose="05000000000000000000" pitchFamily="2" charset="2"/>
              <a:buChar char="Ø"/>
            </a:pPr>
            <a:r>
              <a:rPr lang="el-GR" sz="180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a:effectLst/>
                <a:latin typeface="Calibri" panose="020F0502020204030204" pitchFamily="34" charset="0"/>
                <a:ea typeface="Calibri" panose="020F0502020204030204" pitchFamily="34" charset="0"/>
                <a:cs typeface="Times New Roman" panose="02020603050405020304" pitchFamily="18" charset="0"/>
              </a:rPr>
              <a:t>παρούσα έρευνα, παρουσιάζει ένα ικανό αριθμό ιδεών/ προτάσεων ώστε να νιώσουν οι πολίτες της περιοχής, και ακόμα περισσότερο τα νέα ζευγάρια μία υποστήριξη σχετικά. </a:t>
            </a:r>
          </a:p>
        </p:txBody>
      </p:sp>
    </p:spTree>
    <p:extLst>
      <p:ext uri="{BB962C8B-B14F-4D97-AF65-F5344CB8AC3E}">
        <p14:creationId xmlns:p14="http://schemas.microsoft.com/office/powerpoint/2010/main" val="1119095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Α1. Ηλικία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90760"/>
            <a:ext cx="8064230" cy="3282950"/>
          </a:xfrm>
          <a:prstGeom prst="rect">
            <a:avLst/>
          </a:prstGeom>
          <a:noFill/>
        </p:spPr>
        <p:txBody>
          <a:bodyPr wrap="square" rtlCol="0">
            <a:spAutoFit/>
          </a:bodyPr>
          <a:lstStyle/>
          <a:p>
            <a:pPr marL="285750" indent="-285750" algn="just">
              <a:lnSpc>
                <a:spcPct val="150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συμμετέχοντες στην έρευνα καλύπτουν όλο το ηλικιακό φάσμα των ενήλικων κατοίκων της Περιφέρειας Δυτικής Ελλάδας, με τους περισσότερους από αυτούς να είναι στην ηλικιακή ομάδα από 35 έως 44 ετών</a:t>
            </a:r>
          </a:p>
          <a:p>
            <a:pPr marL="285750" indent="-285750" algn="just">
              <a:lnSpc>
                <a:spcPct val="150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ένα δείγμα κατάλληλο για την έρευνα καθώς οι βασικές ομάδες που συμμετέχουν, 35-44, 45-54 και 55-64 είναι είτε ήδη οικογενειάρχες, είτε σε θέση να κάνουν οικογένεια. </a:t>
            </a:r>
          </a:p>
          <a:p>
            <a:pPr algn="ctr"/>
            <a:endParaRPr lang="el-GR" sz="3200" dirty="0">
              <a:solidFill>
                <a:srgbClr val="C00000"/>
              </a:solidFill>
            </a:endParaRPr>
          </a:p>
        </p:txBody>
      </p:sp>
      <p:pic>
        <p:nvPicPr>
          <p:cNvPr id="4" name="Picture 3">
            <a:extLst>
              <a:ext uri="{FF2B5EF4-FFF2-40B4-BE49-F238E27FC236}">
                <a16:creationId xmlns:a16="http://schemas.microsoft.com/office/drawing/2014/main" id="{FB5A3973-96E8-CC08-ADB0-32621B54F06A}"/>
              </a:ext>
            </a:extLst>
          </p:cNvPr>
          <p:cNvPicPr>
            <a:picLocks noChangeAspect="1"/>
          </p:cNvPicPr>
          <p:nvPr/>
        </p:nvPicPr>
        <p:blipFill>
          <a:blip r:embed="rId4"/>
          <a:stretch>
            <a:fillRect/>
          </a:stretch>
        </p:blipFill>
        <p:spPr>
          <a:xfrm>
            <a:off x="2575981" y="4079613"/>
            <a:ext cx="5276088" cy="2548128"/>
          </a:xfrm>
          <a:prstGeom prst="rect">
            <a:avLst/>
          </a:prstGeom>
        </p:spPr>
      </p:pic>
    </p:spTree>
    <p:extLst>
      <p:ext uri="{BB962C8B-B14F-4D97-AF65-F5344CB8AC3E}">
        <p14:creationId xmlns:p14="http://schemas.microsoft.com/office/powerpoint/2010/main" val="1953070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Α2. Φύλο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90760"/>
            <a:ext cx="8064230" cy="3282950"/>
          </a:xfrm>
          <a:prstGeom prst="rect">
            <a:avLst/>
          </a:prstGeom>
          <a:noFill/>
        </p:spPr>
        <p:txBody>
          <a:bodyPr wrap="square" rtlCol="0">
            <a:spAutoFit/>
          </a:bodyPr>
          <a:lstStyle/>
          <a:p>
            <a:pPr marL="285750" indent="-285750" algn="just">
              <a:lnSpc>
                <a:spcPct val="150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Από την άλλη πλευρά, παρά το γεγονός ότι πολλές ερωτήσεις έμμεσα σχετίζονται με τις απόψεις των γυναικών για την δημιουργία οικογένειας, το γυναικείο φύλο υποεκπροσωπείται με 44 συμμετέχουσες στην έρευνα έναντι 69 ανδρών. </a:t>
            </a:r>
          </a:p>
          <a:p>
            <a:pPr marL="285750" indent="-285750" algn="just">
              <a:lnSpc>
                <a:spcPct val="150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Σε κάθε περίπτωση όμως το δείγμα είναι αρκετά μικρό έτσι και αλλιώς για να βγουν πολύ ασφαλή συμπεράσματα για την Περιφέρεια Δυτικής Ελλάδας. </a:t>
            </a:r>
          </a:p>
          <a:p>
            <a:pPr algn="ctr"/>
            <a:endParaRPr lang="el-GR" sz="3200" dirty="0">
              <a:solidFill>
                <a:srgbClr val="C00000"/>
              </a:solidFill>
            </a:endParaRPr>
          </a:p>
        </p:txBody>
      </p:sp>
      <p:pic>
        <p:nvPicPr>
          <p:cNvPr id="5" name="Picture 4">
            <a:extLst>
              <a:ext uri="{FF2B5EF4-FFF2-40B4-BE49-F238E27FC236}">
                <a16:creationId xmlns:a16="http://schemas.microsoft.com/office/drawing/2014/main" id="{7FEFCD5F-4928-7D68-43F9-E9654AB690AC}"/>
              </a:ext>
            </a:extLst>
          </p:cNvPr>
          <p:cNvPicPr>
            <a:picLocks noChangeAspect="1"/>
          </p:cNvPicPr>
          <p:nvPr/>
        </p:nvPicPr>
        <p:blipFill>
          <a:blip r:embed="rId4"/>
          <a:stretch>
            <a:fillRect/>
          </a:stretch>
        </p:blipFill>
        <p:spPr>
          <a:xfrm>
            <a:off x="105156" y="4573710"/>
            <a:ext cx="5276088" cy="1776984"/>
          </a:xfrm>
          <a:prstGeom prst="rect">
            <a:avLst/>
          </a:prstGeom>
        </p:spPr>
      </p:pic>
      <p:pic>
        <p:nvPicPr>
          <p:cNvPr id="6" name="Picture 5" descr="A picture containing text, screenshot, rectangle, diagram&#10;&#10;Description automatically generated">
            <a:extLst>
              <a:ext uri="{FF2B5EF4-FFF2-40B4-BE49-F238E27FC236}">
                <a16:creationId xmlns:a16="http://schemas.microsoft.com/office/drawing/2014/main" id="{F93674E1-EFAA-AC26-D378-C36378DE0B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3284" y="4145565"/>
            <a:ext cx="3862840" cy="2482176"/>
          </a:xfrm>
          <a:prstGeom prst="rect">
            <a:avLst/>
          </a:prstGeom>
          <a:noFill/>
          <a:ln>
            <a:noFill/>
          </a:ln>
        </p:spPr>
      </p:pic>
    </p:spTree>
    <p:extLst>
      <p:ext uri="{BB962C8B-B14F-4D97-AF65-F5344CB8AC3E}">
        <p14:creationId xmlns:p14="http://schemas.microsoft.com/office/powerpoint/2010/main" val="3595077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Α3. Επίπεδο Σπουδών</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90760"/>
            <a:ext cx="8064230" cy="2568139"/>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Και σε αυτή την έρευνα βλέπουμε ένα μεγάλο ποσοστό συμμετεχόντων να είναι απόφοιτοι τριτοβάθμιας εκπαίδευσης και κάτοχοι μεταπτυχιακού.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Αυτό οφείλεται αφενός στο βελτιωμένο εκπαιδευτικό υπόβαθρο των κατοίκων της Περιφέρειας Δυτικής Ελλάδας, και αφετέρου στο γεγονός ότι πιο εύκολα συμμετέχουν σε σύνθετες διαδικτυακές έρευνες όπως αυτή που παρουσιάζουμε, άτομα σχετικά υψηλού μορφωτικού επιπέδου. </a:t>
            </a:r>
          </a:p>
          <a:p>
            <a:pPr algn="ctr"/>
            <a:endParaRPr lang="el-GR" sz="3200" dirty="0">
              <a:solidFill>
                <a:srgbClr val="C00000"/>
              </a:solidFill>
            </a:endParaRPr>
          </a:p>
        </p:txBody>
      </p:sp>
      <p:pic>
        <p:nvPicPr>
          <p:cNvPr id="9" name="Picture 8">
            <a:extLst>
              <a:ext uri="{FF2B5EF4-FFF2-40B4-BE49-F238E27FC236}">
                <a16:creationId xmlns:a16="http://schemas.microsoft.com/office/drawing/2014/main" id="{D39F22AB-E373-4BFE-F369-186CCC7549E9}"/>
              </a:ext>
            </a:extLst>
          </p:cNvPr>
          <p:cNvPicPr>
            <a:picLocks noChangeAspect="1"/>
          </p:cNvPicPr>
          <p:nvPr/>
        </p:nvPicPr>
        <p:blipFill>
          <a:blip r:embed="rId4"/>
          <a:stretch>
            <a:fillRect/>
          </a:stretch>
        </p:blipFill>
        <p:spPr>
          <a:xfrm>
            <a:off x="114884" y="3518431"/>
            <a:ext cx="4962954" cy="2697480"/>
          </a:xfrm>
          <a:prstGeom prst="rect">
            <a:avLst/>
          </a:prstGeom>
        </p:spPr>
      </p:pic>
      <p:pic>
        <p:nvPicPr>
          <p:cNvPr id="10" name="Picture 9" descr="A picture containing text, screenshot, diagram, rectangle&#10;&#10;Description automatically generated">
            <a:extLst>
              <a:ext uri="{FF2B5EF4-FFF2-40B4-BE49-F238E27FC236}">
                <a16:creationId xmlns:a16="http://schemas.microsoft.com/office/drawing/2014/main" id="{FE283750-8BB0-E818-B376-6F55E469A6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6510" y="3429000"/>
            <a:ext cx="3692606" cy="2953285"/>
          </a:xfrm>
          <a:prstGeom prst="rect">
            <a:avLst/>
          </a:prstGeom>
          <a:noFill/>
          <a:ln>
            <a:noFill/>
          </a:ln>
        </p:spPr>
      </p:pic>
    </p:spTree>
    <p:extLst>
      <p:ext uri="{BB962C8B-B14F-4D97-AF65-F5344CB8AC3E}">
        <p14:creationId xmlns:p14="http://schemas.microsoft.com/office/powerpoint/2010/main" val="2817489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Α.4 Ποια είναι η θέση σας στην απασχόληση;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290760"/>
            <a:ext cx="8064230" cy="1576457"/>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παρούσα έρευνα συμμετείχαν πολίτες από όλο το φάσμα της απασχόλησης, με ποσοστό όμως πάνω του 50% να προέρχεται από τον κλάδο των μισθωτών υπαλλήλων δημοσίου και ιδιωτικού τομέα. </a:t>
            </a:r>
          </a:p>
          <a:p>
            <a:pPr algn="ctr"/>
            <a:endParaRPr lang="el-GR" sz="3200" dirty="0">
              <a:solidFill>
                <a:srgbClr val="C00000"/>
              </a:solidFill>
            </a:endParaRPr>
          </a:p>
        </p:txBody>
      </p:sp>
      <p:pic>
        <p:nvPicPr>
          <p:cNvPr id="4" name="Picture 3">
            <a:extLst>
              <a:ext uri="{FF2B5EF4-FFF2-40B4-BE49-F238E27FC236}">
                <a16:creationId xmlns:a16="http://schemas.microsoft.com/office/drawing/2014/main" id="{AC180234-AE14-A4A5-3388-E1E0832E627A}"/>
              </a:ext>
            </a:extLst>
          </p:cNvPr>
          <p:cNvPicPr>
            <a:picLocks noChangeAspect="1"/>
          </p:cNvPicPr>
          <p:nvPr/>
        </p:nvPicPr>
        <p:blipFill>
          <a:blip r:embed="rId4"/>
          <a:stretch>
            <a:fillRect/>
          </a:stretch>
        </p:blipFill>
        <p:spPr>
          <a:xfrm>
            <a:off x="1933956" y="2473241"/>
            <a:ext cx="5276088" cy="4012692"/>
          </a:xfrm>
          <a:prstGeom prst="rect">
            <a:avLst/>
          </a:prstGeom>
        </p:spPr>
      </p:pic>
    </p:spTree>
    <p:extLst>
      <p:ext uri="{BB962C8B-B14F-4D97-AF65-F5344CB8AC3E}">
        <p14:creationId xmlns:p14="http://schemas.microsoft.com/office/powerpoint/2010/main" val="580564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Α.5 Σε ποιο Δήμο της Περιφέρειας Δυτικής Ελλάδας κατοικείτε;</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72677"/>
            <a:ext cx="8064230" cy="2256323"/>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 Στην παρούσα έρευνα οι συμμετέχοντες είναι κάτοικοι διαφόρων δήμων της Περιφέρειας Δυτικής Ελλάδας, με ποσοστό όμως σχεδόν 47% να προέρχεται από το δήμο Πατρέων.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ποσοστό αυτό ξεπερνά το πραγματικό ποσοστό πληθυσμού του δήμου σε σχέση με την περιφέρεια κατά σχεδόν 16 μονάδες, που σημαίνει ουσιαστικά ότι οι απαντήσεις που θα αναλυθούν παρακάτω, προέρχονται από μία υπέρ-εκπροσώπηση του δήμου Πατρέων, μεγαλύτερη της αναλογικής. </a:t>
            </a:r>
            <a:endParaRPr lang="el-GR" sz="3200" dirty="0">
              <a:solidFill>
                <a:srgbClr val="C00000"/>
              </a:solidFill>
            </a:endParaRPr>
          </a:p>
        </p:txBody>
      </p:sp>
      <p:pic>
        <p:nvPicPr>
          <p:cNvPr id="6" name="Picture 5">
            <a:extLst>
              <a:ext uri="{FF2B5EF4-FFF2-40B4-BE49-F238E27FC236}">
                <a16:creationId xmlns:a16="http://schemas.microsoft.com/office/drawing/2014/main" id="{D7376026-6699-1A55-5347-5E097B6B46F7}"/>
              </a:ext>
            </a:extLst>
          </p:cNvPr>
          <p:cNvPicPr>
            <a:picLocks noChangeAspect="1"/>
          </p:cNvPicPr>
          <p:nvPr/>
        </p:nvPicPr>
        <p:blipFill>
          <a:blip r:embed="rId4"/>
          <a:stretch>
            <a:fillRect/>
          </a:stretch>
        </p:blipFill>
        <p:spPr>
          <a:xfrm>
            <a:off x="1360948" y="3429000"/>
            <a:ext cx="6422103" cy="3283059"/>
          </a:xfrm>
          <a:prstGeom prst="rect">
            <a:avLst/>
          </a:prstGeom>
        </p:spPr>
      </p:pic>
    </p:spTree>
    <p:extLst>
      <p:ext uri="{BB962C8B-B14F-4D97-AF65-F5344CB8AC3E}">
        <p14:creationId xmlns:p14="http://schemas.microsoft.com/office/powerpoint/2010/main" val="2701402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Α.6 Το καθαρό ετήσιο οικογενειακό σας εισόδημα;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72677"/>
            <a:ext cx="8064230" cy="2358915"/>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μέσο εισόδημα των συμμετεχόντων στην έρευνα κυμαίνεται μεταξύ των 15 και των 20 χιλιάδων ευρώ ετησίως για κάθε οικογένεια.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εισόδημα αυτό είναι πολύ κοντά στα 18.563€ ετήσιο οικογενειακό εισόδημα, που αποτελεί και τον εθνικό μέσο όρο.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Αξίζει εδώ να σημειωθεί ότι στην παρούσα έρευνα, σχεδόν 20% των συμμετεχόντων δήλωσε μέσο ετήσιο οικογενειακό εισόδημα 30 χιλιάδων ευρώ και πάνω. </a:t>
            </a:r>
            <a:endParaRPr lang="el-GR" sz="3200" dirty="0">
              <a:solidFill>
                <a:srgbClr val="C00000"/>
              </a:solidFill>
            </a:endParaRPr>
          </a:p>
        </p:txBody>
      </p:sp>
      <p:pic>
        <p:nvPicPr>
          <p:cNvPr id="4" name="Picture 3" descr="A picture containing text, screenshot, diagram, rectangle&#10;&#10;Description automatically generated">
            <a:extLst>
              <a:ext uri="{FF2B5EF4-FFF2-40B4-BE49-F238E27FC236}">
                <a16:creationId xmlns:a16="http://schemas.microsoft.com/office/drawing/2014/main" id="{E3D69D71-0933-158A-4679-AF1D351A3F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1899" y="3429000"/>
            <a:ext cx="6100202" cy="3120850"/>
          </a:xfrm>
          <a:prstGeom prst="rect">
            <a:avLst/>
          </a:prstGeom>
          <a:noFill/>
          <a:ln>
            <a:noFill/>
          </a:ln>
        </p:spPr>
      </p:pic>
    </p:spTree>
    <p:extLst>
      <p:ext uri="{BB962C8B-B14F-4D97-AF65-F5344CB8AC3E}">
        <p14:creationId xmlns:p14="http://schemas.microsoft.com/office/powerpoint/2010/main" val="3325052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Α.7 Ποια από τις παρακάτω προτάσεις περιγράφει καλύτερα την οικογενειακή σας κατάσταση;</a:t>
            </a:r>
            <a:endParaRPr lang="en-US" sz="2800"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το Δημογραφικό Πρόβλημα στην Περιφέρεια Δυτικής Ελλάδας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72677"/>
            <a:ext cx="8064230" cy="2256323"/>
          </a:xfrm>
          <a:prstGeom prst="rect">
            <a:avLst/>
          </a:prstGeom>
          <a:no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Προχωρώντας τώρα στο πρώτο δημογραφικό στοιχείο που σχετίζεται με το περιεχόμενο της παρούσας έρευνας, διαπιστώνουμε ότι το 41,6% των συμμετεχόντων είναι παντρεμένοι που ζουν με τα παιδιά τους και το 14,2% παντρεμένοι με παιδιά που δε ζουν μαζί. </a:t>
            </a:r>
          </a:p>
          <a:p>
            <a:pPr marL="285750" indent="-285750" algn="just">
              <a:lnSpc>
                <a:spcPct val="107000"/>
              </a:lnSpc>
              <a:spcAft>
                <a:spcPts val="800"/>
              </a:spcAft>
              <a:buFont typeface="Wingdings" panose="05000000000000000000" pitchFamily="2" charset="2"/>
              <a:buChar char="Ø"/>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 σε αυτά τα ποσοστά αθροίσουμε 8% μονογονεϊκών οικογενειών και 1,8% ζευγαριών που αν και δεν έχουν παντρευτεί έχουν παιδιά, ποσοστό ίσο με το 65,6% των συμμετεχόντων είναι γονείς. </a:t>
            </a:r>
            <a:endParaRPr lang="el-GR" sz="3200" dirty="0">
              <a:solidFill>
                <a:srgbClr val="C00000"/>
              </a:solidFill>
            </a:endParaRPr>
          </a:p>
        </p:txBody>
      </p:sp>
      <p:pic>
        <p:nvPicPr>
          <p:cNvPr id="5" name="Picture 4" descr="A picture containing text, screenshot, diagram, font&#10;&#10;Description automatically generated">
            <a:extLst>
              <a:ext uri="{FF2B5EF4-FFF2-40B4-BE49-F238E27FC236}">
                <a16:creationId xmlns:a16="http://schemas.microsoft.com/office/drawing/2014/main" id="{D111848B-F7AD-37B1-DC6A-63ED9BF583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0031" y="3438630"/>
            <a:ext cx="6323938" cy="3179481"/>
          </a:xfrm>
          <a:prstGeom prst="rect">
            <a:avLst/>
          </a:prstGeom>
          <a:noFill/>
          <a:ln>
            <a:noFill/>
          </a:ln>
        </p:spPr>
      </p:pic>
    </p:spTree>
    <p:extLst>
      <p:ext uri="{BB962C8B-B14F-4D97-AF65-F5344CB8AC3E}">
        <p14:creationId xmlns:p14="http://schemas.microsoft.com/office/powerpoint/2010/main" val="2958271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3599</TotalTime>
  <Words>3751</Words>
  <Application>Microsoft Office PowerPoint</Application>
  <PresentationFormat>On-screen Show (4:3)</PresentationFormat>
  <Paragraphs>219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Έρευνα για το Δημογραφικό Πρόβλημα στην Περιφέρεια Δυτικής Ελλάδας</vt:lpstr>
      <vt:lpstr>Πρώτο Μέρος Έρευνας </vt:lpstr>
      <vt:lpstr>Α1. Ηλικία </vt:lpstr>
      <vt:lpstr>Α2. Φύλο </vt:lpstr>
      <vt:lpstr>Α3. Επίπεδο Σπουδών</vt:lpstr>
      <vt:lpstr>Α.4 Ποια είναι η θέση σας στην απασχόληση; </vt:lpstr>
      <vt:lpstr>Α.5 Σε ποιο Δήμο της Περιφέρειας Δυτικής Ελλάδας κατοικείτε;</vt:lpstr>
      <vt:lpstr>Α.6 Το καθαρό ετήσιο οικογενειακό σας εισόδημα; </vt:lpstr>
      <vt:lpstr>Α.7 Ποια από τις παρακάτω προτάσεις περιγράφει καλύτερα την οικογενειακή σας κατάσταση;</vt:lpstr>
      <vt:lpstr>ΜΕΡΟΣ Β. </vt:lpstr>
      <vt:lpstr>Β.1 Στην περιοχή που κατοικώ ο μέσος όρος ηλικίας του πληθυσμού:</vt:lpstr>
      <vt:lpstr>Β.2 Στην περιοχή που κατοικώ ο πληθυσμός γερνάει εξαιτίας της κακής οικονομικής κατάστασης</vt:lpstr>
      <vt:lpstr>Β.3 Στην περιοχή που κατοικώ οι νέοι δημιουργούν δική τους οικογένεια όλο και πιο αργά στη ζωή τους</vt:lpstr>
      <vt:lpstr>Β.4 Στην περιοχή που κατοικώ υπάρχουν πολιτικές και δράσεις υποστήριξης της οικογένειας</vt:lpstr>
      <vt:lpstr>Β.5 Στην περιοχή που κατοικώ διαπιστώνω «καθυστέρηση-αναβολή» της τεκνοποιίας των νέων ζευγαριών για λόγους ανεργίας</vt:lpstr>
      <vt:lpstr>Β.6 Στην περιοχή που κατοικώ το να αποκτήσει παιδί ένα ζευγάρι σε μεγαλύτερη ηλικία ή να μην έχει καθόλου παιδιά αποτελεί απλώς θέμα επιλογής</vt:lpstr>
      <vt:lpstr>Β.7 Στην περιοχή που κατοικώ, το να αποκτήσει ένα ζευγάρι παιδιά σε μεγαλύτερη ηλικία ή να μην έχει καθόλου παιδιά, αντανακλά συνθήκες στην κοινωνία που θέτουν φραγμούς στη δημιουργία οικογένειας</vt:lpstr>
      <vt:lpstr>Β.8 Ποιες είναι αυτές οι συνθήκες;</vt:lpstr>
      <vt:lpstr> Β.9 Στην περιοχή που κατοικώ τα ζευγάρια χωρίζουν πιο εύκολα σήμερα εξαιτίας της κακής οικονομικής τους κατάστασης</vt:lpstr>
      <vt:lpstr>Β.10 Στην περιοχή που κατοικώ τα ζευγάρια χωρίζουν πιο εύκολα σήμερα εξαιτίας της αλλαγής των αντιλήψεων της κοινωνίας σχετικά με τον γάμο</vt:lpstr>
      <vt:lpstr>Β.11 Γνωρίζετε πρωτοβουλίες που έλαβε η Περιφέρεια Δυτικής Ελλάδας για την αντιμετώπιση του δημογραφικού προβλήματος;</vt:lpstr>
      <vt:lpstr>Β.12 Αν ΝΑΙ, ποιες πρωτοβουλίες της Περιφέρειας Δυτικής Ελλάδας θεωρείτε πετυχημένες στο πλαίσιο της αντιμετώπισης του δημογραφικού προβλήματος; </vt:lpstr>
      <vt:lpstr>Β.13 Ποιες (επιπλέον) κατά τη γνώμη σας πρωτοβουλίες θεωρείτε ότι μπορεί να λάβει η Περιφέρεια Δυτικής Ελλάδας για την αποτελεσματική αντιμετώπιση του δημογραφικού προβλήματος; Ι</vt:lpstr>
      <vt:lpstr>Β.13 Ποιες (επιπλέον) κατά τη γνώμη σας πρωτοβουλίες θεωρείτε ότι μπορεί να λάβει η Περιφέρεια Δυτικής Ελλάδας για την αποτελεσματική αντιμετώπιση του δημογραφικού προβλήματος; ΙΙ</vt:lpstr>
      <vt:lpstr>Β.13 Ποιες (επιπλέον) κατά τη γνώμη σας πρωτοβουλίες θεωρείτε ότι μπορεί να λάβει η Περιφέρεια Δυτικής Ελλάδας για την αποτελεσματική αντιμετώπιση του δημογραφικού προβλήματος; ΙΙΙ</vt:lpstr>
      <vt:lpstr>Βασικά Συμπεράσματα Έρευνας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Κωνσταντίνος Ρηγόπουλος</cp:lastModifiedBy>
  <cp:revision>170</cp:revision>
  <dcterms:created xsi:type="dcterms:W3CDTF">2018-08-20T14:51:36Z</dcterms:created>
  <dcterms:modified xsi:type="dcterms:W3CDTF">2023-07-03T23:37:17Z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