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4" r:id="rId1"/>
  </p:sldMasterIdLst>
  <p:notesMasterIdLst>
    <p:notesMasterId r:id="rId26"/>
  </p:notesMasterIdLst>
  <p:handoutMasterIdLst>
    <p:handoutMasterId r:id="rId27"/>
  </p:handoutMasterIdLst>
  <p:sldIdLst>
    <p:sldId id="257" r:id="rId2"/>
    <p:sldId id="514" r:id="rId3"/>
    <p:sldId id="515" r:id="rId4"/>
    <p:sldId id="516" r:id="rId5"/>
    <p:sldId id="517" r:id="rId6"/>
    <p:sldId id="518" r:id="rId7"/>
    <p:sldId id="519" r:id="rId8"/>
    <p:sldId id="520" r:id="rId9"/>
    <p:sldId id="521" r:id="rId10"/>
    <p:sldId id="522" r:id="rId11"/>
    <p:sldId id="523" r:id="rId12"/>
    <p:sldId id="524" r:id="rId13"/>
    <p:sldId id="525" r:id="rId14"/>
    <p:sldId id="526" r:id="rId15"/>
    <p:sldId id="527" r:id="rId16"/>
    <p:sldId id="528" r:id="rId17"/>
    <p:sldId id="529" r:id="rId18"/>
    <p:sldId id="530" r:id="rId19"/>
    <p:sldId id="531" r:id="rId20"/>
    <p:sldId id="532" r:id="rId21"/>
    <p:sldId id="533" r:id="rId22"/>
    <p:sldId id="534" r:id="rId23"/>
    <p:sldId id="535" r:id="rId24"/>
    <p:sldId id="512"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3" pos="5472" userDrawn="1">
          <p15:clr>
            <a:srgbClr val="A4A3A4"/>
          </p15:clr>
        </p15:guide>
        <p15:guide id="4" orient="horz" pos="412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2683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473" autoAdjust="0"/>
    <p:restoredTop sz="89911" autoAdjust="0"/>
  </p:normalViewPr>
  <p:slideViewPr>
    <p:cSldViewPr snapToGrid="0">
      <p:cViewPr varScale="1">
        <p:scale>
          <a:sx n="98" d="100"/>
          <a:sy n="98" d="100"/>
        </p:scale>
        <p:origin x="749" y="67"/>
      </p:cViewPr>
      <p:guideLst>
        <p:guide orient="horz" pos="2160"/>
        <p:guide pos="2880"/>
        <p:guide pos="5472"/>
        <p:guide orient="horz" pos="4128"/>
      </p:guideLst>
    </p:cSldViewPr>
  </p:slideViewPr>
  <p:notesTextViewPr>
    <p:cViewPr>
      <p:scale>
        <a:sx n="3" d="2"/>
        <a:sy n="3" d="2"/>
      </p:scale>
      <p:origin x="0" y="0"/>
    </p:cViewPr>
  </p:notesTextViewPr>
  <p:notesViewPr>
    <p:cSldViewPr snapToGrid="0" showGuides="1">
      <p:cViewPr varScale="1">
        <p:scale>
          <a:sx n="72" d="100"/>
          <a:sy n="72" d="100"/>
        </p:scale>
        <p:origin x="3396" y="6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EE4CE4DA-22AE-442E-AC9C-92F214E4916F}" type="datetime1">
              <a:rPr lang="el-GR" smtClean="0"/>
              <a:pPr rtl="0"/>
              <a:t>27/5/2023</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C64E50CC-F33A-4EF4-9F12-93EC4A21A0CF}" type="slidenum">
              <a:rPr lang="el-GR" smtClean="0"/>
              <a:pPr rtl="0"/>
              <a:t>‹#›</a:t>
            </a:fld>
            <a:endParaRPr lang="el-GR" dirty="0"/>
          </a:p>
        </p:txBody>
      </p:sp>
    </p:spTree>
    <p:extLst>
      <p:ext uri="{BB962C8B-B14F-4D97-AF65-F5344CB8AC3E}">
        <p14:creationId xmlns:p14="http://schemas.microsoft.com/office/powerpoint/2010/main" val="132329507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741765FF-9287-4A7A-B1E0-3A22CE3F062E}" type="datetime1">
              <a:rPr lang="el-GR" noProof="0" smtClean="0"/>
              <a:pPr rtl="0"/>
              <a:t>27/5/2023</a:t>
            </a:fld>
            <a:endParaRPr lang="el-GR" noProof="0" dirty="0"/>
          </a:p>
        </p:txBody>
      </p:sp>
      <p:sp>
        <p:nvSpPr>
          <p:cNvPr id="4" name="Θέση εικόνας διαφάνειας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l-GR" noProof="0" dirty="0"/>
              <a:t>Στυλ υποδείγματος κειμένου</a:t>
            </a:r>
          </a:p>
          <a:p>
            <a:pPr lvl="1" rtl="0"/>
            <a:r>
              <a:rPr lang="el-GR" noProof="0" dirty="0"/>
              <a:t>Δεύτερου 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32674CE4-FBD8-4481-AEFB-CA53E599A745}" type="slidenum">
              <a:rPr lang="el-GR" noProof="0" smtClean="0"/>
              <a:pPr rtl="0"/>
              <a:t>‹#›</a:t>
            </a:fld>
            <a:endParaRPr lang="el-GR" noProof="0" dirty="0"/>
          </a:p>
        </p:txBody>
      </p:sp>
    </p:spTree>
    <p:extLst>
      <p:ext uri="{BB962C8B-B14F-4D97-AF65-F5344CB8AC3E}">
        <p14:creationId xmlns:p14="http://schemas.microsoft.com/office/powerpoint/2010/main" val="1273268184"/>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1</a:t>
            </a:fld>
            <a:endParaRPr lang="el-GR" dirty="0"/>
          </a:p>
        </p:txBody>
      </p:sp>
    </p:spTree>
    <p:extLst>
      <p:ext uri="{BB962C8B-B14F-4D97-AF65-F5344CB8AC3E}">
        <p14:creationId xmlns:p14="http://schemas.microsoft.com/office/powerpoint/2010/main" val="21479742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10</a:t>
            </a:fld>
            <a:endParaRPr lang="el-GR" dirty="0"/>
          </a:p>
        </p:txBody>
      </p:sp>
    </p:spTree>
    <p:extLst>
      <p:ext uri="{BB962C8B-B14F-4D97-AF65-F5344CB8AC3E}">
        <p14:creationId xmlns:p14="http://schemas.microsoft.com/office/powerpoint/2010/main" val="2677336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11</a:t>
            </a:fld>
            <a:endParaRPr lang="el-GR" dirty="0"/>
          </a:p>
        </p:txBody>
      </p:sp>
    </p:spTree>
    <p:extLst>
      <p:ext uri="{BB962C8B-B14F-4D97-AF65-F5344CB8AC3E}">
        <p14:creationId xmlns:p14="http://schemas.microsoft.com/office/powerpoint/2010/main" val="19789534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12</a:t>
            </a:fld>
            <a:endParaRPr lang="el-GR" dirty="0"/>
          </a:p>
        </p:txBody>
      </p:sp>
    </p:spTree>
    <p:extLst>
      <p:ext uri="{BB962C8B-B14F-4D97-AF65-F5344CB8AC3E}">
        <p14:creationId xmlns:p14="http://schemas.microsoft.com/office/powerpoint/2010/main" val="18014751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13</a:t>
            </a:fld>
            <a:endParaRPr lang="el-GR" dirty="0"/>
          </a:p>
        </p:txBody>
      </p:sp>
    </p:spTree>
    <p:extLst>
      <p:ext uri="{BB962C8B-B14F-4D97-AF65-F5344CB8AC3E}">
        <p14:creationId xmlns:p14="http://schemas.microsoft.com/office/powerpoint/2010/main" val="37422296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14</a:t>
            </a:fld>
            <a:endParaRPr lang="el-GR" dirty="0"/>
          </a:p>
        </p:txBody>
      </p:sp>
    </p:spTree>
    <p:extLst>
      <p:ext uri="{BB962C8B-B14F-4D97-AF65-F5344CB8AC3E}">
        <p14:creationId xmlns:p14="http://schemas.microsoft.com/office/powerpoint/2010/main" val="35757031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15</a:t>
            </a:fld>
            <a:endParaRPr lang="el-GR" dirty="0"/>
          </a:p>
        </p:txBody>
      </p:sp>
    </p:spTree>
    <p:extLst>
      <p:ext uri="{BB962C8B-B14F-4D97-AF65-F5344CB8AC3E}">
        <p14:creationId xmlns:p14="http://schemas.microsoft.com/office/powerpoint/2010/main" val="13401773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16</a:t>
            </a:fld>
            <a:endParaRPr lang="el-GR" dirty="0"/>
          </a:p>
        </p:txBody>
      </p:sp>
    </p:spTree>
    <p:extLst>
      <p:ext uri="{BB962C8B-B14F-4D97-AF65-F5344CB8AC3E}">
        <p14:creationId xmlns:p14="http://schemas.microsoft.com/office/powerpoint/2010/main" val="1373269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17</a:t>
            </a:fld>
            <a:endParaRPr lang="el-GR" dirty="0"/>
          </a:p>
        </p:txBody>
      </p:sp>
    </p:spTree>
    <p:extLst>
      <p:ext uri="{BB962C8B-B14F-4D97-AF65-F5344CB8AC3E}">
        <p14:creationId xmlns:p14="http://schemas.microsoft.com/office/powerpoint/2010/main" val="31256007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18</a:t>
            </a:fld>
            <a:endParaRPr lang="el-GR" dirty="0"/>
          </a:p>
        </p:txBody>
      </p:sp>
    </p:spTree>
    <p:extLst>
      <p:ext uri="{BB962C8B-B14F-4D97-AF65-F5344CB8AC3E}">
        <p14:creationId xmlns:p14="http://schemas.microsoft.com/office/powerpoint/2010/main" val="25234441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19</a:t>
            </a:fld>
            <a:endParaRPr lang="el-GR" dirty="0"/>
          </a:p>
        </p:txBody>
      </p:sp>
    </p:spTree>
    <p:extLst>
      <p:ext uri="{BB962C8B-B14F-4D97-AF65-F5344CB8AC3E}">
        <p14:creationId xmlns:p14="http://schemas.microsoft.com/office/powerpoint/2010/main" val="914212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a:t>
            </a:fld>
            <a:endParaRPr lang="el-GR" dirty="0"/>
          </a:p>
        </p:txBody>
      </p:sp>
    </p:spTree>
    <p:extLst>
      <p:ext uri="{BB962C8B-B14F-4D97-AF65-F5344CB8AC3E}">
        <p14:creationId xmlns:p14="http://schemas.microsoft.com/office/powerpoint/2010/main" val="27247024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20</a:t>
            </a:fld>
            <a:endParaRPr lang="el-GR" dirty="0"/>
          </a:p>
        </p:txBody>
      </p:sp>
    </p:spTree>
    <p:extLst>
      <p:ext uri="{BB962C8B-B14F-4D97-AF65-F5344CB8AC3E}">
        <p14:creationId xmlns:p14="http://schemas.microsoft.com/office/powerpoint/2010/main" val="2918603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21</a:t>
            </a:fld>
            <a:endParaRPr lang="el-GR" dirty="0"/>
          </a:p>
        </p:txBody>
      </p:sp>
    </p:spTree>
    <p:extLst>
      <p:ext uri="{BB962C8B-B14F-4D97-AF65-F5344CB8AC3E}">
        <p14:creationId xmlns:p14="http://schemas.microsoft.com/office/powerpoint/2010/main" val="36009584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22</a:t>
            </a:fld>
            <a:endParaRPr lang="el-GR" dirty="0"/>
          </a:p>
        </p:txBody>
      </p:sp>
    </p:spTree>
    <p:extLst>
      <p:ext uri="{BB962C8B-B14F-4D97-AF65-F5344CB8AC3E}">
        <p14:creationId xmlns:p14="http://schemas.microsoft.com/office/powerpoint/2010/main" val="31874015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23</a:t>
            </a:fld>
            <a:endParaRPr lang="el-GR" dirty="0"/>
          </a:p>
        </p:txBody>
      </p:sp>
    </p:spTree>
    <p:extLst>
      <p:ext uri="{BB962C8B-B14F-4D97-AF65-F5344CB8AC3E}">
        <p14:creationId xmlns:p14="http://schemas.microsoft.com/office/powerpoint/2010/main" val="12046869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32674CE4-FBD8-4481-AEFB-CA53E599A745}" type="slidenum">
              <a:rPr lang="el-GR" smtClean="0"/>
              <a:pPr rtl="0"/>
              <a:t>24</a:t>
            </a:fld>
            <a:endParaRPr lang="el-GR" dirty="0"/>
          </a:p>
        </p:txBody>
      </p:sp>
    </p:spTree>
    <p:extLst>
      <p:ext uri="{BB962C8B-B14F-4D97-AF65-F5344CB8AC3E}">
        <p14:creationId xmlns:p14="http://schemas.microsoft.com/office/powerpoint/2010/main" val="22887975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3</a:t>
            </a:fld>
            <a:endParaRPr lang="el-GR" dirty="0"/>
          </a:p>
        </p:txBody>
      </p:sp>
    </p:spTree>
    <p:extLst>
      <p:ext uri="{BB962C8B-B14F-4D97-AF65-F5344CB8AC3E}">
        <p14:creationId xmlns:p14="http://schemas.microsoft.com/office/powerpoint/2010/main" val="2214311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4</a:t>
            </a:fld>
            <a:endParaRPr lang="el-GR" dirty="0"/>
          </a:p>
        </p:txBody>
      </p:sp>
    </p:spTree>
    <p:extLst>
      <p:ext uri="{BB962C8B-B14F-4D97-AF65-F5344CB8AC3E}">
        <p14:creationId xmlns:p14="http://schemas.microsoft.com/office/powerpoint/2010/main" val="21932637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5</a:t>
            </a:fld>
            <a:endParaRPr lang="el-GR" dirty="0"/>
          </a:p>
        </p:txBody>
      </p:sp>
    </p:spTree>
    <p:extLst>
      <p:ext uri="{BB962C8B-B14F-4D97-AF65-F5344CB8AC3E}">
        <p14:creationId xmlns:p14="http://schemas.microsoft.com/office/powerpoint/2010/main" val="27914873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6</a:t>
            </a:fld>
            <a:endParaRPr lang="el-GR" dirty="0"/>
          </a:p>
        </p:txBody>
      </p:sp>
    </p:spTree>
    <p:extLst>
      <p:ext uri="{BB962C8B-B14F-4D97-AF65-F5344CB8AC3E}">
        <p14:creationId xmlns:p14="http://schemas.microsoft.com/office/powerpoint/2010/main" val="10829041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7</a:t>
            </a:fld>
            <a:endParaRPr lang="el-GR" dirty="0"/>
          </a:p>
        </p:txBody>
      </p:sp>
    </p:spTree>
    <p:extLst>
      <p:ext uri="{BB962C8B-B14F-4D97-AF65-F5344CB8AC3E}">
        <p14:creationId xmlns:p14="http://schemas.microsoft.com/office/powerpoint/2010/main" val="37555090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8</a:t>
            </a:fld>
            <a:endParaRPr lang="el-GR" dirty="0"/>
          </a:p>
        </p:txBody>
      </p:sp>
    </p:spTree>
    <p:extLst>
      <p:ext uri="{BB962C8B-B14F-4D97-AF65-F5344CB8AC3E}">
        <p14:creationId xmlns:p14="http://schemas.microsoft.com/office/powerpoint/2010/main" val="17640208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a:xfrm>
            <a:off x="1371600" y="1143000"/>
            <a:ext cx="4114800" cy="3086100"/>
          </a:xfrm>
        </p:spPr>
      </p:sp>
      <p:sp>
        <p:nvSpPr>
          <p:cNvPr id="3" name="Θέση σημειώσεων 2"/>
          <p:cNvSpPr>
            <a:spLocks noGrp="1"/>
          </p:cNvSpPr>
          <p:nvPr>
            <p:ph type="body" idx="1"/>
          </p:nvPr>
        </p:nvSpPr>
        <p:spPr/>
        <p:txBody>
          <a:bodyPr rtlCol="0"/>
          <a:lstStyle/>
          <a:p>
            <a:pPr marL="171450" indent="-171450" rtl="0">
              <a:buFont typeface="Arial" panose="020B0604020202020204" pitchFamily="34" charset="0"/>
              <a:buChar char="•"/>
            </a:pPr>
            <a:r>
              <a:rPr lang="el-GR" dirty="0"/>
              <a:t>Με ποιο τρόπο η παρουσίαση θα ωφελήσει το ακροατήριο: Οι ενήλικες εκπαιδευόμενοι ενδιαφέρονται περισσότερο για ένα θέμα εάν γνωρίζουν με ποιο τρόπο ή γιατί αυτό είναι σημαντικό για τους ίδιους.</a:t>
            </a:r>
          </a:p>
          <a:p>
            <a:pPr marL="171450" indent="-171450" rtl="0">
              <a:buFont typeface="Arial" panose="020B0604020202020204" pitchFamily="34" charset="0"/>
              <a:buChar char="•"/>
            </a:pPr>
            <a:r>
              <a:rPr lang="el-GR" dirty="0"/>
              <a:t>Το επίπεδο εξειδίκευσης του παρουσιαστή σε σχέση με το θέμα. Αναφέρετε εν συντομία τα διαπιστευτήριά σας στον τομέα ή εξηγήστε στους συμμετέχοντες γιατί πρέπει να σας ακούσουν.</a:t>
            </a:r>
          </a:p>
        </p:txBody>
      </p:sp>
      <p:sp>
        <p:nvSpPr>
          <p:cNvPr id="4" name="Θέση αριθμού διαφάνειας 3"/>
          <p:cNvSpPr>
            <a:spLocks noGrp="1"/>
          </p:cNvSpPr>
          <p:nvPr>
            <p:ph type="sldNum" sz="quarter" idx="10"/>
          </p:nvPr>
        </p:nvSpPr>
        <p:spPr/>
        <p:txBody>
          <a:bodyPr rtlCol="0"/>
          <a:lstStyle/>
          <a:p>
            <a:pPr rtl="0"/>
            <a:fld id="{CF2FD335-6D8E-486A-8F5F-DFC7325903FF}" type="slidenum">
              <a:rPr lang="el-GR" smtClean="0"/>
              <a:pPr rtl="0"/>
              <a:t>9</a:t>
            </a:fld>
            <a:endParaRPr lang="el-GR" dirty="0"/>
          </a:p>
        </p:txBody>
      </p:sp>
    </p:spTree>
    <p:extLst>
      <p:ext uri="{BB962C8B-B14F-4D97-AF65-F5344CB8AC3E}">
        <p14:creationId xmlns:p14="http://schemas.microsoft.com/office/powerpoint/2010/main" val="4222464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pPr rtl="0"/>
            <a:fld id="{8AFCCDD6-6E69-4DAB-AA9C-FB54F783E5B5}"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484460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63381657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8765B0B5-24AB-4F94-A830-10E885314E42}"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3071354851"/>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Τίτλος και περιεχόμενο">
    <p:spTree>
      <p:nvGrpSpPr>
        <p:cNvPr id="1" name=""/>
        <p:cNvGrpSpPr/>
        <p:nvPr/>
      </p:nvGrpSpPr>
      <p:grpSpPr>
        <a:xfrm>
          <a:off x="0" y="0"/>
          <a:ext cx="0" cy="0"/>
          <a:chOff x="0" y="0"/>
          <a:chExt cx="0" cy="0"/>
        </a:xfrm>
      </p:grpSpPr>
      <p:sp>
        <p:nvSpPr>
          <p:cNvPr id="3" name="Content Placeholder 2"/>
          <p:cNvSpPr>
            <a:spLocks noGrp="1"/>
          </p:cNvSpPr>
          <p:nvPr>
            <p:ph idx="1"/>
          </p:nvPr>
        </p:nvSpPr>
        <p:spPr>
          <a:xfrm>
            <a:off x="822960" y="1855259"/>
            <a:ext cx="7543801" cy="4023360"/>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
        <p:nvSpPr>
          <p:cNvPr id="7" name="Τίτλος 6">
            <a:extLst>
              <a:ext uri="{FF2B5EF4-FFF2-40B4-BE49-F238E27FC236}">
                <a16:creationId xmlns:a16="http://schemas.microsoft.com/office/drawing/2014/main" id="{0C9E5F96-3431-4969-9624-F63CD1148FDC}"/>
              </a:ext>
            </a:extLst>
          </p:cNvPr>
          <p:cNvSpPr>
            <a:spLocks noGrp="1"/>
          </p:cNvSpPr>
          <p:nvPr>
            <p:ph type="title"/>
          </p:nvPr>
        </p:nvSpPr>
        <p:spPr>
          <a:xfrm>
            <a:off x="822960" y="286604"/>
            <a:ext cx="7543800" cy="692777"/>
          </a:xfrm>
        </p:spPr>
        <p:txBody>
          <a:bodyPr/>
          <a:lstStyle/>
          <a:p>
            <a:r>
              <a:rPr lang="el-GR" dirty="0"/>
              <a:t>Κάντε κλικ για να επεξεργαστείτε τον τίτλο υποδείγματος</a:t>
            </a:r>
            <a:endParaRPr lang="en-US" dirty="0"/>
          </a:p>
        </p:txBody>
      </p:sp>
    </p:spTree>
    <p:extLst>
      <p:ext uri="{BB962C8B-B14F-4D97-AF65-F5344CB8AC3E}">
        <p14:creationId xmlns:p14="http://schemas.microsoft.com/office/powerpoint/2010/main" val="1694032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pPr rtl="0"/>
            <a:fld id="{64E987BD-D86C-4F90-840D-029B5B0D5166}"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900459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pPr rtl="0"/>
            <a:fld id="{7D08FD8B-C90A-4814-933D-82CA745BBBCB}" type="datetime1">
              <a:rPr lang="el-GR" noProof="0" smtClean="0"/>
              <a:pPr rtl="0"/>
              <a:t>27/5/2023</a:t>
            </a:fld>
            <a:endParaRPr lang="el-GR" noProof="0" dirty="0"/>
          </a:p>
        </p:txBody>
      </p:sp>
      <p:sp>
        <p:nvSpPr>
          <p:cNvPr id="5" name="Footer Placeholder 4"/>
          <p:cNvSpPr>
            <a:spLocks noGrp="1"/>
          </p:cNvSpPr>
          <p:nvPr>
            <p:ph type="ftr" sz="quarter" idx="11"/>
          </p:nvPr>
        </p:nvSpPr>
        <p:spPr/>
        <p:txBody>
          <a:bodyPr/>
          <a:lstStyle/>
          <a:p>
            <a:pPr rtl="0"/>
            <a:r>
              <a:rPr lang="el-GR" noProof="0"/>
              <a:t>Προσθήκη υποσέλιδου</a:t>
            </a:r>
            <a:endParaRPr lang="el-GR" noProof="0" dirty="0"/>
          </a:p>
        </p:txBody>
      </p:sp>
      <p:sp>
        <p:nvSpPr>
          <p:cNvPr id="6" name="Slide Number Placeholder 5"/>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582130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pPr rtl="0"/>
            <a:fld id="{EF718ADF-E857-4F21-A81D-97F68CD96C68}" type="datetime1">
              <a:rPr lang="el-GR" noProof="0" smtClean="0"/>
              <a:pPr rtl="0"/>
              <a:t>27/5/2023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675517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629842" y="2505075"/>
            <a:ext cx="3868340"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4629150" y="2505075"/>
            <a:ext cx="3887391"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pPr rtl="0"/>
            <a:fld id="{E523F185-359C-4B85-9499-787CBA1D5A75}" type="datetime1">
              <a:rPr lang="el-GR" noProof="0" smtClean="0"/>
              <a:pPr rtl="0"/>
              <a:t>27/5/2023</a:t>
            </a:fld>
            <a:endParaRPr lang="el-GR" noProof="0" dirty="0"/>
          </a:p>
        </p:txBody>
      </p:sp>
      <p:sp>
        <p:nvSpPr>
          <p:cNvPr id="8" name="Footer Placeholder 7"/>
          <p:cNvSpPr>
            <a:spLocks noGrp="1"/>
          </p:cNvSpPr>
          <p:nvPr>
            <p:ph type="ftr" sz="quarter" idx="11"/>
          </p:nvPr>
        </p:nvSpPr>
        <p:spPr/>
        <p:txBody>
          <a:bodyPr/>
          <a:lstStyle/>
          <a:p>
            <a:pPr rtl="0"/>
            <a:r>
              <a:rPr lang="el-GR" noProof="0"/>
              <a:t>Προσθήκη υποσέλιδου</a:t>
            </a:r>
            <a:endParaRPr lang="el-GR" noProof="0" dirty="0"/>
          </a:p>
        </p:txBody>
      </p:sp>
      <p:sp>
        <p:nvSpPr>
          <p:cNvPr id="9" name="Slide Number Placeholder 8"/>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076517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pPr rtl="0"/>
            <a:fld id="{092AA6E9-5537-4F6B-AF24-CE87CFABB2FE}" type="datetime1">
              <a:rPr lang="el-GR" noProof="0" smtClean="0"/>
              <a:pPr rtl="0"/>
              <a:t>27/5/2023</a:t>
            </a:fld>
            <a:endParaRPr lang="el-GR" noProof="0" dirty="0"/>
          </a:p>
        </p:txBody>
      </p:sp>
      <p:sp>
        <p:nvSpPr>
          <p:cNvPr id="4" name="Footer Placeholder 3"/>
          <p:cNvSpPr>
            <a:spLocks noGrp="1"/>
          </p:cNvSpPr>
          <p:nvPr>
            <p:ph type="ftr" sz="quarter" idx="11"/>
          </p:nvPr>
        </p:nvSpPr>
        <p:spPr/>
        <p:txBody>
          <a:bodyPr/>
          <a:lstStyle/>
          <a:p>
            <a:pPr rtl="0"/>
            <a:r>
              <a:rPr lang="el-GR" noProof="0"/>
              <a:t>Προσθήκη υποσέλιδου</a:t>
            </a:r>
            <a:endParaRPr lang="el-GR" noProof="0" dirty="0"/>
          </a:p>
        </p:txBody>
      </p:sp>
      <p:sp>
        <p:nvSpPr>
          <p:cNvPr id="5" name="Slide Number Placeholder 4"/>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167998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rtl="0"/>
            <a:fld id="{2A96F4DC-7CA3-4BB1-A0B7-D6BFD97F0CE4}" type="datetime1">
              <a:rPr lang="el-GR" noProof="0" smtClean="0"/>
              <a:pPr rtl="0"/>
              <a:t>27/5/2023</a:t>
            </a:fld>
            <a:endParaRPr lang="el-GR" noProof="0" dirty="0"/>
          </a:p>
        </p:txBody>
      </p:sp>
      <p:sp>
        <p:nvSpPr>
          <p:cNvPr id="3" name="Footer Placeholder 2"/>
          <p:cNvSpPr>
            <a:spLocks noGrp="1"/>
          </p:cNvSpPr>
          <p:nvPr>
            <p:ph type="ftr" sz="quarter" idx="11"/>
          </p:nvPr>
        </p:nvSpPr>
        <p:spPr/>
        <p:txBody>
          <a:bodyPr/>
          <a:lstStyle/>
          <a:p>
            <a:pPr rtl="0"/>
            <a:r>
              <a:rPr lang="el-GR" noProof="0"/>
              <a:t>Προσθήκη υποσέλιδου</a:t>
            </a:r>
            <a:endParaRPr lang="el-GR" noProof="0" dirty="0"/>
          </a:p>
        </p:txBody>
      </p:sp>
      <p:sp>
        <p:nvSpPr>
          <p:cNvPr id="4" name="Slide Number Placeholder 3"/>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42584003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7AEEF394-60AA-42E5-BBA6-785914B12B3E}" type="datetime1">
              <a:rPr lang="el-GR" noProof="0" smtClean="0"/>
              <a:pPr rtl="0"/>
              <a:t>27/5/2023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791804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pPr rtl="0"/>
            <a:fld id="{FBF9933F-5606-408E-9CA3-40EE5E1D4EDD}" type="datetime1">
              <a:rPr lang="el-GR" noProof="0" smtClean="0"/>
              <a:pPr rtl="0"/>
              <a:t>27/5/2023</a:t>
            </a:fld>
            <a:endParaRPr lang="el-GR" noProof="0" dirty="0"/>
          </a:p>
        </p:txBody>
      </p:sp>
      <p:sp>
        <p:nvSpPr>
          <p:cNvPr id="6" name="Footer Placeholder 5"/>
          <p:cNvSpPr>
            <a:spLocks noGrp="1"/>
          </p:cNvSpPr>
          <p:nvPr>
            <p:ph type="ftr" sz="quarter" idx="11"/>
          </p:nvPr>
        </p:nvSpPr>
        <p:spPr/>
        <p:txBody>
          <a:bodyPr/>
          <a:lstStyle/>
          <a:p>
            <a:pPr rtl="0"/>
            <a:r>
              <a:rPr lang="el-GR" noProof="0"/>
              <a:t>Προσθήκη υποσέλιδου</a:t>
            </a:r>
            <a:endParaRPr lang="el-GR" noProof="0" dirty="0"/>
          </a:p>
        </p:txBody>
      </p:sp>
      <p:sp>
        <p:nvSpPr>
          <p:cNvPr id="7" name="Slide Number Placeholder 6"/>
          <p:cNvSpPr>
            <a:spLocks noGrp="1"/>
          </p:cNvSpPr>
          <p:nvPr>
            <p:ph type="sldNum" sz="quarter" idx="12"/>
          </p:nvPr>
        </p:nvSpPr>
        <p:spPr/>
        <p:txBody>
          <a:body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121221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rtl="0"/>
            <a:fld id="{8765B0B5-24AB-4F94-A830-10E885314E42}" type="datetime1">
              <a:rPr lang="el-GR" noProof="0" smtClean="0"/>
              <a:pPr rtl="0"/>
              <a:t>27/5/2023</a:t>
            </a:fld>
            <a:endParaRPr lang="el-GR" noProof="0"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rtl="0"/>
            <a:r>
              <a:rPr lang="el-GR" noProof="0"/>
              <a:t>Προσθήκη υποσέλιδου</a:t>
            </a:r>
            <a:endParaRPr lang="el-GR" noProof="0"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rtl="0"/>
            <a:fld id="{401CF334-2D5C-4859-84A6-CA7E6E43FAEB}" type="slidenum">
              <a:rPr lang="el-GR" noProof="0" smtClean="0"/>
              <a:pPr rtl="0"/>
              <a:t>‹#›</a:t>
            </a:fld>
            <a:endParaRPr lang="el-GR" noProof="0" dirty="0"/>
          </a:p>
        </p:txBody>
      </p:sp>
    </p:spTree>
    <p:extLst>
      <p:ext uri="{BB962C8B-B14F-4D97-AF65-F5344CB8AC3E}">
        <p14:creationId xmlns:p14="http://schemas.microsoft.com/office/powerpoint/2010/main" val="2025873922"/>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 id="2147483818" r:id="rId1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2880" userDrawn="1">
          <p15:clr>
            <a:srgbClr val="F26B43"/>
          </p15:clr>
        </p15:guide>
        <p15:guide id="3" orient="horz" pos="4152"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emf"/></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3.emf"/></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emf"/><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2" name="Τίτλος 1"/>
          <p:cNvSpPr>
            <a:spLocks noGrp="1"/>
          </p:cNvSpPr>
          <p:nvPr>
            <p:ph type="ctrTitle"/>
          </p:nvPr>
        </p:nvSpPr>
        <p:spPr>
          <a:xfrm>
            <a:off x="822960" y="476250"/>
            <a:ext cx="7543800" cy="2218312"/>
          </a:xfrm>
        </p:spPr>
        <p:txBody>
          <a:bodyPr rtlCol="0">
            <a:normAutofit/>
          </a:bodyPr>
          <a:lstStyle/>
          <a:p>
            <a:pPr algn="ctr"/>
            <a:r>
              <a:rPr lang="el-GR" sz="3200" b="1" dirty="0">
                <a:solidFill>
                  <a:srgbClr val="FFFFFF"/>
                </a:solidFill>
              </a:rPr>
              <a:t>Έρευνα για τις Επιχειρήσεις της Κοινωνικής Αλληλέγγυας Οικονομίας</a:t>
            </a:r>
          </a:p>
        </p:txBody>
      </p:sp>
      <p:sp>
        <p:nvSpPr>
          <p:cNvPr id="20" name="Τίτλος 1">
            <a:extLst>
              <a:ext uri="{FF2B5EF4-FFF2-40B4-BE49-F238E27FC236}">
                <a16:creationId xmlns:a16="http://schemas.microsoft.com/office/drawing/2014/main" id="{ACCF97AF-E359-4E30-AD72-0F6DA8A97D52}"/>
              </a:ext>
            </a:extLst>
          </p:cNvPr>
          <p:cNvSpPr txBox="1">
            <a:spLocks/>
          </p:cNvSpPr>
          <p:nvPr/>
        </p:nvSpPr>
        <p:spPr>
          <a:xfrm>
            <a:off x="800100" y="4480245"/>
            <a:ext cx="7543800" cy="636389"/>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8000" kern="1200" spc="-50" baseline="0">
                <a:solidFill>
                  <a:schemeClr val="tx1">
                    <a:lumMod val="85000"/>
                    <a:lumOff val="15000"/>
                  </a:schemeClr>
                </a:solidFill>
                <a:latin typeface="+mj-lt"/>
                <a:ea typeface="+mj-ea"/>
                <a:cs typeface="+mj-cs"/>
              </a:defRPr>
            </a:lvl1pPr>
          </a:lstStyle>
          <a:p>
            <a:pPr algn="ctr"/>
            <a:r>
              <a:rPr lang="el-GR" sz="2400" dirty="0">
                <a:solidFill>
                  <a:srgbClr val="FFFFFF"/>
                </a:solidFill>
              </a:rPr>
              <a:t>Μάιος 2023</a:t>
            </a:r>
          </a:p>
        </p:txBody>
      </p:sp>
      <p:sp>
        <p:nvSpPr>
          <p:cNvPr id="5" name="Τίτλος 1">
            <a:extLst>
              <a:ext uri="{FF2B5EF4-FFF2-40B4-BE49-F238E27FC236}">
                <a16:creationId xmlns:a16="http://schemas.microsoft.com/office/drawing/2014/main" id="{32A9771D-DF75-4AEF-9C8C-687FB9781C11}"/>
              </a:ext>
            </a:extLst>
          </p:cNvPr>
          <p:cNvSpPr txBox="1">
            <a:spLocks/>
          </p:cNvSpPr>
          <p:nvPr/>
        </p:nvSpPr>
        <p:spPr>
          <a:xfrm>
            <a:off x="800100" y="3176796"/>
            <a:ext cx="7543800" cy="504408"/>
          </a:xfrm>
          <a:prstGeom prst="rect">
            <a:avLst/>
          </a:prstGeom>
        </p:spPr>
        <p:txBody>
          <a:bodyPr vert="horz" lIns="91440" tIns="45720" rIns="91440" bIns="45720" rtlCol="0" anchor="b">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l-GR" sz="2400" dirty="0">
                <a:solidFill>
                  <a:srgbClr val="FFFFFF"/>
                </a:solidFill>
              </a:rPr>
              <a:t>Ανάλυση/Συμπεράσματα: Δρ. Κωνσταντίνος Ρηγόπουλος</a:t>
            </a:r>
            <a:endParaRPr lang="en-US" sz="2400" dirty="0">
              <a:solidFill>
                <a:srgbClr val="FFFFFF"/>
              </a:solidFill>
            </a:endParaRPr>
          </a:p>
        </p:txBody>
      </p:sp>
    </p:spTree>
    <p:extLst>
      <p:ext uri="{BB962C8B-B14F-4D97-AF65-F5344CB8AC3E}">
        <p14:creationId xmlns:p14="http://schemas.microsoft.com/office/powerpoint/2010/main" val="70630554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Β1. Έτος Ίδρυσης της Επιχείρησης</a:t>
            </a:r>
            <a:endParaRPr lang="en-US"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30292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περισσότερες επιχειρήσεις που συμμετείχαν με εκπροσώπους τους στην έρευνα, έχουν ιδρυθεί τα τελευταία 5-6 χρόνια με έτη ίδρυσης</a:t>
            </a: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Από το 2018 και έπειτα έχει ιδρυθεί το 44,5% των κοινωνικών επιχειρήσεων του δείγματος της παρούσας έρευνας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pic>
        <p:nvPicPr>
          <p:cNvPr id="9" name="Picture 8">
            <a:extLst>
              <a:ext uri="{FF2B5EF4-FFF2-40B4-BE49-F238E27FC236}">
                <a16:creationId xmlns:a16="http://schemas.microsoft.com/office/drawing/2014/main" id="{110D5E64-B8C5-7945-9C93-92BA52187C7D}"/>
              </a:ext>
            </a:extLst>
          </p:cNvPr>
          <p:cNvPicPr>
            <a:picLocks noChangeAspect="1"/>
          </p:cNvPicPr>
          <p:nvPr/>
        </p:nvPicPr>
        <p:blipFill>
          <a:blip r:embed="rId4"/>
          <a:stretch>
            <a:fillRect/>
          </a:stretch>
        </p:blipFill>
        <p:spPr>
          <a:xfrm>
            <a:off x="2526139" y="2795754"/>
            <a:ext cx="5276088" cy="3462528"/>
          </a:xfrm>
          <a:prstGeom prst="rect">
            <a:avLst/>
          </a:prstGeom>
        </p:spPr>
      </p:pic>
    </p:spTree>
    <p:extLst>
      <p:ext uri="{BB962C8B-B14F-4D97-AF65-F5344CB8AC3E}">
        <p14:creationId xmlns:p14="http://schemas.microsoft.com/office/powerpoint/2010/main" val="1923569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B2. Αριθμός εγγεγραμμένων μελών στο Μητρώο της Αλληλέγγυας Οικονομίας </a:t>
            </a:r>
            <a:endParaRPr lang="en-US"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95951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περισσότερες ΚΟΙΝΣΕΠ του δείγματος έχουν μέχρι έξι μέλη</a:t>
            </a: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Μέχρι 18 έχει το σύνολο σχεδόν του δείγματος εκτός από μία ΚΟΙΝΣΕΠ που δήλωσε πως έχει 200 μέλη</a:t>
            </a: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 αριθμός των μελών δεν εμφανίζει κάποιο μη φυσιολογικό στοιχείο, ενώ ο αριθμός των 5-6 ατόμων είναι ιδανικός για συνεργασία, λογοδοσία και αποτελεσματική διοίκηση</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pic>
        <p:nvPicPr>
          <p:cNvPr id="5" name="Picture 4">
            <a:extLst>
              <a:ext uri="{FF2B5EF4-FFF2-40B4-BE49-F238E27FC236}">
                <a16:creationId xmlns:a16="http://schemas.microsoft.com/office/drawing/2014/main" id="{62CD5B33-39C7-40EC-CC4C-76AF9BA5A5BB}"/>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237953"/>
            <a:ext cx="5274310" cy="2981325"/>
          </a:xfrm>
          <a:prstGeom prst="rect">
            <a:avLst/>
          </a:prstGeom>
          <a:noFill/>
          <a:ln>
            <a:noFill/>
          </a:ln>
        </p:spPr>
      </p:pic>
    </p:spTree>
    <p:extLst>
      <p:ext uri="{BB962C8B-B14F-4D97-AF65-F5344CB8AC3E}">
        <p14:creationId xmlns:p14="http://schemas.microsoft.com/office/powerpoint/2010/main" val="1864461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000" dirty="0">
                <a:cs typeface="Times New Roman" pitchFamily="18" charset="0"/>
              </a:rPr>
              <a:t>B3. Ποιο είναι το κοινωνικό πρόβλημα που καλείται να λύσει η ΚΟΙΝΣΕΠ στην οποία είστε μέλος </a:t>
            </a:r>
            <a:r>
              <a:rPr lang="en-GB" sz="2000" dirty="0">
                <a:cs typeface="Times New Roman" pitchFamily="18" charset="0"/>
              </a:rPr>
              <a:t>B</a:t>
            </a:r>
            <a:r>
              <a:rPr lang="el-GR" sz="2000" dirty="0">
                <a:cs typeface="Times New Roman" pitchFamily="18" charset="0"/>
              </a:rPr>
              <a:t>4. Ποιες ομάδες του πληθυσμού επηρεάζονται από το κοινωνικό πρόβλημα που αναφέρατε στην προηγούμενη ερώτηση </a:t>
            </a:r>
            <a:br>
              <a:rPr lang="en-GB" sz="2000" dirty="0">
                <a:cs typeface="Times New Roman" pitchFamily="18" charset="0"/>
              </a:rPr>
            </a:br>
            <a:endParaRPr lang="en-US" sz="2000"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261610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απαντήσεις σε αυτό το ερώτημα ποικίλουν</a:t>
            </a: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πιο συνήθεις σχετίζονται με την καταπολέμηση της ανεργίας, την τοπική ανάπτυξη, την εκπαίδευση, τον πολιτισμό, την υγεία, την ψυχική υγεία και την προστασία ευάλωτων και ευπαθών ομάδων του πληθυσμού</a:t>
            </a: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Εξ ορισμού οι ΚΟΙΝΣΕΠ οφείλουν να έχουν θετικό κοινωνικό αποτύπωμα</a:t>
            </a: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rPr>
              <a:t>Στην παρούσα έρευνα οι συμμετέχοντες δήλωσαν ότι οι ομάδες του πληθυσμού που επηρεάζονται από τη λειτουργία των επιχειρήσεών τους αφορούν κυρίως το γενικό σύνολο αλλά και ευπαθείς ομάδες και νέους. </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pic>
        <p:nvPicPr>
          <p:cNvPr id="9" name="Picture 8">
            <a:extLst>
              <a:ext uri="{FF2B5EF4-FFF2-40B4-BE49-F238E27FC236}">
                <a16:creationId xmlns:a16="http://schemas.microsoft.com/office/drawing/2014/main" id="{568A3ACE-85E8-DA0E-74BC-823080B1A6E8}"/>
              </a:ext>
            </a:extLst>
          </p:cNvPr>
          <p:cNvPicPr>
            <a:picLocks noChangeAspect="1"/>
          </p:cNvPicPr>
          <p:nvPr/>
        </p:nvPicPr>
        <p:blipFill>
          <a:blip r:embed="rId4"/>
          <a:stretch>
            <a:fillRect/>
          </a:stretch>
        </p:blipFill>
        <p:spPr>
          <a:xfrm>
            <a:off x="1777757" y="3850438"/>
            <a:ext cx="5276088" cy="2776728"/>
          </a:xfrm>
          <a:prstGeom prst="rect">
            <a:avLst/>
          </a:prstGeom>
        </p:spPr>
      </p:pic>
    </p:spTree>
    <p:extLst>
      <p:ext uri="{BB962C8B-B14F-4D97-AF65-F5344CB8AC3E}">
        <p14:creationId xmlns:p14="http://schemas.microsoft.com/office/powerpoint/2010/main" val="1442109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B5. Ως μέλος επιχείρησης που ανήκει στην Κοινωνική και Αλληλέγγυα Οικονομία σε ποιους από τους παρακάτω τομείς νιώθετε ότι χρειάζεστε περισσότερη πληροφόρηση; (Ι)</a:t>
            </a:r>
            <a:endParaRPr lang="en-US" sz="2400"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2410916"/>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To</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πιο ενδιαφέρον, από πλευράς προτάσεων ασκούμενης πολιτικής, κομμάτι της έρευνας μέχρι αυτό το σημείο, είναι το κομμάτι που αφορά τις ανάγκες, εκπαίδευσης, ενημέρωσης και πληροφόρησης των κοινωνικών επιχειρήσεων αλληλέγγυας οικονομίας</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Με ποσοστό 77,3% το πλέον κρίσιμο θέμα για το οποίο οι ΚΟΙΝ.ΣΕΠ. χρειάζονται πληροφόρηση είναι το θέμα της άντλησης κεφαλαίων, κάτι που είναι απολύτως κατανοητό δεδομένης της δυσκολίας πολλών μικρομεσαίων και νεοφυών επιχειρήσεων να αντλήσουν κεφάλαια στη χώρα μας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pic>
        <p:nvPicPr>
          <p:cNvPr id="6" name="Picture 5">
            <a:extLst>
              <a:ext uri="{FF2B5EF4-FFF2-40B4-BE49-F238E27FC236}">
                <a16:creationId xmlns:a16="http://schemas.microsoft.com/office/drawing/2014/main" id="{BA67A2BC-2DE3-C366-2E1E-C8817AE11CB1}"/>
              </a:ext>
            </a:extLst>
          </p:cNvPr>
          <p:cNvPicPr>
            <a:picLocks noChangeAspect="1"/>
          </p:cNvPicPr>
          <p:nvPr/>
        </p:nvPicPr>
        <p:blipFill>
          <a:blip r:embed="rId4"/>
          <a:stretch>
            <a:fillRect/>
          </a:stretch>
        </p:blipFill>
        <p:spPr>
          <a:xfrm>
            <a:off x="2439053" y="3691999"/>
            <a:ext cx="5276088" cy="1633728"/>
          </a:xfrm>
          <a:prstGeom prst="rect">
            <a:avLst/>
          </a:prstGeom>
        </p:spPr>
      </p:pic>
    </p:spTree>
    <p:extLst>
      <p:ext uri="{BB962C8B-B14F-4D97-AF65-F5344CB8AC3E}">
        <p14:creationId xmlns:p14="http://schemas.microsoft.com/office/powerpoint/2010/main" val="263616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B5. Ως μέλος επιχείρησης που ανήκει στην Κοινωνική και Αλληλέγγυα Οικονομία σε ποιους από τους παρακάτω τομείς νιώθετε ότι χρειάζεστε περισσότερη πληροφόρηση; (ΙΙ)</a:t>
            </a:r>
            <a:endParaRPr lang="en-US" sz="2400"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213391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Σε συνέχεια του προηγούμενου ευρήματος, τις ΚΟΙΝ.ΣΕΠ. της Περιφέρειας Δυτικής Ελλάδας, τις απασχολεί σε ποσοστό 72,7% και το κομμάτι της οικονομικής τους βιωσιμότητας</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Άλλωστε με δεδομένο το γεγονός ότι για πολλούς από τους συμμετέχοντες του δείγματος οι επιχειρήσεις αυτές αποτελούν την βασική πηγή εισοδήματός τους, το θέμα της οικονομικής βιωσιμότητας και μεγέθυνσης είναι ένα θέμα τεράστιας σημασίας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pic>
        <p:nvPicPr>
          <p:cNvPr id="6" name="Picture 5">
            <a:extLst>
              <a:ext uri="{FF2B5EF4-FFF2-40B4-BE49-F238E27FC236}">
                <a16:creationId xmlns:a16="http://schemas.microsoft.com/office/drawing/2014/main" id="{1B08218F-0224-4863-FBDE-6BC46A227DC8}"/>
              </a:ext>
            </a:extLst>
          </p:cNvPr>
          <p:cNvPicPr>
            <a:picLocks noChangeAspect="1"/>
          </p:cNvPicPr>
          <p:nvPr/>
        </p:nvPicPr>
        <p:blipFill>
          <a:blip r:embed="rId4"/>
          <a:stretch>
            <a:fillRect/>
          </a:stretch>
        </p:blipFill>
        <p:spPr>
          <a:xfrm>
            <a:off x="1933956" y="3257867"/>
            <a:ext cx="5276088" cy="1601724"/>
          </a:xfrm>
          <a:prstGeom prst="rect">
            <a:avLst/>
          </a:prstGeom>
        </p:spPr>
      </p:pic>
    </p:spTree>
    <p:extLst>
      <p:ext uri="{BB962C8B-B14F-4D97-AF65-F5344CB8AC3E}">
        <p14:creationId xmlns:p14="http://schemas.microsoft.com/office/powerpoint/2010/main" val="4188806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B5. Ως μέλος επιχείρησης που ανήκει στην Κοινωνική και Αλληλέγγυα Οικονομία σε ποιους από τους παρακάτω τομείς νιώθετε ότι χρειάζεστε περισσότερη πληροφόρηση; (ΙΙΙ)</a:t>
            </a:r>
            <a:endParaRPr lang="en-US" sz="2400"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4001095"/>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επόμενο θέμα που φάνηκε να απασχολεί έντονα τους συμμετέχοντες στην έρευνα σε επίπεδο αναγκών πληροφόρησης και εκπαίδευσης, είναι αυτό της χρήσης επιχειρηματικών μοντέλων που είναι συμβατά με τις ΚΟΙΝ.ΣΕΠ. </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Αυτό είναι ένα απολύτως αναμενόμενο και λογικό εύρημα καθώς μετά την κάλυψη των χρηματοοικονομικών αναγκών που θα τις βοηθήσουν να αποκτήσουν τα κατάλληλα μέσα επιχειρηματικής δραστηριότητας, το επόμενο ζήτημα είναι η λειτουργία των επιχειρήσεων αυτών με τρόπο αποτελεσματικό</a:t>
            </a:r>
            <a:endParaRPr lang="en-GB" sz="18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Με ποσοστό 68,2% οι επιχειρήσεις αυτές ζητούν πληροφόρηση και εκπαίδευση στην εφαρμογή μεθόδων διοίκησης επιχειρήσεων, προσαρμοσμένων όμως στο δικό τους επιχειρηματικό μοντέλο</a:t>
            </a: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Τέλος τις επιχειρήσεις αυτές τις απασχολεί να ενημερωθούν σε θέματα μέτρησης της κοινωνικής τους επίδοσης σε ποσοστό 59,1% και σε θέματα ψηφιακής προβολής και ψηφιακού μάρκετινγκ σε ποσοστό 50%</a:t>
            </a: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spTree>
    <p:extLst>
      <p:ext uri="{BB962C8B-B14F-4D97-AF65-F5344CB8AC3E}">
        <p14:creationId xmlns:p14="http://schemas.microsoft.com/office/powerpoint/2010/main" val="8447644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B5. Ως μέλος επιχείρησης που ανήκει στην Κοινωνική και Αλληλέγγυα Οικονομία σε ποιους από τους παρακάτω τομείς νιώθετε ότι χρειάζεστε περισσότερη πληροφόρηση; (Ι</a:t>
            </a:r>
            <a:r>
              <a:rPr lang="en-GB" sz="2400" dirty="0">
                <a:cs typeface="Times New Roman" pitchFamily="18" charset="0"/>
              </a:rPr>
              <a:t>V</a:t>
            </a:r>
            <a:r>
              <a:rPr lang="el-GR" sz="2400" dirty="0">
                <a:cs typeface="Times New Roman" pitchFamily="18" charset="0"/>
              </a:rPr>
              <a:t>)</a:t>
            </a:r>
            <a:endParaRPr lang="en-US" sz="2400" dirty="0">
              <a:cs typeface="Times New Roman"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pic>
        <p:nvPicPr>
          <p:cNvPr id="6" name="Picture 5">
            <a:extLst>
              <a:ext uri="{FF2B5EF4-FFF2-40B4-BE49-F238E27FC236}">
                <a16:creationId xmlns:a16="http://schemas.microsoft.com/office/drawing/2014/main" id="{AA3C2DC9-8CB9-C8CC-A31A-F1A755E180DC}"/>
              </a:ext>
            </a:extLst>
          </p:cNvPr>
          <p:cNvPicPr>
            <a:picLocks noChangeAspect="1"/>
          </p:cNvPicPr>
          <p:nvPr/>
        </p:nvPicPr>
        <p:blipFill>
          <a:blip r:embed="rId4"/>
          <a:stretch>
            <a:fillRect/>
          </a:stretch>
        </p:blipFill>
        <p:spPr>
          <a:xfrm>
            <a:off x="2090710" y="1437946"/>
            <a:ext cx="5276088" cy="5189220"/>
          </a:xfrm>
          <a:prstGeom prst="rect">
            <a:avLst/>
          </a:prstGeom>
        </p:spPr>
      </p:pic>
    </p:spTree>
    <p:extLst>
      <p:ext uri="{BB962C8B-B14F-4D97-AF65-F5344CB8AC3E}">
        <p14:creationId xmlns:p14="http://schemas.microsoft.com/office/powerpoint/2010/main" val="2086708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Β.6 Βασιζόμενος/η στην προσωπική σας εμπειρία, σε ποια πεδία χρειάζονται περισσότερη εκπαίδευση οι Κοινωνικοί Επιχειρηματίες / Συνεταιριστές σήμερα</a:t>
            </a:r>
            <a:endParaRPr lang="en-US" sz="2400"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5878532"/>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Αναφορικά με την γενικότερη άποψη για τα θέματα στα οποία χρειάζεται περισσότερη εκπαίδευση ο κοινωνικός επιχειρηματίας σήμερα, οι ερωτώμενοι σε συνέχεια της προηγούμενης ερώτησης για την αντίστοιχη πληροφόρηση, απαντούν σε ποσοστό 77,3% ότι χρειάζεται περισσότερη εκπαίδευση σε θέματα οργάνωσης και διοίκησης επιχειρήσεων</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Δεδομένων των σύγχρονων τάσεων της σημερινής αγοράς και του έντονου ανταγωνισμού σχεδόν σε κάθε κλάδο η δεύτερη κατηγορία όπου χρειάζονται εκπαίδευση οι τοπικοί επιχειρηματίες είναι αυτή του ψηφιακού μάρκετινγκ και του μάρκετινγκ</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Η γνώση μάρκετινγκ είναι απολύτως αναγκαία για την καλύτερη αντίληψη της αγοράς με πελατοκεντρικό τρόπο έτσι ώστε να εξασφαλιστεί μία κρίσιμη μάζα πελατών ώστε η επιχείρηση να μπορεί να καλύψει τα κόστη της</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Οι ΚΟΙΝ.ΣΕΠ. του δείγματος, αντιλαμβανόμενες πλήρως τον κοινωνικό τους προσανατολισμό, αναφέρουν σε ποσοστό 54,7% την ανάγκη εκπαίδευσης σε κοινωνικά θέματα και σε θέματα εταιρικής κοινωνικής ευθύνης</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Τέλος ένα μικρό ποσοστό των συμμετεχόντων, ίσο με 27,3% ανέφερε πως έχει ανάγκη να εκπαιδευτεί ώστε να βελτιώσει τις ικανότητες παρουσίασής του. Αυτό είναι απολύτως λογικό καθώς οι ΚΟΙΝ.ΣΕΠ. συνήθως δεν έχουν καθημερινή τριβή με μεγάλες επιχειρήσεις ή τράπεζες ώστε να είναι απαραίτητο για τους εκπροσώπους τους να παρουσιάζουν ιδέες ή/και προϊόντα σε περιβάλλον που μοιάζει με αυτό των μεγάλων οργανισμών όπου οι εταιρικές παρουσιάσεις είναι απαραίτητες στην καθημερινότητά τους. </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spTree>
    <p:extLst>
      <p:ext uri="{BB962C8B-B14F-4D97-AF65-F5344CB8AC3E}">
        <p14:creationId xmlns:p14="http://schemas.microsoft.com/office/powerpoint/2010/main" val="499566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sz="2400" dirty="0">
                <a:cs typeface="Times New Roman" pitchFamily="18" charset="0"/>
              </a:rPr>
              <a:t>Β.7 Βασιζόμενος/η στην προσωπική σας εμπειρία, ποια θέματα ψηφιακών δεξιοτήτων / ψηφιακού περιβάλλοντος θεωρείτε ότι είναι τα πιο σημαντικά για τους σημερινούς Κοινωνικούς Επιχειρηματίες / Συνεταιριστές;</a:t>
            </a:r>
            <a:endParaRPr lang="en-US" sz="2400"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2513509"/>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Αναμφίβολα, τα θέματα πληροφορικής είναι θέματα αιχμής για όλες τις επιχειρήσεις σήμερα</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Πιο συγκεκριμένα, με βάση την έρευνα, οι συμμετέχοντες εκφράζουν ενδιαφέρον τόσο για θέματα ηλεκτρονικού εμπορίου και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Search</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Engine</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a:t>
            </a:r>
            <a:r>
              <a:rPr lang="el-GR" sz="1600" dirty="0" err="1">
                <a:effectLst/>
                <a:latin typeface="Times New Roman" panose="02020603050405020304" pitchFamily="18" charset="0"/>
                <a:ea typeface="Calibri" panose="020F0502020204030204" pitchFamily="34" charset="0"/>
                <a:cs typeface="Times New Roman" panose="02020603050405020304" pitchFamily="18" charset="0"/>
              </a:rPr>
              <a:t>Optimization</a:t>
            </a: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 όσο και για πιο προχωρημένα ζητήματα κατασκευής και διαχείρισης ιστοσελίδων αλλά και στρατηγικής μέσων κοινωνικής δικτύωσης</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Είναι πολύ ενδιαφέρον το γεγονός ότι παρά το σχετικά μικρό μέγεθός τους, τόσο σε μέγεθος όσο και σε τζίρους, οι ΚΟΙΝ.ΣΕΠ. της Περιφέρειας Δυτικής Ελλάδας, θεωρούν σημαντικά θέματα ψηφιακού μετασχηματισμού που είναι επίσης πολύ σημαντικά θέματα σε μεγαλύτερες και πιο εξελιγμένες από πλευράς διοίκησης επιχειρήσεων εταιρείε</a:t>
            </a:r>
            <a:r>
              <a:rPr lang="el-GR" sz="1600" dirty="0">
                <a:latin typeface="Times New Roman" panose="02020603050405020304" pitchFamily="18" charset="0"/>
                <a:ea typeface="Calibri" panose="020F0502020204030204" pitchFamily="34" charset="0"/>
                <a:cs typeface="Times New Roman" panose="02020603050405020304" pitchFamily="18" charset="0"/>
              </a:rPr>
              <a:t>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pic>
        <p:nvPicPr>
          <p:cNvPr id="5" name="Picture 4">
            <a:extLst>
              <a:ext uri="{FF2B5EF4-FFF2-40B4-BE49-F238E27FC236}">
                <a16:creationId xmlns:a16="http://schemas.microsoft.com/office/drawing/2014/main" id="{240D4046-FF66-D551-95EB-16D19AB1127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478269" y="3637458"/>
            <a:ext cx="6187462" cy="2867845"/>
          </a:xfrm>
          <a:prstGeom prst="rect">
            <a:avLst/>
          </a:prstGeom>
          <a:noFill/>
          <a:ln>
            <a:noFill/>
          </a:ln>
        </p:spPr>
      </p:pic>
    </p:spTree>
    <p:extLst>
      <p:ext uri="{BB962C8B-B14F-4D97-AF65-F5344CB8AC3E}">
        <p14:creationId xmlns:p14="http://schemas.microsoft.com/office/powerpoint/2010/main" val="1811318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Β.8 Βασιζόμενος/η στην προσωπική σας εμπειρία, ποιες επιχειρηματικές δεξιότητες θεωρείτε ότι είναι οι πιο σημαντικές για τους σημερινούς Κοινωνικούς Επιχειρηματίες/Συνεταιριστές;</a:t>
            </a:r>
            <a:endParaRPr lang="en-US" sz="2400"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672253"/>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Αναφορικά με το θέμα των επιχειρηματικών δεξιοτήτων που είναι οι πλέον σημαντικές για τους κοινωνικούς επιχειρηματίες/ συνεταιριστές, οι επικοινωνιακές δεξιότητες, η ικανότητα εργασίας σε ομάδες και η ικανότητα προσαρμογής σε νέες συνθήκες είναι αυτές που ξεχωρίζουν με ποσοστό 18.2% και οι τρεις</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Ακολουθούν με 13,6% οι ικανότητες συνεργασίας, οι δεξιότητες επαγγελματικές συμπεριφοράς, και με 9,1% οι ικανότητες διαπραγμάτευσης και οι ηγετικές ικανότητες</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pic>
        <p:nvPicPr>
          <p:cNvPr id="6" name="Picture 5">
            <a:extLst>
              <a:ext uri="{FF2B5EF4-FFF2-40B4-BE49-F238E27FC236}">
                <a16:creationId xmlns:a16="http://schemas.microsoft.com/office/drawing/2014/main" id="{674087B8-6A30-9CD9-3065-36FFF91FA1A4}"/>
              </a:ext>
            </a:extLst>
          </p:cNvPr>
          <p:cNvPicPr>
            <a:picLocks noChangeAspect="1"/>
          </p:cNvPicPr>
          <p:nvPr/>
        </p:nvPicPr>
        <p:blipFill>
          <a:blip r:embed="rId4"/>
          <a:stretch>
            <a:fillRect/>
          </a:stretch>
        </p:blipFill>
        <p:spPr>
          <a:xfrm>
            <a:off x="1933956" y="2933176"/>
            <a:ext cx="5276088" cy="3557016"/>
          </a:xfrm>
          <a:prstGeom prst="rect">
            <a:avLst/>
          </a:prstGeom>
        </p:spPr>
      </p:pic>
    </p:spTree>
    <p:extLst>
      <p:ext uri="{BB962C8B-B14F-4D97-AF65-F5344CB8AC3E}">
        <p14:creationId xmlns:p14="http://schemas.microsoft.com/office/powerpoint/2010/main" val="2949502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Πρώτο Μέρος Έρευνας </a:t>
            </a:r>
            <a:endParaRPr lang="en-US"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952241"/>
            <a:ext cx="8064230" cy="1754326"/>
          </a:xfrm>
          <a:prstGeom prst="rect">
            <a:avLst/>
          </a:prstGeom>
          <a:noFill/>
        </p:spPr>
        <p:txBody>
          <a:bodyPr wrap="square" rtlCol="0">
            <a:spAutoFit/>
          </a:bodyPr>
          <a:lstStyle/>
          <a:p>
            <a:pPr algn="ctr"/>
            <a:r>
              <a:rPr lang="el-GR" sz="3600" dirty="0">
                <a:solidFill>
                  <a:srgbClr val="C00000"/>
                </a:solidFill>
              </a:rPr>
              <a:t>Περιγραφή των ατόμων που συμμετείχαν στην έρευνα για τις Επιχειρήσεις της Κοινωνικής και Αλληλέγγυας Οικονομίας </a:t>
            </a:r>
            <a:endParaRPr lang="el-GR" sz="3200" dirty="0">
              <a:solidFill>
                <a:srgbClr val="C00000"/>
              </a:solidFill>
            </a:endParaRPr>
          </a:p>
        </p:txBody>
      </p:sp>
      <p:sp>
        <p:nvSpPr>
          <p:cNvPr id="4" name="TextBox 3">
            <a:extLst>
              <a:ext uri="{FF2B5EF4-FFF2-40B4-BE49-F238E27FC236}">
                <a16:creationId xmlns:a16="http://schemas.microsoft.com/office/drawing/2014/main" id="{948573AA-419D-063D-7A92-00438C5A3D60}"/>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spTree>
    <p:extLst>
      <p:ext uri="{BB962C8B-B14F-4D97-AF65-F5344CB8AC3E}">
        <p14:creationId xmlns:p14="http://schemas.microsoft.com/office/powerpoint/2010/main" val="41449713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br>
              <a:rPr lang="el-GR" sz="2400" dirty="0">
                <a:cs typeface="Times New Roman" pitchFamily="18" charset="0"/>
              </a:rPr>
            </a:br>
            <a:r>
              <a:rPr lang="el-GR" sz="2400" dirty="0">
                <a:cs typeface="Times New Roman" pitchFamily="18" charset="0"/>
              </a:rPr>
              <a:t>Β.9 Βασιζόμενος/η στην προσωπική σας εμπειρία, πώς θα περιγράφατε το επίπεδο της κοινωνικής επιχειρηματικότητας στην Περιφέρεια Δυτικής Ελλάδας;</a:t>
            </a:r>
            <a:br>
              <a:rPr lang="en-GB" sz="1800" b="1" dirty="0">
                <a:solidFill>
                  <a:srgbClr val="2F5496"/>
                </a:solidFill>
                <a:effectLst/>
                <a:latin typeface="Calibri Light" panose="020F0302020204030204" pitchFamily="34" charset="0"/>
                <a:ea typeface="Times New Roman" panose="02020603050405020304" pitchFamily="18" charset="0"/>
                <a:cs typeface="Times New Roman" panose="02020603050405020304" pitchFamily="18" charset="0"/>
              </a:rPr>
            </a:br>
            <a:endParaRPr lang="en-US" sz="2400"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426031"/>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Συνολικά οι ερωτώμενοι περιγράφουν το επίπεδο της κοινωνικής επιχειρηματικότητας στη Δυτική Ελλάδα ως μέτριο και κακό σε ποσοστό που αθροιστικά προσεγγίζει το 73%</a:t>
            </a:r>
          </a:p>
          <a:p>
            <a:pPr marL="285750" indent="-285750" algn="just">
              <a:spcAft>
                <a:spcPts val="800"/>
              </a:spcAft>
              <a:buFont typeface="Arial" panose="020B0604020202020204" pitchFamily="34" charset="0"/>
              <a:buChar char="•"/>
            </a:pPr>
            <a:r>
              <a:rPr lang="el-GR" sz="1600" dirty="0">
                <a:effectLst/>
                <a:latin typeface="Times New Roman" panose="02020603050405020304" pitchFamily="18" charset="0"/>
                <a:ea typeface="Calibri" panose="020F0502020204030204" pitchFamily="34" charset="0"/>
                <a:cs typeface="Times New Roman" panose="02020603050405020304" pitchFamily="18" charset="0"/>
              </a:rPr>
              <a:t>Είναι δεδομένο πως χρειάζονται διορθωτικές κινήσεις και υποστήριξη της Κοινωνικής Επιχειρηματικότητας καθώς μόλις 9,1% των συμμετεχόντων ουσιαστικά δηλώνει απολύτως ικανοποιημένο</a:t>
            </a:r>
            <a:endParaRPr lang="en-GB"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pic>
        <p:nvPicPr>
          <p:cNvPr id="9" name="Picture 8">
            <a:extLst>
              <a:ext uri="{FF2B5EF4-FFF2-40B4-BE49-F238E27FC236}">
                <a16:creationId xmlns:a16="http://schemas.microsoft.com/office/drawing/2014/main" id="{5A3DA4ED-E19C-0D88-CFBF-4EECD1B28995}"/>
              </a:ext>
            </a:extLst>
          </p:cNvPr>
          <p:cNvPicPr>
            <a:picLocks noChangeAspect="1"/>
          </p:cNvPicPr>
          <p:nvPr/>
        </p:nvPicPr>
        <p:blipFill>
          <a:blip r:embed="rId4"/>
          <a:stretch>
            <a:fillRect/>
          </a:stretch>
        </p:blipFill>
        <p:spPr>
          <a:xfrm>
            <a:off x="1933956" y="3059103"/>
            <a:ext cx="5276088" cy="2497836"/>
          </a:xfrm>
          <a:prstGeom prst="rect">
            <a:avLst/>
          </a:prstGeom>
        </p:spPr>
      </p:pic>
    </p:spTree>
    <p:extLst>
      <p:ext uri="{BB962C8B-B14F-4D97-AF65-F5344CB8AC3E}">
        <p14:creationId xmlns:p14="http://schemas.microsoft.com/office/powerpoint/2010/main" val="19877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Β.10 Δώστε μια σύντομη περιγραφή των νομικών, γραφειοκρατικών και οικονομικών προκλήσεων που αντιμετωπίζουν οι Κοινωνικές Επιχειρήσεις στην Περιφέρεια Δυτικής Ελλάδας σήμερα	(1)</a:t>
            </a:r>
            <a:endParaRPr lang="en-US" sz="2400"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4554965"/>
          </a:xfrm>
          <a:prstGeom prst="rect">
            <a:avLst/>
          </a:prstGeom>
          <a:noFill/>
        </p:spPr>
        <p:txBody>
          <a:bodyPr wrap="square" rtlCol="0">
            <a:spAutoFit/>
          </a:bodyPr>
          <a:lstStyle/>
          <a:p>
            <a:pPr algn="just">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Παρακάτω μπορείτε να δείτε μερικές από τις απαντήσεις στην ανοιχτή ερώτηση σχετικά με τις προκλήσεις των ΚΟΙΝ.ΣΕΠ. στην Περιφέρεια Δυτικής Ελλάδας σήμερα. Δεν τις επεξεργαστήκαμε ακριβώς για να δοθεί μία άμεση εικόνα των προκλήσεων όπως τις αντιλαμβάνονται οι συνεταιριστές σήμερα</a:t>
            </a:r>
          </a:p>
          <a:p>
            <a:pPr marL="742950" lvl="1" indent="-285750" algn="just">
              <a:lnSpc>
                <a:spcPct val="107000"/>
              </a:lnSpc>
              <a:spcAft>
                <a:spcPts val="800"/>
              </a:spcAft>
              <a:buFont typeface="Courier New" panose="02070309020205020404" pitchFamily="49" charset="0"/>
              <a:buChar char="o"/>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Δεν υπάρχει ενημέρωση για  τους φορείς Κ.ΑΛ.Ο  σχετικά με  την στήριξή τους (οικονομικά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κλπ</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δεν υπάρχει διαφορά στους περισσότερους φορείς Κ.Α.Λ.Ο από μια επιχείρηση , πρόβλημα εγγραφής μελών λόγω των μερίδων</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Δεν υπάρχει </a:t>
            </a:r>
            <a:r>
              <a:rPr lang="el-GR" sz="1800" dirty="0" err="1">
                <a:effectLst/>
                <a:latin typeface="Times New Roman" panose="02020603050405020304" pitchFamily="18" charset="0"/>
                <a:ea typeface="Times New Roman" panose="02020603050405020304" pitchFamily="18" charset="0"/>
                <a:cs typeface="Times New Roman" panose="02020603050405020304" pitchFamily="18" charset="0"/>
              </a:rPr>
              <a:t>Σταθερο</a:t>
            </a: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 σοβαρό, υποστηρικτικό πλαίσιο ένα  νομικό πρόβλημα είναι  η καθυστέρηση για το άνοιγμα τραπεζικού λογαριασμού,  πολλά τα δικαιολογητικά,  υπερβολική γραφειοκρατία και καθυστέρηση.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lnSpc>
                <a:spcPct val="107000"/>
              </a:lnSpc>
              <a:spcAft>
                <a:spcPts val="800"/>
              </a:spcAft>
              <a:buFont typeface="Courier New" panose="02070309020205020404" pitchFamily="49" charset="0"/>
              <a:buChar char="o"/>
            </a:pPr>
            <a:r>
              <a:rPr lang="el-GR" sz="1800" dirty="0">
                <a:effectLst/>
                <a:latin typeface="Times New Roman" panose="02020603050405020304" pitchFamily="18" charset="0"/>
                <a:ea typeface="Times New Roman" panose="02020603050405020304" pitchFamily="18" charset="0"/>
                <a:cs typeface="Times New Roman" panose="02020603050405020304" pitchFamily="18" charset="0"/>
              </a:rPr>
              <a:t>Η μεγαλύτερη πρόκληση έχει να κάνει με την οικονομική βιωσιμότητα των Κοινωνικών Επιχειρήσεων. Ευχαριστούμε την ΠΔΕ για το έμπρακτο ενδιαφέρον που δείχνει.	</a:t>
            </a:r>
            <a:endParaRPr lang="en-GB" sz="18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algn="just">
              <a:spcAft>
                <a:spcPts val="800"/>
              </a:spcAft>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GB" sz="16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spTree>
    <p:extLst>
      <p:ext uri="{BB962C8B-B14F-4D97-AF65-F5344CB8AC3E}">
        <p14:creationId xmlns:p14="http://schemas.microsoft.com/office/powerpoint/2010/main" val="2189717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2400" dirty="0">
                <a:cs typeface="Times New Roman" pitchFamily="18" charset="0"/>
              </a:rPr>
              <a:t>Β.10 Δώστε μια σύντομη περιγραφή των νομικών, γραφειοκρατικών και οικονομικών προκλήσεων που αντιμετωπίζουν οι Κοινωνικές Επιχειρήσεις στην Περιφέρεια Δυτικής Ελλάδας σήμερα	(2)</a:t>
            </a:r>
            <a:endParaRPr lang="en-US" sz="2400"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155643" y="1123949"/>
            <a:ext cx="8448472" cy="5078313"/>
          </a:xfrm>
          <a:prstGeom prst="rect">
            <a:avLst/>
          </a:prstGeom>
          <a:noFill/>
        </p:spPr>
        <p:txBody>
          <a:bodyPr wrap="square" rtlCol="0">
            <a:spAutoFit/>
          </a:bodyPr>
          <a:lstStyle/>
          <a:p>
            <a:pPr marL="742950" lvl="1" indent="-285750" algn="just">
              <a:spcAft>
                <a:spcPts val="800"/>
              </a:spcAft>
              <a:buFont typeface="Courier New" panose="02070309020205020404" pitchFamily="49" charset="0"/>
              <a:buChar char="o"/>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Με δεδομένο το νομικό πλαίσιο μέσα στο οποίο είναι υποχρεωμένες να λειτουργούν κι κοινωνικές συνεταιριστικές επιχειρήσεις, δεν νομίζω ότι τίθενται ζητήματα προκλήσεων</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800"/>
              </a:spcAft>
              <a:buFont typeface="Courier New" panose="02070309020205020404" pitchFamily="49" charset="0"/>
              <a:buChar char="o"/>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Μη αποδοχή και αναγνώριση της κοινωνικής επιχειρηματικότητας από δημόσιους και ιδιωτικούς φορείς. Αυστηρό θεσμικό πλαίσιο χωρίς να έχει γνώμονα τον άνθρωπο	</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800"/>
              </a:spcAft>
              <a:buFont typeface="Courier New" panose="02070309020205020404" pitchFamily="49" charset="0"/>
              <a:buChar char="o"/>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Οι Κοινωνικές Επιχειρήσεις και ειδικά όσες ασχολούνται με την Αποκατάσταση και Ένταξη Ευπαθών Ομάδων δεν αντιμετωπίζονται ως μη κερδοσκοπικοί φορείς, ακόμη κι ας είναι αστικές κερδοσκοπικές ενώσεις, αφού στην ουσία ο σκοπός ίδρυσης τους είναι κοινωφελής και δεν χρήζουν αντίστοιχης οικονομικής υποστήριξης από το κράτος με έστω την μισή συμμέτοχή/χρηματοδότηση των λειτουργιών τους δαπανών ώστε να καταστεί κάπως βιώσιμη η προσπάθεια κοινωνικής ενσωμάτωσης ατόμων με αναπηρία μέσω της επαγγελματικής αποκατάστασης. Επίσης, οι </a:t>
            </a:r>
            <a:r>
              <a:rPr lang="el-GR" sz="1600" dirty="0" err="1">
                <a:effectLst/>
                <a:latin typeface="Times New Roman" panose="02020603050405020304" pitchFamily="18" charset="0"/>
                <a:ea typeface="Times New Roman" panose="02020603050405020304" pitchFamily="18" charset="0"/>
                <a:cs typeface="Times New Roman" panose="02020603050405020304" pitchFamily="18" charset="0"/>
              </a:rPr>
              <a:t>Κοιν.Σ.ΕΠ</a:t>
            </a: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 Ένταξης δεν έχουν χώρο παραχωρημένο από τις Δημοτικές Αρχές όπως γίνεται σε άλλες περιφέρειες</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a:p>
            <a:pPr marL="742950" lvl="1" indent="-285750" algn="just">
              <a:spcAft>
                <a:spcPts val="800"/>
              </a:spcAft>
              <a:buFont typeface="Courier New" panose="02070309020205020404" pitchFamily="49" charset="0"/>
              <a:buChar char="o"/>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Ορισμένες προκλήσεις που αντιμετωπίζουν οι Κοινωνικές Επιχειρήσεις στην Περιφέρεια Δυτικής Ελλάδας είναι αρχικά, η μεγάλη γραφειοκρατία που απαιτείται για τις ΚΟΙΝΣΕΠ, οι ελάχιστοι πόροι εθνικοί αλλά και από την ΕΕ, στους οποίους μπορούν να έχουν πρόσβαση, καθώς οι περισσότεροι πόροι υφαρπάζονται από δημόσιους φορείς. Επίσης, δεν έχουν πρόσβαση στις τράπεζες και συγκεκριμένα στην δυνατότητα να πάρουν δάνεια. Επομένως, είναι απαραίτητο να υπάρχουν τα απαραίτητα κεφάλαια για να διατηρηθούν οι ΚΟΙΝΣΕΠ.</a:t>
            </a:r>
            <a:r>
              <a:rPr lang="el-GR" sz="1600" dirty="0">
                <a:effectLst/>
                <a:latin typeface="Calibri" panose="020F0502020204030204" pitchFamily="34" charset="0"/>
                <a:ea typeface="Times New Roman" panose="02020603050405020304" pitchFamily="18" charset="0"/>
                <a:cs typeface="Times New Roman" panose="02020603050405020304" pitchFamily="18" charset="0"/>
              </a:rPr>
              <a:t>	</a:t>
            </a:r>
            <a:endParaRPr lang="en-GB" sz="16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spTree>
    <p:extLst>
      <p:ext uri="{BB962C8B-B14F-4D97-AF65-F5344CB8AC3E}">
        <p14:creationId xmlns:p14="http://schemas.microsoft.com/office/powerpoint/2010/main" val="1356334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sz="3200" dirty="0">
                <a:cs typeface="Times New Roman" pitchFamily="18" charset="0"/>
              </a:rPr>
              <a:t>Συμπεράσματα</a:t>
            </a:r>
            <a:r>
              <a:rPr lang="el-GR" sz="2400" dirty="0">
                <a:cs typeface="Times New Roman" pitchFamily="18" charset="0"/>
              </a:rPr>
              <a:t> </a:t>
            </a:r>
            <a:endParaRPr lang="en-US" sz="2400"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155643" y="1123949"/>
            <a:ext cx="8448472" cy="3600986"/>
          </a:xfrm>
          <a:prstGeom prst="rect">
            <a:avLst/>
          </a:prstGeom>
          <a:noFill/>
        </p:spPr>
        <p:txBody>
          <a:bodyPr wrap="square" rtlCol="0">
            <a:spAutoFit/>
          </a:bodyPr>
          <a:lstStyle/>
          <a:p>
            <a:pPr marL="742950" lvl="1" indent="-285750" algn="just">
              <a:spcAft>
                <a:spcPts val="800"/>
              </a:spcAft>
              <a:buFont typeface="Wingdings" panose="05000000000000000000" pitchFamily="2"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Οι ΚΟΙΝ.ΣΕΠ σήμερα αντιμετωπίζουν το ίδιο ανταγωνιστικό περιβάλλον όπως και οι υπόλοιπες επιχειρήσεις που δραστηριοποιούνται στη χώρα μας</a:t>
            </a:r>
          </a:p>
          <a:p>
            <a:pPr marL="742950" lvl="1" indent="-285750" algn="just">
              <a:spcAft>
                <a:spcPts val="800"/>
              </a:spcAft>
              <a:buFont typeface="Wingdings" panose="05000000000000000000" pitchFamily="2"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Επιπλέον έχουν το μειονέκτημα να έχουν περιορισμένη πρόσβαση σε κρίσιμους πόρους, τόσο χρηματικούς, όσο και υποστηρικτικούς της διοικητικής τους λειτουργίας, όπως η εκπαίδευση των στελεχών τους σε θέματα αιχμής</a:t>
            </a:r>
          </a:p>
          <a:p>
            <a:pPr marL="742950" lvl="1" indent="-285750" algn="just">
              <a:spcAft>
                <a:spcPts val="800"/>
              </a:spcAft>
              <a:buFont typeface="Wingdings" panose="05000000000000000000" pitchFamily="2"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Με δεδομένη τη θέληση των συμμετεχόντων στην έρευνα για την βελτίωση των επιχειρηματικών τους επιδόσεων και με δεδομένη την διατύπωση συγκεκριμένων προτάσεων για εκπαίδευση και ανάπτυξη, η Περιφέρεια Δυτικής Ελλάδας σε συνεργασία με την τοπική σχολή Διοίκησης Επιχειρήσεων θα μπορούσε να οργανώσει προγράμματα εκπαίδευσης και υποστήριξης των ανθρώπων των ΚΟΙΝ.ΣΕΠ. </a:t>
            </a:r>
          </a:p>
          <a:p>
            <a:pPr marL="742950" lvl="1" indent="-285750" algn="just">
              <a:spcAft>
                <a:spcPts val="800"/>
              </a:spcAft>
              <a:buFont typeface="Wingdings" panose="05000000000000000000" pitchFamily="2" charset="2"/>
              <a:buChar char="§"/>
            </a:pPr>
            <a:r>
              <a:rPr lang="el-GR" sz="1600" dirty="0">
                <a:effectLst/>
                <a:latin typeface="Times New Roman" panose="02020603050405020304" pitchFamily="18" charset="0"/>
                <a:ea typeface="Times New Roman" panose="02020603050405020304" pitchFamily="18" charset="0"/>
                <a:cs typeface="Times New Roman" panose="02020603050405020304" pitchFamily="18" charset="0"/>
              </a:rPr>
              <a:t>Επιπλέον θα μπορούσε να αναθέσει σε κάποια από τις σχετικές υπηρεσίες της περιφέρειας την υποστήριξη σε επίπεδο συναλλαγών με το κράτος, των τοπικών επιχειρήσεων κοινωνικής και αλληλέγγυάς οικονομίας εξοικονομώντας τους χρόνο και πόρους</a:t>
            </a:r>
            <a:endParaRPr lang="en-GB" sz="16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spTree>
    <p:extLst>
      <p:ext uri="{BB962C8B-B14F-4D97-AF65-F5344CB8AC3E}">
        <p14:creationId xmlns:p14="http://schemas.microsoft.com/office/powerpoint/2010/main" val="690324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6" name="Content Placeholder 2"/>
          <p:cNvSpPr txBox="1">
            <a:spLocks/>
          </p:cNvSpPr>
          <p:nvPr/>
        </p:nvSpPr>
        <p:spPr>
          <a:xfrm>
            <a:off x="628650" y="1474572"/>
            <a:ext cx="7886700" cy="1911179"/>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dirty="0">
              <a:solidFill>
                <a:srgbClr val="002060"/>
              </a:solidFill>
              <a:cs typeface="Times New Roman" pitchFamily="18" charset="0"/>
            </a:endParaRPr>
          </a:p>
          <a:p>
            <a:r>
              <a:rPr lang="el-GR" sz="3500" b="1" dirty="0">
                <a:solidFill>
                  <a:srgbClr val="FFFFFF"/>
                </a:solidFill>
                <a:latin typeface="+mj-lt"/>
                <a:ea typeface="+mj-ea"/>
                <a:cs typeface="+mj-cs"/>
              </a:rPr>
              <a:t>Σας Ευχαριστώ Πολύ για </a:t>
            </a:r>
            <a:r>
              <a:rPr lang="el-GR" sz="3500" b="1">
                <a:solidFill>
                  <a:srgbClr val="FFFFFF"/>
                </a:solidFill>
                <a:latin typeface="+mj-lt"/>
                <a:ea typeface="+mj-ea"/>
                <a:cs typeface="+mj-cs"/>
              </a:rPr>
              <a:t>την Προσοχή σας</a:t>
            </a:r>
            <a:endParaRPr lang="en-US" sz="3500" b="1" dirty="0">
              <a:solidFill>
                <a:srgbClr val="FFFFFF"/>
              </a:solidFill>
              <a:latin typeface="+mj-lt"/>
              <a:ea typeface="+mj-ea"/>
              <a:cs typeface="+mj-cs"/>
            </a:endParaRPr>
          </a:p>
          <a:p>
            <a:endParaRPr lang="el-GR" dirty="0"/>
          </a:p>
        </p:txBody>
      </p:sp>
    </p:spTree>
    <p:extLst>
      <p:ext uri="{BB962C8B-B14F-4D97-AF65-F5344CB8AC3E}">
        <p14:creationId xmlns:p14="http://schemas.microsoft.com/office/powerpoint/2010/main" val="37869222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Α1. Ηλικία </a:t>
            </a:r>
            <a:endParaRPr lang="en-US" dirty="0">
              <a:cs typeface="Times New Roman" pitchFamily="18" charset="0"/>
            </a:endParaRPr>
          </a:p>
        </p:txBody>
      </p:sp>
      <p:sp>
        <p:nvSpPr>
          <p:cNvPr id="7" name="TextBox 6">
            <a:extLst>
              <a:ext uri="{FF2B5EF4-FFF2-40B4-BE49-F238E27FC236}">
                <a16:creationId xmlns:a16="http://schemas.microsoft.com/office/drawing/2014/main" id="{761EBFE4-ABC1-4D71-9F35-FA7FF6B7C05A}"/>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3067506"/>
          </a:xfrm>
          <a:prstGeom prst="rect">
            <a:avLst/>
          </a:prstGeom>
          <a:noFill/>
        </p:spPr>
        <p:txBody>
          <a:bodyPr wrap="square" rtlCol="0">
            <a:spAutoFit/>
          </a:bodyPr>
          <a:lstStyle/>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Η ηλικία των συμμετεχόντων στην έρευνα είναι κατανεμημένη σχετικά ομαλά με την μεγαλύτερη ηλικιακή ομάδα να είναι αυτή των 35 έως 44</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Ενδιαφέρον εύρημα αποτελεί η σχετικά μικρή εκπροσώπηση των ατόμων μέχρι 34 ετών. Οι επιχειρήσεις της Κοινωνικής και Αλληλέγγυας Οικονομίας είναι φαινόμενο των τελευταίων ετών που ακολούθησαν την ελληνική κρίση χρέους και την επακόλουθη ανεργία</a:t>
            </a:r>
          </a:p>
          <a:p>
            <a:pPr marL="285750" indent="-285750">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Αν το δείγμα της έρευνας είναι αντιπροσωπευτικό του πληθυσμού, είναι ενδιαφέρον να διερευνηθεί γιατί αυτή υπάρχει τόσο μικρή συμμετοχή από αυτή την ηλικιακή ομάδα νέων, για την οποία οι επιχειρήσεις Κ.ΑΛ.Ο. θα μπορούσαν να είναι μία επαγγελματική διέξοδος</a:t>
            </a:r>
            <a:endParaRPr lang="el-GR" sz="3200" dirty="0">
              <a:solidFill>
                <a:srgbClr val="C00000"/>
              </a:solidFill>
            </a:endParaRPr>
          </a:p>
        </p:txBody>
      </p:sp>
      <p:pic>
        <p:nvPicPr>
          <p:cNvPr id="5" name="Picture 4">
            <a:extLst>
              <a:ext uri="{FF2B5EF4-FFF2-40B4-BE49-F238E27FC236}">
                <a16:creationId xmlns:a16="http://schemas.microsoft.com/office/drawing/2014/main" id="{176145B0-54F9-6B61-9E32-05F55E4DE448}"/>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62860" y="4233682"/>
            <a:ext cx="4018280" cy="2351257"/>
          </a:xfrm>
          <a:prstGeom prst="rect">
            <a:avLst/>
          </a:prstGeom>
          <a:noFill/>
          <a:ln>
            <a:noFill/>
          </a:ln>
        </p:spPr>
      </p:pic>
    </p:spTree>
    <p:extLst>
      <p:ext uri="{BB962C8B-B14F-4D97-AF65-F5344CB8AC3E}">
        <p14:creationId xmlns:p14="http://schemas.microsoft.com/office/powerpoint/2010/main" val="2850658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Α2. Φύλο </a:t>
            </a:r>
            <a:endParaRPr lang="en-US"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2451953"/>
          </a:xfrm>
          <a:prstGeom prst="rect">
            <a:avLst/>
          </a:prstGeom>
          <a:noFill/>
        </p:spPr>
        <p:txBody>
          <a:bodyPr wrap="square" rtlCol="0">
            <a:spAutoFit/>
          </a:bodyPr>
          <a:lstStyle/>
          <a:p>
            <a:pPr marL="285750" indent="-285750">
              <a:lnSpc>
                <a:spcPct val="150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Στην έρευνα περισσότεροι από επτά στους δέκα συμμετέχοντες ήταν άνδρες</a:t>
            </a:r>
          </a:p>
          <a:p>
            <a:pPr marL="285750" indent="-285750">
              <a:lnSpc>
                <a:spcPct val="150000"/>
              </a:lnSpc>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ποσοστό αυτό, εφόσον είναι αντιπροσωπευτικό του πληθυσμού, καταδεικνύει είτε κυρίαρχη ανδρική εκπροσώπηση στη διοίκηση είτε στα μέλη των επιχειρήσεων της Κοινωνικής και Αλληλέγγυας Οικονομίας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457200" indent="-457200" algn="ctr">
              <a:buFont typeface="Arial" panose="020B0604020202020204" pitchFamily="34" charset="0"/>
              <a:buChar char="•"/>
            </a:pPr>
            <a:endParaRPr lang="el-GR" sz="3200" dirty="0">
              <a:solidFill>
                <a:srgbClr val="C00000"/>
              </a:solidFill>
            </a:endParaRPr>
          </a:p>
        </p:txBody>
      </p:sp>
      <p:sp>
        <p:nvSpPr>
          <p:cNvPr id="4" name="TextBox 3">
            <a:extLst>
              <a:ext uri="{FF2B5EF4-FFF2-40B4-BE49-F238E27FC236}">
                <a16:creationId xmlns:a16="http://schemas.microsoft.com/office/drawing/2014/main" id="{F73E48D6-6DCE-EA26-5C4A-DBC312BF6071}"/>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pic>
        <p:nvPicPr>
          <p:cNvPr id="6" name="Picture 5">
            <a:extLst>
              <a:ext uri="{FF2B5EF4-FFF2-40B4-BE49-F238E27FC236}">
                <a16:creationId xmlns:a16="http://schemas.microsoft.com/office/drawing/2014/main" id="{67FAEE2A-E3E3-614F-EDE6-880FFDB0843A}"/>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73557" y="3112135"/>
            <a:ext cx="4114800" cy="3437890"/>
          </a:xfrm>
          <a:prstGeom prst="rect">
            <a:avLst/>
          </a:prstGeom>
          <a:noFill/>
          <a:ln>
            <a:noFill/>
          </a:ln>
        </p:spPr>
      </p:pic>
      <p:pic>
        <p:nvPicPr>
          <p:cNvPr id="13" name="Picture 12">
            <a:extLst>
              <a:ext uri="{FF2B5EF4-FFF2-40B4-BE49-F238E27FC236}">
                <a16:creationId xmlns:a16="http://schemas.microsoft.com/office/drawing/2014/main" id="{A83EAEB6-DA49-F431-41CD-8894C75F5B38}"/>
              </a:ext>
            </a:extLst>
          </p:cNvPr>
          <p:cNvPicPr>
            <a:picLocks noChangeAspect="1"/>
          </p:cNvPicPr>
          <p:nvPr/>
        </p:nvPicPr>
        <p:blipFill>
          <a:blip r:embed="rId5"/>
          <a:stretch>
            <a:fillRect/>
          </a:stretch>
        </p:blipFill>
        <p:spPr>
          <a:xfrm>
            <a:off x="305453" y="4014216"/>
            <a:ext cx="5276088" cy="1633728"/>
          </a:xfrm>
          <a:prstGeom prst="rect">
            <a:avLst/>
          </a:prstGeom>
        </p:spPr>
      </p:pic>
    </p:spTree>
    <p:extLst>
      <p:ext uri="{BB962C8B-B14F-4D97-AF65-F5344CB8AC3E}">
        <p14:creationId xmlns:p14="http://schemas.microsoft.com/office/powerpoint/2010/main" val="81294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Α3. Επίπεδο σπουδών/ Μόρφωση</a:t>
            </a:r>
            <a:endParaRPr lang="en-US"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1856919"/>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επίπεδο μόρφωσης των συμμετεχόντων χαρακτηρίζεται σχετικά υψηλό με το 68,2% να αποτελείται από αποφοίτους τριτοβάθμιας εκπαίδευσης και κατόχους μεταπτυχιακού τίτλου σπουδών</a:t>
            </a: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ποσοστό αυτό, εφόσον είναι αντιπροσωπευτικό του πληθυσμού δείχνει κοινωνικούς επιχειρηματίες με γνώσεις και ικανότητες περεταίρω ανάπτυξης και επιμόρφωσης σε σημαντικό ποσοστό</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F3A21657-FDA0-405D-E30E-E45E015BF39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2980868"/>
            <a:ext cx="5274310" cy="3554821"/>
          </a:xfrm>
          <a:prstGeom prst="rect">
            <a:avLst/>
          </a:prstGeom>
          <a:noFill/>
          <a:ln>
            <a:noFill/>
          </a:ln>
        </p:spPr>
      </p:pic>
      <p:sp>
        <p:nvSpPr>
          <p:cNvPr id="6" name="TextBox 5">
            <a:extLst>
              <a:ext uri="{FF2B5EF4-FFF2-40B4-BE49-F238E27FC236}">
                <a16:creationId xmlns:a16="http://schemas.microsoft.com/office/drawing/2014/main" id="{7CC96633-DE24-88CD-BD9E-B89521A6AFCD}"/>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spTree>
    <p:extLst>
      <p:ext uri="{BB962C8B-B14F-4D97-AF65-F5344CB8AC3E}">
        <p14:creationId xmlns:p14="http://schemas.microsoft.com/office/powerpoint/2010/main" val="502259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Α4. Θέση στην απασχόληση </a:t>
            </a:r>
            <a:endParaRPr lang="en-US"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213391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Ποσοστό ίσο με το 50% των συμμετεχόντων στην έρευνα δήλωσαν εργοδότες/ αυτοαπασχολούμενοι, κάτι το οποίο σημαίνει πως πιθανότητα η κοινωνική επιχείρηση είναι η κύρια απασχόλησή τους</a:t>
            </a: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Το γεγονός ότι περίπου 37% των συμμετεχόντων έχουν σίγουρα άλλη κύρια απασχόληση σημαίνει ότι για πολλούς από τους συμμετέχοντες σε επιχειρήσεις αλληλέγγυας οικονομίας, η ενασχόληση αυτή δε γίνεται για αποκλειστικά βιοποριστικούς λόγους</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pic>
        <p:nvPicPr>
          <p:cNvPr id="6" name="Picture 5">
            <a:extLst>
              <a:ext uri="{FF2B5EF4-FFF2-40B4-BE49-F238E27FC236}">
                <a16:creationId xmlns:a16="http://schemas.microsoft.com/office/drawing/2014/main" id="{DB4AC9DA-77E0-F224-231B-27D13A89D5FC}"/>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934845" y="3383119"/>
            <a:ext cx="5274310" cy="3118796"/>
          </a:xfrm>
          <a:prstGeom prst="rect">
            <a:avLst/>
          </a:prstGeom>
          <a:noFill/>
          <a:ln>
            <a:noFill/>
          </a:ln>
        </p:spPr>
      </p:pic>
    </p:spTree>
    <p:extLst>
      <p:ext uri="{BB962C8B-B14F-4D97-AF65-F5344CB8AC3E}">
        <p14:creationId xmlns:p14="http://schemas.microsoft.com/office/powerpoint/2010/main" val="38066489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Α5. Δήμος της Περιφέρειας Δυτικής Ελλάδας όπου κατοικεί ο ερωτώμενος</a:t>
            </a:r>
            <a:endParaRPr lang="en-US"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213391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Περισσότεροι από τους μισούς συμμετέχοντες στην παρούσα έρευνα κατοικούν στο Δήμο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Πατρέων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ότι συνεπάγεται αυτό τόσο για το είδος των επιχειρήσεων της αλληλέγγυας οικονομίας του δείγματος όσο και για την αντιπροσωπευτικότητά του εν γένει</a:t>
            </a: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υπόλοιποι δήμοι της Περιφέρειας Δυτικής Ελλάδας εκπροσωπούνται σε μικρότερο βαθμό με πολλούς να μην εκπροσωπούνται καθόλου στην παρούσα έρευνα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pic>
        <p:nvPicPr>
          <p:cNvPr id="7" name="Picture 6">
            <a:extLst>
              <a:ext uri="{FF2B5EF4-FFF2-40B4-BE49-F238E27FC236}">
                <a16:creationId xmlns:a16="http://schemas.microsoft.com/office/drawing/2014/main" id="{9DDE5FED-1FD1-FC7D-102B-1D5E169F3096}"/>
              </a:ext>
            </a:extLst>
          </p:cNvPr>
          <p:cNvPicPr>
            <a:picLocks noChangeAspect="1"/>
          </p:cNvPicPr>
          <p:nvPr/>
        </p:nvPicPr>
        <p:blipFill>
          <a:blip r:embed="rId4"/>
          <a:stretch>
            <a:fillRect/>
          </a:stretch>
        </p:blipFill>
        <p:spPr>
          <a:xfrm>
            <a:off x="1933956" y="3323953"/>
            <a:ext cx="5276088" cy="2979420"/>
          </a:xfrm>
          <a:prstGeom prst="rect">
            <a:avLst/>
          </a:prstGeom>
        </p:spPr>
      </p:pic>
    </p:spTree>
    <p:extLst>
      <p:ext uri="{BB962C8B-B14F-4D97-AF65-F5344CB8AC3E}">
        <p14:creationId xmlns:p14="http://schemas.microsoft.com/office/powerpoint/2010/main" val="3543005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fontScale="90000"/>
          </a:bodyPr>
          <a:lstStyle/>
          <a:p>
            <a:pPr algn="ctr"/>
            <a:r>
              <a:rPr lang="el-GR" dirty="0">
                <a:cs typeface="Times New Roman" pitchFamily="18" charset="0"/>
              </a:rPr>
              <a:t>Α5. Δήμος της Περιφέρειας Δυτικής Ελλάδας όπου κατοικεί ο ερωτώμενος</a:t>
            </a:r>
            <a:endParaRPr lang="en-US"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123949"/>
            <a:ext cx="8064230" cy="2133918"/>
          </a:xfrm>
          <a:prstGeom prst="rect">
            <a:avLst/>
          </a:prstGeom>
          <a:noFill/>
        </p:spPr>
        <p:txBody>
          <a:bodyPr wrap="square" rtlCol="0">
            <a:spAutoFit/>
          </a:bodyPr>
          <a:lstStyle/>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Περισσότεροι από τους μισούς συμμετέχοντες στην παρούσα έρευνα κατοικούν στο Δήμο </a:t>
            </a:r>
            <a:r>
              <a:rPr lang="el-GR" sz="1800" dirty="0" err="1">
                <a:effectLst/>
                <a:latin typeface="Times New Roman" panose="02020603050405020304" pitchFamily="18" charset="0"/>
                <a:ea typeface="Calibri" panose="020F0502020204030204" pitchFamily="34" charset="0"/>
                <a:cs typeface="Times New Roman" panose="02020603050405020304" pitchFamily="18" charset="0"/>
              </a:rPr>
              <a:t>Πατρέων</a:t>
            </a: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 με ότι συνεπάγεται αυτό τόσο για το είδος των επιχειρήσεων της αλληλέγγυας οικονομίας του δείγματος όσο και για την αντιπροσωπευτικότητά του εν γένει</a:t>
            </a:r>
          </a:p>
          <a:p>
            <a:pPr marL="285750" indent="-285750" algn="just">
              <a:spcAft>
                <a:spcPts val="800"/>
              </a:spcAft>
              <a:buFont typeface="Arial" panose="020B0604020202020204" pitchFamily="34" charset="0"/>
              <a:buChar char="•"/>
            </a:pPr>
            <a:r>
              <a:rPr lang="el-GR" sz="1800" dirty="0">
                <a:effectLst/>
                <a:latin typeface="Times New Roman" panose="02020603050405020304" pitchFamily="18" charset="0"/>
                <a:ea typeface="Calibri" panose="020F0502020204030204" pitchFamily="34" charset="0"/>
                <a:cs typeface="Times New Roman" panose="02020603050405020304" pitchFamily="18" charset="0"/>
              </a:rPr>
              <a:t>Οι υπόλοιποι δήμοι της Περιφέρειας Δυτικής Ελλάδας εκπροσωπούνται σε μικρότερο βαθμό με πολλούς να μην εκπροσωπούνται καθόλου στην παρούσα έρευνα</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741C1E25-3C76-0BF5-C73A-F4695235E62B}"/>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pic>
        <p:nvPicPr>
          <p:cNvPr id="7" name="Picture 6">
            <a:extLst>
              <a:ext uri="{FF2B5EF4-FFF2-40B4-BE49-F238E27FC236}">
                <a16:creationId xmlns:a16="http://schemas.microsoft.com/office/drawing/2014/main" id="{9DDE5FED-1FD1-FC7D-102B-1D5E169F3096}"/>
              </a:ext>
            </a:extLst>
          </p:cNvPr>
          <p:cNvPicPr>
            <a:picLocks noChangeAspect="1"/>
          </p:cNvPicPr>
          <p:nvPr/>
        </p:nvPicPr>
        <p:blipFill>
          <a:blip r:embed="rId4"/>
          <a:stretch>
            <a:fillRect/>
          </a:stretch>
        </p:blipFill>
        <p:spPr>
          <a:xfrm>
            <a:off x="1933956" y="3323953"/>
            <a:ext cx="5276088" cy="2979420"/>
          </a:xfrm>
          <a:prstGeom prst="rect">
            <a:avLst/>
          </a:prstGeom>
        </p:spPr>
      </p:pic>
    </p:spTree>
    <p:extLst>
      <p:ext uri="{BB962C8B-B14F-4D97-AF65-F5344CB8AC3E}">
        <p14:creationId xmlns:p14="http://schemas.microsoft.com/office/powerpoint/2010/main" val="3971413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3000" t="13000"/>
          </a:stretch>
        </a:blipFill>
        <a:effectLst/>
      </p:bgPr>
    </p:bg>
    <p:spTree>
      <p:nvGrpSpPr>
        <p:cNvPr id="1" name=""/>
        <p:cNvGrpSpPr/>
        <p:nvPr/>
      </p:nvGrpSpPr>
      <p:grpSpPr>
        <a:xfrm>
          <a:off x="0" y="0"/>
          <a:ext cx="0" cy="0"/>
          <a:chOff x="0" y="0"/>
          <a:chExt cx="0" cy="0"/>
        </a:xfrm>
      </p:grpSpPr>
      <p:sp>
        <p:nvSpPr>
          <p:cNvPr id="8" name="Ορθογώνιο: Ψαλίδισμα διαγώνιων γωνιών 7">
            <a:extLst>
              <a:ext uri="{FF2B5EF4-FFF2-40B4-BE49-F238E27FC236}">
                <a16:creationId xmlns:a16="http://schemas.microsoft.com/office/drawing/2014/main" id="{8F86CE00-E27D-43A0-8AC5-D425E45D2FAF}"/>
              </a:ext>
            </a:extLst>
          </p:cNvPr>
          <p:cNvSpPr/>
          <p:nvPr/>
        </p:nvSpPr>
        <p:spPr>
          <a:xfrm>
            <a:off x="0" y="1"/>
            <a:ext cx="9144000" cy="1123949"/>
          </a:xfrm>
          <a:prstGeom prst="snip2DiagRect">
            <a:avLst/>
          </a:prstGeom>
          <a:solidFill>
            <a:schemeClr val="accent2">
              <a:lumMod val="60000"/>
              <a:lumOff val="40000"/>
              <a:alpha val="73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 name="Τίτλος 1"/>
          <p:cNvSpPr>
            <a:spLocks noGrp="1"/>
          </p:cNvSpPr>
          <p:nvPr>
            <p:ph type="title"/>
          </p:nvPr>
        </p:nvSpPr>
        <p:spPr>
          <a:xfrm>
            <a:off x="0" y="0"/>
            <a:ext cx="9144000" cy="1123949"/>
          </a:xfrm>
          <a:solidFill>
            <a:schemeClr val="accent2">
              <a:lumMod val="60000"/>
              <a:lumOff val="40000"/>
            </a:schemeClr>
          </a:solidFill>
        </p:spPr>
        <p:txBody>
          <a:bodyPr rtlCol="0">
            <a:normAutofit/>
          </a:bodyPr>
          <a:lstStyle/>
          <a:p>
            <a:pPr algn="ctr"/>
            <a:r>
              <a:rPr lang="el-GR" dirty="0">
                <a:cs typeface="Times New Roman" pitchFamily="18" charset="0"/>
              </a:rPr>
              <a:t>Δεύτερο Μέρος Έρευνας </a:t>
            </a:r>
            <a:endParaRPr lang="en-US" dirty="0">
              <a:cs typeface="Times New Roman" pitchFamily="18" charset="0"/>
            </a:endParaRPr>
          </a:p>
        </p:txBody>
      </p:sp>
      <p:sp>
        <p:nvSpPr>
          <p:cNvPr id="3" name="TextBox 2">
            <a:extLst>
              <a:ext uri="{FF2B5EF4-FFF2-40B4-BE49-F238E27FC236}">
                <a16:creationId xmlns:a16="http://schemas.microsoft.com/office/drawing/2014/main" id="{0EE5A672-5837-E106-BE10-41E693EA9CBE}"/>
              </a:ext>
            </a:extLst>
          </p:cNvPr>
          <p:cNvSpPr txBox="1"/>
          <p:nvPr/>
        </p:nvSpPr>
        <p:spPr>
          <a:xfrm>
            <a:off x="539885" y="1952241"/>
            <a:ext cx="8064230" cy="1200329"/>
          </a:xfrm>
          <a:prstGeom prst="rect">
            <a:avLst/>
          </a:prstGeom>
          <a:noFill/>
        </p:spPr>
        <p:txBody>
          <a:bodyPr wrap="square" rtlCol="0">
            <a:spAutoFit/>
          </a:bodyPr>
          <a:lstStyle/>
          <a:p>
            <a:pPr algn="ctr"/>
            <a:r>
              <a:rPr lang="el-GR" sz="3600" dirty="0">
                <a:solidFill>
                  <a:srgbClr val="C00000"/>
                </a:solidFill>
              </a:rPr>
              <a:t>ΕΡΩΤΗΣΕΙΣ ΓΙΑ ΤΗΝ ΚΟΙΝΩΝΙΚΗ ΚΑΙ ΑΛΛΗΛΕΓΓΥΑ ΕΠΙΧΕΙΡΗΜΑΤΙΚΟΤΗΤΑ</a:t>
            </a:r>
            <a:endParaRPr lang="el-GR" sz="3200" dirty="0">
              <a:solidFill>
                <a:srgbClr val="C00000"/>
              </a:solidFill>
            </a:endParaRPr>
          </a:p>
        </p:txBody>
      </p:sp>
      <p:sp>
        <p:nvSpPr>
          <p:cNvPr id="4" name="TextBox 3">
            <a:extLst>
              <a:ext uri="{FF2B5EF4-FFF2-40B4-BE49-F238E27FC236}">
                <a16:creationId xmlns:a16="http://schemas.microsoft.com/office/drawing/2014/main" id="{948573AA-419D-063D-7A92-00438C5A3D60}"/>
              </a:ext>
            </a:extLst>
          </p:cNvPr>
          <p:cNvSpPr txBox="1"/>
          <p:nvPr/>
        </p:nvSpPr>
        <p:spPr>
          <a:xfrm>
            <a:off x="0" y="6627167"/>
            <a:ext cx="8988357" cy="276999"/>
          </a:xfrm>
          <a:prstGeom prst="rect">
            <a:avLst/>
          </a:prstGeom>
          <a:noFill/>
        </p:spPr>
        <p:txBody>
          <a:bodyPr wrap="square" rtlCol="0">
            <a:spAutoFit/>
          </a:bodyPr>
          <a:lstStyle/>
          <a:p>
            <a:r>
              <a:rPr lang="el-GR" sz="1200" dirty="0"/>
              <a:t>Έρευνα για τις Επιχειρήσεις της Κοινωνικής Αλληλέγγυας Οικονομίας</a:t>
            </a:r>
            <a:endParaRPr lang="en-US" sz="1200" dirty="0"/>
          </a:p>
        </p:txBody>
      </p:sp>
    </p:spTree>
    <p:extLst>
      <p:ext uri="{BB962C8B-B14F-4D97-AF65-F5344CB8AC3E}">
        <p14:creationId xmlns:p14="http://schemas.microsoft.com/office/powerpoint/2010/main" val="28640232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Θέμα του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Θέμα του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Θέμα του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Calibri">
      <a:maj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3683</TotalTime>
  <Words>3711</Words>
  <Application>Microsoft Office PowerPoint</Application>
  <PresentationFormat>Προβολή στην οθόνη (4:3)</PresentationFormat>
  <Paragraphs>174</Paragraphs>
  <Slides>24</Slides>
  <Notes>24</Notes>
  <HiddenSlides>0</HiddenSlides>
  <MMClips>0</MMClips>
  <ScaleCrop>false</ScaleCrop>
  <HeadingPairs>
    <vt:vector size="6" baseType="variant">
      <vt:variant>
        <vt:lpstr>Γραμματοσειρές που χρησιμοποιούνται</vt:lpstr>
      </vt:variant>
      <vt:variant>
        <vt:i4>6</vt:i4>
      </vt:variant>
      <vt:variant>
        <vt:lpstr>Θέμα</vt:lpstr>
      </vt:variant>
      <vt:variant>
        <vt:i4>1</vt:i4>
      </vt:variant>
      <vt:variant>
        <vt:lpstr>Τίτλοι διαφανειών</vt:lpstr>
      </vt:variant>
      <vt:variant>
        <vt:i4>24</vt:i4>
      </vt:variant>
    </vt:vector>
  </HeadingPairs>
  <TitlesOfParts>
    <vt:vector size="31" baseType="lpstr">
      <vt:lpstr>Arial</vt:lpstr>
      <vt:lpstr>Calibri</vt:lpstr>
      <vt:lpstr>Calibri Light</vt:lpstr>
      <vt:lpstr>Courier New</vt:lpstr>
      <vt:lpstr>Times New Roman</vt:lpstr>
      <vt:lpstr>Wingdings</vt:lpstr>
      <vt:lpstr>Office Theme</vt:lpstr>
      <vt:lpstr>Έρευνα για τις Επιχειρήσεις της Κοινωνικής Αλληλέγγυας Οικονομίας</vt:lpstr>
      <vt:lpstr>Πρώτο Μέρος Έρευνας </vt:lpstr>
      <vt:lpstr>Α1. Ηλικία </vt:lpstr>
      <vt:lpstr>Α2. Φύλο </vt:lpstr>
      <vt:lpstr>Α3. Επίπεδο σπουδών/ Μόρφωση</vt:lpstr>
      <vt:lpstr>Α4. Θέση στην απασχόληση </vt:lpstr>
      <vt:lpstr>Α5. Δήμος της Περιφέρειας Δυτικής Ελλάδας όπου κατοικεί ο ερωτώμενος</vt:lpstr>
      <vt:lpstr>Α5. Δήμος της Περιφέρειας Δυτικής Ελλάδας όπου κατοικεί ο ερωτώμενος</vt:lpstr>
      <vt:lpstr>Δεύτερο Μέρος Έρευνας </vt:lpstr>
      <vt:lpstr>Β1. Έτος Ίδρυσης της Επιχείρησης</vt:lpstr>
      <vt:lpstr>B2. Αριθμός εγγεγραμμένων μελών στο Μητρώο της Αλληλέγγυας Οικονομίας </vt:lpstr>
      <vt:lpstr>B3. Ποιο είναι το κοινωνικό πρόβλημα που καλείται να λύσει η ΚΟΙΝΣΕΠ στην οποία είστε μέλος B4. Ποιες ομάδες του πληθυσμού επηρεάζονται από το κοινωνικό πρόβλημα που αναφέρατε στην προηγούμενη ερώτηση  </vt:lpstr>
      <vt:lpstr>B5. Ως μέλος επιχείρησης που ανήκει στην Κοινωνική και Αλληλέγγυα Οικονομία σε ποιους από τους παρακάτω τομείς νιώθετε ότι χρειάζεστε περισσότερη πληροφόρηση; (Ι)</vt:lpstr>
      <vt:lpstr>B5. Ως μέλος επιχείρησης που ανήκει στην Κοινωνική και Αλληλέγγυα Οικονομία σε ποιους από τους παρακάτω τομείς νιώθετε ότι χρειάζεστε περισσότερη πληροφόρηση; (ΙΙ)</vt:lpstr>
      <vt:lpstr>B5. Ως μέλος επιχείρησης που ανήκει στην Κοινωνική και Αλληλέγγυα Οικονομία σε ποιους από τους παρακάτω τομείς νιώθετε ότι χρειάζεστε περισσότερη πληροφόρηση; (ΙΙΙ)</vt:lpstr>
      <vt:lpstr>B5. Ως μέλος επιχείρησης που ανήκει στην Κοινωνική και Αλληλέγγυα Οικονομία σε ποιους από τους παρακάτω τομείς νιώθετε ότι χρειάζεστε περισσότερη πληροφόρηση; (ΙV)</vt:lpstr>
      <vt:lpstr>Β.6 Βασιζόμενος/η στην προσωπική σας εμπειρία, σε ποια πεδία χρειάζονται περισσότερη εκπαίδευση οι Κοινωνικοί Επιχειρηματίες / Συνεταιριστές σήμερα</vt:lpstr>
      <vt:lpstr>Β.7 Βασιζόμενος/η στην προσωπική σας εμπειρία, ποια θέματα ψηφιακών δεξιοτήτων / ψηφιακού περιβάλλοντος θεωρείτε ότι είναι τα πιο σημαντικά για τους σημερινούς Κοινωνικούς Επιχειρηματίες / Συνεταιριστές;</vt:lpstr>
      <vt:lpstr>Β.8 Βασιζόμενος/η στην προσωπική σας εμπειρία, ποιες επιχειρηματικές δεξιότητες θεωρείτε ότι είναι οι πιο σημαντικές για τους σημερινούς Κοινωνικούς Επιχειρηματίες/Συνεταιριστές;</vt:lpstr>
      <vt:lpstr> Β.9 Βασιζόμενος/η στην προσωπική σας εμπειρία, πώς θα περιγράφατε το επίπεδο της κοινωνικής επιχειρηματικότητας στην Περιφέρεια Δυτικής Ελλάδας; </vt:lpstr>
      <vt:lpstr>Β.10 Δώστε μια σύντομη περιγραφή των νομικών, γραφειοκρατικών και οικονομικών προκλήσεων που αντιμετωπίζουν οι Κοινωνικές Επιχειρήσεις στην Περιφέρεια Δυτικής Ελλάδας σήμερα (1)</vt:lpstr>
      <vt:lpstr>Β.10 Δώστε μια σύντομη περιγραφή των νομικών, γραφειοκρατικών και οικονομικών προκλήσεων που αντιμετωπίζουν οι Κοινωνικές Επιχειρήσεις στην Περιφέρεια Δυτικής Ελλάδας σήμερα (2)</vt:lpstr>
      <vt:lpstr>Συμπεράσματα </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Nyenrode Business Universiteit</dc:title>
  <dc:creator>Christos Kaltsidis</dc:creator>
  <cp:lastModifiedBy>Πέτρος Γεωργίου</cp:lastModifiedBy>
  <cp:revision>192</cp:revision>
  <dcterms:created xsi:type="dcterms:W3CDTF">2018-08-20T14:51:36Z</dcterms:created>
  <dcterms:modified xsi:type="dcterms:W3CDTF">2023-05-27T10:36:07Z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