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9"/>
  </p:notesMasterIdLst>
  <p:handoutMasterIdLst>
    <p:handoutMasterId r:id="rId30"/>
  </p:handoutMasterIdLst>
  <p:sldIdLst>
    <p:sldId id="257"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36" r:id="rId25"/>
    <p:sldId id="537" r:id="rId26"/>
    <p:sldId id="538" r:id="rId27"/>
    <p:sldId id="512"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2683C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1473" autoAdjust="0"/>
    <p:restoredTop sz="89911" autoAdjust="0"/>
  </p:normalViewPr>
  <p:slideViewPr>
    <p:cSldViewPr snapToGrid="0">
      <p:cViewPr varScale="1">
        <p:scale>
          <a:sx n="73" d="100"/>
          <a:sy n="73" d="100"/>
        </p:scale>
        <p:origin x="-1050" y="-102"/>
      </p:cViewPr>
      <p:guideLst>
        <p:guide orient="horz" pos="2160"/>
        <p:guide orient="horz" pos="4128"/>
        <p:guide pos="2880"/>
        <p:guide pos="5472"/>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25/2/2023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xmlns=""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25/2/2023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xmlns=""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xmlns=""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xmlns="" val="1490878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xmlns="" val="380068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xmlns="" val="2906749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xmlns="" val="37688039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xmlns="" val="39046637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xmlns="" val="28805112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xmlns="" val="34035144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xmlns="" val="8176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xmlns="" val="36810907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xmlns="" val="58829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xmlns=""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xmlns="" val="5712824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xmlns="" val="3945101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xmlns="" val="3938116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xmlns="" val="13495192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24</a:t>
            </a:fld>
            <a:endParaRPr lang="el-GR" dirty="0"/>
          </a:p>
        </p:txBody>
      </p:sp>
    </p:spTree>
    <p:extLst>
      <p:ext uri="{BB962C8B-B14F-4D97-AF65-F5344CB8AC3E}">
        <p14:creationId xmlns:p14="http://schemas.microsoft.com/office/powerpoint/2010/main" xmlns="" val="39722674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25</a:t>
            </a:fld>
            <a:endParaRPr lang="el-GR" dirty="0"/>
          </a:p>
        </p:txBody>
      </p:sp>
    </p:spTree>
    <p:extLst>
      <p:ext uri="{BB962C8B-B14F-4D97-AF65-F5344CB8AC3E}">
        <p14:creationId xmlns:p14="http://schemas.microsoft.com/office/powerpoint/2010/main" xmlns="" val="3141303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26</a:t>
            </a:fld>
            <a:endParaRPr lang="el-GR" dirty="0"/>
          </a:p>
        </p:txBody>
      </p:sp>
    </p:spTree>
    <p:extLst>
      <p:ext uri="{BB962C8B-B14F-4D97-AF65-F5344CB8AC3E}">
        <p14:creationId xmlns:p14="http://schemas.microsoft.com/office/powerpoint/2010/main" xmlns="" val="38364653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27</a:t>
            </a:fld>
            <a:endParaRPr lang="el-GR" dirty="0"/>
          </a:p>
        </p:txBody>
      </p:sp>
    </p:spTree>
    <p:extLst>
      <p:ext uri="{BB962C8B-B14F-4D97-AF65-F5344CB8AC3E}">
        <p14:creationId xmlns:p14="http://schemas.microsoft.com/office/powerpoint/2010/main" xmlns=""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xmlns="" val="158424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xmlns="" val="3300668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xmlns="" val="19592171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xmlns="" val="1376328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xmlns="" val="360357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xmlns="" val="2613869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xmlns="" val="1142669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4844601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xmlns=""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xmlns="" val="16940326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900459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25/2/2023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58213005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6755173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extLst>
    <p:ext uri="{DCECCB84-F9BA-43D5-87BE-67443E8EF086}">
      <p15:sldGuideLst xmlns:p15="http://schemas.microsoft.com/office/powerpoint/2012/main" xmlns="">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25/2/2023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076517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25/2/2023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167998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25/2/2023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42584003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7918042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25/2/2023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1212216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25/2/2023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xmlns=""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1688211"/>
          </a:xfrm>
        </p:spPr>
        <p:txBody>
          <a:bodyPr rtlCol="0">
            <a:normAutofit/>
          </a:bodyPr>
          <a:lstStyle/>
          <a:p>
            <a:pPr algn="ctr"/>
            <a:r>
              <a:rPr lang="el-GR" sz="3200" b="1" dirty="0">
                <a:solidFill>
                  <a:srgbClr val="FFFFFF"/>
                </a:solidFill>
              </a:rPr>
              <a:t>Έρευνα για την Ισότητα και τις Διακρίσεις σε στελέχη υπηρεσιών και φορέων της Περιφέρειας Δυτικής Ελλάδας</a:t>
            </a:r>
          </a:p>
        </p:txBody>
      </p:sp>
      <p:sp>
        <p:nvSpPr>
          <p:cNvPr id="20" name="Τίτλος 1">
            <a:extLst>
              <a:ext uri="{FF2B5EF4-FFF2-40B4-BE49-F238E27FC236}">
                <a16:creationId xmlns:a16="http://schemas.microsoft.com/office/drawing/2014/main" xmlns=""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Φεβρουάριος 2023</a:t>
            </a:r>
          </a:p>
        </p:txBody>
      </p:sp>
      <p:sp>
        <p:nvSpPr>
          <p:cNvPr id="5" name="Τίτλος 1">
            <a:extLst>
              <a:ext uri="{FF2B5EF4-FFF2-40B4-BE49-F238E27FC236}">
                <a16:creationId xmlns:a16="http://schemas.microsoft.com/office/drawing/2014/main" xmlns=""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xmlns=""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Σε ποια πεδία ενδιαφέροντος είναι πιο σύνηθες να αντιμετωπίσουν διακρίσεις εναντίον τους οι ευπαθείς ομάδες (μέχρι 4 απαντήσεις-κυκλώστε τις επιλογές σας)</a:t>
            </a:r>
            <a:endParaRPr lang="en-US" sz="24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4970835" cy="5129738"/>
          </a:xfrm>
          <a:prstGeom prst="rect">
            <a:avLst/>
          </a:prstGeom>
          <a:noFill/>
        </p:spPr>
        <p:txBody>
          <a:bodyPr wrap="square" rtlCol="0">
            <a:spAutoFit/>
          </a:bodyPr>
          <a:lstStyle/>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Με αναγωγή σε 100 ποσοστιαίες μονάδες οι ερωτώμενοι θεωρούν πως οι ευπαθείς ομάδες της Περιφέρειας Δυτικής Ελλάδας είναι πιο πιθανό να αντιμετωπίσουν διακρίσεις στα παρακάτω πεδία ενδιαφέροντος:</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Εύρεση Εργασίας 41%</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Εκπαίδευση 14%</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Πρόσβαση σε υπηρεσίες υγείας 11%</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Απονομή δικαιοσύνης 10%</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Συνεννόηση με δημόσιες υπηρεσίες 12%</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Χρήση δημόσιων χώρων 3%</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Χρήση Μέσων Μαζικής Μεταφοράς 4%</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Συναλλαγές με τράπεζες 3%</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Χρήση χώρων αναψυχής 2%</a:t>
            </a:r>
          </a:p>
          <a:p>
            <a:pPr algn="just">
              <a:lnSpc>
                <a:spcPct val="107000"/>
              </a:lnSpc>
              <a:spcAft>
                <a:spcPts val="800"/>
              </a:spcAft>
            </a:pPr>
            <a:endParaRPr lang="el-GR" sz="1600"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8531FAE0-F1EA-FC06-DAE9-C14CDD347534}"/>
              </a:ext>
            </a:extLst>
          </p:cNvPr>
          <p:cNvSpPr txBox="1"/>
          <p:nvPr/>
        </p:nvSpPr>
        <p:spPr>
          <a:xfrm>
            <a:off x="4494178" y="3909837"/>
            <a:ext cx="4377447" cy="2723823"/>
          </a:xfrm>
          <a:prstGeom prst="rect">
            <a:avLst/>
          </a:prstGeom>
          <a:noFill/>
        </p:spPr>
        <p:txBody>
          <a:bodyPr wrap="square" rtlCol="0">
            <a:spAutoFit/>
          </a:bodyPr>
          <a:lstStyle/>
          <a:p>
            <a:r>
              <a:rPr lang="el-GR" sz="1600" dirty="0">
                <a:solidFill>
                  <a:srgbClr val="C00000"/>
                </a:solidFill>
              </a:rPr>
              <a:t>Εδώ εντοπίζεται ξεκάθαρα πως οι διακρίσεις σχετίζονται άμεσα με την γενικότερη ένταξη στην κοινωνία και την εργασία καθώς και με τη βελτίωση του βιοτικού επιπέδου των ευπαθών ομάδων καθώς αφορούν την εύρεση εργασίας (41%) και την πρόσβαση στην εκπαίδευση στο μεγαλύτερο ποσοστό. Στη συνέχεια της παρούσας έρευνας θα παρουσιαστεί με πολύ μεγαλύτερη ακρίβεια ο τομέας που υφίστανται διακρίσεις οι ευπαθείς ομάδες, ανά είδος ευπαθούς ομάδας. </a:t>
            </a:r>
          </a:p>
          <a:p>
            <a:endParaRPr lang="el-GR" sz="1100" dirty="0"/>
          </a:p>
        </p:txBody>
      </p:sp>
    </p:spTree>
    <p:extLst>
      <p:ext uri="{BB962C8B-B14F-4D97-AF65-F5344CB8AC3E}">
        <p14:creationId xmlns:p14="http://schemas.microsoft.com/office/powerpoint/2010/main" xmlns="" val="8807335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Στην Εύρεση Εργασίας</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988357" cy="1959960"/>
          </a:xfrm>
          <a:prstGeom prst="rect">
            <a:avLst/>
          </a:prstGeom>
          <a:noFill/>
        </p:spPr>
        <p:txBody>
          <a:bodyPr wrap="square" rtlCol="0">
            <a:spAutoFit/>
          </a:bodyPr>
          <a:lstStyle/>
          <a:p>
            <a:pPr algn="just">
              <a:lnSpc>
                <a:spcPct val="107000"/>
              </a:lnSpc>
              <a:spcAft>
                <a:spcPts val="800"/>
              </a:spcAft>
            </a:pPr>
            <a:r>
              <a:rPr lang="el-GR" sz="1800" dirty="0">
                <a:effectLst/>
                <a:ea typeface="Calibri" panose="020F0502020204030204" pitchFamily="34" charset="0"/>
                <a:cs typeface="Times New Roman" panose="02020603050405020304" pitchFamily="18" charset="0"/>
              </a:rPr>
              <a:t>Σε ότι αφορά την εύρεση εργασίας, φαίνεται πως οι ομάδες που δε θα αντιμετωπίσουν έντονες διακρίσεις εναντίον τους είναι τα άτομα Άλλης Θρησκείας (68,6%), οι Οικονομικοί Μετανάστες (54,3%) τα θύματα </a:t>
            </a:r>
            <a:r>
              <a:rPr lang="en-GB" sz="1800" dirty="0">
                <a:effectLst/>
                <a:ea typeface="Calibri" panose="020F0502020204030204" pitchFamily="34" charset="0"/>
                <a:cs typeface="Times New Roman" panose="02020603050405020304" pitchFamily="18" charset="0"/>
              </a:rPr>
              <a:t>trafficking </a:t>
            </a:r>
            <a:r>
              <a:rPr lang="el-GR" sz="1800" dirty="0">
                <a:effectLst/>
                <a:ea typeface="Calibri" panose="020F0502020204030204" pitchFamily="34" charset="0"/>
                <a:cs typeface="Times New Roman" panose="02020603050405020304" pitchFamily="18" charset="0"/>
              </a:rPr>
              <a:t>(51,4%), τα θύματα ενδοοικογενειακής βίας (80%), οι μακροχρόνια άνεργοι (63%) και τα μέλη μονογονεϊκών οικογενειών (68,6%). </a:t>
            </a:r>
          </a:p>
          <a:p>
            <a:pPr algn="just">
              <a:lnSpc>
                <a:spcPct val="107000"/>
              </a:lnSpc>
              <a:spcAft>
                <a:spcPts val="800"/>
              </a:spcAft>
            </a:pPr>
            <a:r>
              <a:rPr lang="el-GR" sz="1800" dirty="0">
                <a:effectLst/>
                <a:ea typeface="Calibri" panose="020F0502020204030204" pitchFamily="34" charset="0"/>
                <a:cs typeface="Times New Roman" panose="02020603050405020304" pitchFamily="18" charset="0"/>
              </a:rPr>
              <a:t>Στον αντίποδα τα πράγματα είναι πολύ πιο δύσκολα για τους </a:t>
            </a:r>
            <a:r>
              <a:rPr lang="el-GR" sz="1800" dirty="0" err="1">
                <a:effectLst/>
                <a:ea typeface="Calibri" panose="020F0502020204030204" pitchFamily="34" charset="0"/>
                <a:cs typeface="Times New Roman" panose="02020603050405020304" pitchFamily="18" charset="0"/>
              </a:rPr>
              <a:t>Ρομά</a:t>
            </a:r>
            <a:r>
              <a:rPr lang="el-GR" sz="1800" dirty="0">
                <a:effectLst/>
                <a:ea typeface="Calibri" panose="020F0502020204030204" pitchFamily="34" charset="0"/>
                <a:cs typeface="Times New Roman" panose="02020603050405020304" pitchFamily="18" charset="0"/>
              </a:rPr>
              <a:t> (25,7%), τους πρόσφυγες (22,9%), τα μέλη της </a:t>
            </a:r>
            <a:r>
              <a:rPr lang="el-GR" sz="1800" dirty="0" err="1">
                <a:effectLst/>
                <a:ea typeface="Calibri" panose="020F0502020204030204" pitchFamily="34" charset="0"/>
                <a:cs typeface="Times New Roman" panose="02020603050405020304" pitchFamily="18" charset="0"/>
              </a:rPr>
              <a:t>Λοάτκι</a:t>
            </a:r>
            <a:r>
              <a:rPr lang="el-GR" sz="1800" dirty="0">
                <a:effectLst/>
                <a:ea typeface="Calibri" panose="020F0502020204030204" pitchFamily="34" charset="0"/>
                <a:cs typeface="Times New Roman" panose="02020603050405020304" pitchFamily="18" charset="0"/>
              </a:rPr>
              <a:t> κοινότητας (34,3%) και τα άτομα με αναπηρία (37,1%)</a:t>
            </a: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Chart, bar chart&#10;&#10;Description automatically generated">
            <a:extLst>
              <a:ext uri="{FF2B5EF4-FFF2-40B4-BE49-F238E27FC236}">
                <a16:creationId xmlns:a16="http://schemas.microsoft.com/office/drawing/2014/main" xmlns="" id="{1DBE3FB8-D036-D706-4700-703780BB8CD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429000"/>
            <a:ext cx="3326860" cy="2642282"/>
          </a:xfrm>
          <a:prstGeom prst="rect">
            <a:avLst/>
          </a:prstGeom>
          <a:noFill/>
          <a:ln>
            <a:noFill/>
          </a:ln>
        </p:spPr>
      </p:pic>
      <p:pic>
        <p:nvPicPr>
          <p:cNvPr id="7" name="Picture 6" descr="Chart, bar chart&#10;&#10;Description automatically generated">
            <a:extLst>
              <a:ext uri="{FF2B5EF4-FFF2-40B4-BE49-F238E27FC236}">
                <a16:creationId xmlns:a16="http://schemas.microsoft.com/office/drawing/2014/main" xmlns="" id="{879A6371-F5D0-CF7A-CDFB-68A38050ADD8}"/>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326860" y="3429001"/>
            <a:ext cx="3103123" cy="2642282"/>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6CFEC022-6E5F-138E-1F69-C5539F7490CA}"/>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429983" y="3428999"/>
            <a:ext cx="2697438" cy="2642282"/>
          </a:xfrm>
          <a:prstGeom prst="rect">
            <a:avLst/>
          </a:prstGeom>
          <a:noFill/>
          <a:ln>
            <a:noFill/>
          </a:ln>
        </p:spPr>
      </p:pic>
    </p:spTree>
    <p:extLst>
      <p:ext uri="{BB962C8B-B14F-4D97-AF65-F5344CB8AC3E}">
        <p14:creationId xmlns:p14="http://schemas.microsoft.com/office/powerpoint/2010/main" xmlns="" val="3507908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Στην Εκπαίδευση</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988357" cy="2256323"/>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Σε ότι αφορά την εκπαίδευση, φαίνεται πως οι ομάδες που δε θα αντιμετωπίσουν διακρίσεις εναντίον τους είναι τα άτομα Άλλης Θρησκείας (62,9%), οι Οικονομικοί Μετανάστες (62,9%) τα θύματα </a:t>
            </a:r>
            <a:r>
              <a:rPr lang="el-GR" sz="1800" dirty="0" err="1">
                <a:effectLst/>
                <a:ea typeface="Calibri" panose="020F0502020204030204" pitchFamily="34" charset="0"/>
                <a:cs typeface="Times New Roman" panose="02020603050405020304" pitchFamily="18" charset="0"/>
              </a:rPr>
              <a:t>trafficking</a:t>
            </a:r>
            <a:r>
              <a:rPr lang="el-GR" sz="1800" dirty="0">
                <a:effectLst/>
                <a:ea typeface="Calibri" panose="020F0502020204030204" pitchFamily="34" charset="0"/>
                <a:cs typeface="Times New Roman" panose="02020603050405020304" pitchFamily="18" charset="0"/>
              </a:rPr>
              <a:t> (62,9%), τα θύματα ενδοοικογενειακής βίας (71,4%), οι μακροχρόνια άνεργοι (77,1%) τα μέλη μονογονεϊκών οικογενειών (80%) και τα άτομα με αναπηρία (60%). </a:t>
            </a:r>
          </a:p>
          <a:p>
            <a:pPr marL="285750" indent="-285750" algn="just">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Στον αντίποδα τα πράγματα είναι πιο δύσκολα για τους </a:t>
            </a:r>
            <a:r>
              <a:rPr lang="el-GR" sz="1800" dirty="0" err="1">
                <a:effectLst/>
                <a:ea typeface="Calibri" panose="020F0502020204030204" pitchFamily="34" charset="0"/>
                <a:cs typeface="Times New Roman" panose="02020603050405020304" pitchFamily="18" charset="0"/>
              </a:rPr>
              <a:t>Ρομά</a:t>
            </a:r>
            <a:r>
              <a:rPr lang="el-GR" sz="1800" dirty="0">
                <a:effectLst/>
                <a:ea typeface="Calibri" panose="020F0502020204030204" pitchFamily="34" charset="0"/>
                <a:cs typeface="Times New Roman" panose="02020603050405020304" pitchFamily="18" charset="0"/>
              </a:rPr>
              <a:t> (40%), τους πρόσφυγες (48,6%), και τα μέλη της </a:t>
            </a:r>
            <a:r>
              <a:rPr lang="el-GR" sz="1800" dirty="0" err="1">
                <a:effectLst/>
                <a:ea typeface="Calibri" panose="020F0502020204030204" pitchFamily="34" charset="0"/>
                <a:cs typeface="Times New Roman" panose="02020603050405020304" pitchFamily="18" charset="0"/>
              </a:rPr>
              <a:t>Λοάτκι</a:t>
            </a:r>
            <a:r>
              <a:rPr lang="el-GR" sz="1800" dirty="0">
                <a:effectLst/>
                <a:ea typeface="Calibri" panose="020F0502020204030204" pitchFamily="34" charset="0"/>
                <a:cs typeface="Times New Roman" panose="02020603050405020304" pitchFamily="18" charset="0"/>
              </a:rPr>
              <a:t> κοινότητας (45,7%). </a:t>
            </a:r>
          </a:p>
        </p:txBody>
      </p:sp>
      <p:pic>
        <p:nvPicPr>
          <p:cNvPr id="5" name="Picture 4" descr="Chart, bar chart&#10;&#10;Description automatically generated">
            <a:extLst>
              <a:ext uri="{FF2B5EF4-FFF2-40B4-BE49-F238E27FC236}">
                <a16:creationId xmlns:a16="http://schemas.microsoft.com/office/drawing/2014/main" xmlns="" id="{93FA4B63-BEC2-106D-CB4A-E0D25BBC1E3A}"/>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689462"/>
            <a:ext cx="3389290" cy="2710794"/>
          </a:xfrm>
          <a:prstGeom prst="rect">
            <a:avLst/>
          </a:prstGeom>
          <a:noFill/>
          <a:ln>
            <a:noFill/>
          </a:ln>
        </p:spPr>
      </p:pic>
      <p:pic>
        <p:nvPicPr>
          <p:cNvPr id="10" name="Picture 9" descr="Chart, bar chart&#10;&#10;Description automatically generated">
            <a:extLst>
              <a:ext uri="{FF2B5EF4-FFF2-40B4-BE49-F238E27FC236}">
                <a16:creationId xmlns:a16="http://schemas.microsoft.com/office/drawing/2014/main" xmlns="" id="{09D63C9F-2AFB-98D6-9329-88966210E650}"/>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389289" y="3689463"/>
            <a:ext cx="2836413" cy="2710794"/>
          </a:xfrm>
          <a:prstGeom prst="rect">
            <a:avLst/>
          </a:prstGeom>
          <a:noFill/>
          <a:ln>
            <a:noFill/>
          </a:ln>
        </p:spPr>
      </p:pic>
      <p:pic>
        <p:nvPicPr>
          <p:cNvPr id="11" name="Picture 10" descr="Chart, bar chart&#10;&#10;Description automatically generated">
            <a:extLst>
              <a:ext uri="{FF2B5EF4-FFF2-40B4-BE49-F238E27FC236}">
                <a16:creationId xmlns:a16="http://schemas.microsoft.com/office/drawing/2014/main" xmlns="" id="{8C0C4AC8-900F-F6B0-F1D9-8D710A9DD118}"/>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225702" y="3689461"/>
            <a:ext cx="2966936" cy="2710793"/>
          </a:xfrm>
          <a:prstGeom prst="rect">
            <a:avLst/>
          </a:prstGeom>
          <a:noFill/>
          <a:ln>
            <a:noFill/>
          </a:ln>
        </p:spPr>
      </p:pic>
    </p:spTree>
    <p:extLst>
      <p:ext uri="{BB962C8B-B14F-4D97-AF65-F5344CB8AC3E}">
        <p14:creationId xmlns:p14="http://schemas.microsoft.com/office/powerpoint/2010/main" xmlns="" val="37444873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Στην Πρόσβαση στις Υπηρεσίες Υγείας</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988357" cy="2849050"/>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Αναφορικά με την πρόσβαση στις υπηρεσίες υγείας, φαίνεται πως οι ομάδες που δε θα αντιμετωπίσουν διακρίσεις εναντίον τους είναι τα άτομα Άλλης Θρησκείας (62,9%), οι </a:t>
            </a:r>
            <a:r>
              <a:rPr lang="el-GR" sz="1800" dirty="0" err="1">
                <a:effectLst/>
                <a:ea typeface="Calibri" panose="020F0502020204030204" pitchFamily="34" charset="0"/>
                <a:cs typeface="Times New Roman" panose="02020603050405020304" pitchFamily="18" charset="0"/>
              </a:rPr>
              <a:t>Ρομά</a:t>
            </a:r>
            <a:r>
              <a:rPr lang="el-GR" sz="1800" dirty="0">
                <a:effectLst/>
                <a:ea typeface="Calibri" panose="020F0502020204030204" pitchFamily="34" charset="0"/>
                <a:cs typeface="Times New Roman" panose="02020603050405020304" pitchFamily="18" charset="0"/>
              </a:rPr>
              <a:t> (54,3%) οι Οικονομικοί Μετανάστες (57,1%) τα θύματα </a:t>
            </a:r>
            <a:r>
              <a:rPr lang="el-GR" sz="1800" dirty="0" err="1">
                <a:effectLst/>
                <a:ea typeface="Calibri" panose="020F0502020204030204" pitchFamily="34" charset="0"/>
                <a:cs typeface="Times New Roman" panose="02020603050405020304" pitchFamily="18" charset="0"/>
              </a:rPr>
              <a:t>trafficking</a:t>
            </a:r>
            <a:r>
              <a:rPr lang="el-GR" sz="1800" dirty="0">
                <a:effectLst/>
                <a:ea typeface="Calibri" panose="020F0502020204030204" pitchFamily="34" charset="0"/>
                <a:cs typeface="Times New Roman" panose="02020603050405020304" pitchFamily="18" charset="0"/>
              </a:rPr>
              <a:t> (60%), τα θύματα ενδοοικογενειακής βίας (77,1%), οι μακροχρόνια άνεργοι (74,3%) τα μέλη μονογονεϊκών οικογενειών (77,1%) τα άτομα με αναπηρία (85%) και τα μέλη της </a:t>
            </a:r>
            <a:r>
              <a:rPr lang="el-GR" sz="1800" dirty="0" err="1">
                <a:effectLst/>
                <a:ea typeface="Calibri" panose="020F0502020204030204" pitchFamily="34" charset="0"/>
                <a:cs typeface="Times New Roman" panose="02020603050405020304" pitchFamily="18" charset="0"/>
              </a:rPr>
              <a:t>Λοάτκι</a:t>
            </a:r>
            <a:r>
              <a:rPr lang="el-GR" sz="1800" dirty="0">
                <a:effectLst/>
                <a:ea typeface="Calibri" panose="020F0502020204030204" pitchFamily="34" charset="0"/>
                <a:cs typeface="Times New Roman" panose="02020603050405020304" pitchFamily="18" charset="0"/>
              </a:rPr>
              <a:t> κοινότητας (57,1%). </a:t>
            </a:r>
          </a:p>
          <a:p>
            <a:pPr marL="285750" indent="-285750" algn="just">
              <a:lnSpc>
                <a:spcPct val="107000"/>
              </a:lnSpc>
              <a:spcAft>
                <a:spcPts val="800"/>
              </a:spcAft>
              <a:buFont typeface="Arial" panose="020B0604020202020204" pitchFamily="34" charset="0"/>
              <a:buChar char="•"/>
            </a:pPr>
            <a:r>
              <a:rPr lang="el-GR" sz="1800" dirty="0">
                <a:effectLst/>
                <a:ea typeface="Calibri" panose="020F0502020204030204" pitchFamily="34" charset="0"/>
                <a:cs typeface="Times New Roman" panose="02020603050405020304" pitchFamily="18" charset="0"/>
              </a:rPr>
              <a:t> Στον αντίποδα τα πράγματα είναι πιο δύσκολα για τους τους πρόσφυγες (45,7%). Φαίνεται ότι η πρόσβαση στις υπηρεσίες υγείας για τις ευπαθείς ομάδες της Περιφέρειας Δυτικής Ελλάδας είναι σχετικά ανοιχτή. </a:t>
            </a:r>
          </a:p>
        </p:txBody>
      </p:sp>
      <p:pic>
        <p:nvPicPr>
          <p:cNvPr id="6" name="Picture 5" descr="Chart, bar chart&#10;&#10;Description automatically generated">
            <a:extLst>
              <a:ext uri="{FF2B5EF4-FFF2-40B4-BE49-F238E27FC236}">
                <a16:creationId xmlns:a16="http://schemas.microsoft.com/office/drawing/2014/main" xmlns="" id="{8535793D-359D-9E07-EAE6-09C4D433BCDF}"/>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735553" y="3972201"/>
            <a:ext cx="4645660" cy="2738045"/>
          </a:xfrm>
          <a:prstGeom prst="rect">
            <a:avLst/>
          </a:prstGeom>
          <a:noFill/>
          <a:ln>
            <a:noFill/>
          </a:ln>
        </p:spPr>
      </p:pic>
    </p:spTree>
    <p:extLst>
      <p:ext uri="{BB962C8B-B14F-4D97-AF65-F5344CB8AC3E}">
        <p14:creationId xmlns:p14="http://schemas.microsoft.com/office/powerpoint/2010/main" xmlns="" val="10206618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Στην Απονομή Δικαιοσύνης Ι</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988357" cy="163121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Αναφορικά με την απονομή δικαιοσύνης, φαίνεται πως οι ομάδες που δε θα αντιμετωπίσουν διακρίσεις εναντίον τους είναι τα άτομα Άλλης Θρησκείας (51,4%), τα θύματα ενδοοικογενειακής βίας (77,1%), οι μακροχρόνια άνεργοι (68,6%) τα μέλη μονογονεϊκών οικογενειών (65,7%) και τα άτομα με αναπηρία (71,4%). </a:t>
            </a:r>
          </a:p>
        </p:txBody>
      </p:sp>
      <p:pic>
        <p:nvPicPr>
          <p:cNvPr id="5" name="Picture 4" descr="Chart, bar chart&#10;&#10;Description automatically generated">
            <a:extLst>
              <a:ext uri="{FF2B5EF4-FFF2-40B4-BE49-F238E27FC236}">
                <a16:creationId xmlns:a16="http://schemas.microsoft.com/office/drawing/2014/main" xmlns="" id="{480300E3-BBAE-5FE3-D453-DD368ADC0033}"/>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3051414"/>
            <a:ext cx="2954254" cy="2362858"/>
          </a:xfrm>
          <a:prstGeom prst="rect">
            <a:avLst/>
          </a:prstGeom>
          <a:noFill/>
          <a:ln>
            <a:noFill/>
          </a:ln>
        </p:spPr>
      </p:pic>
      <p:pic>
        <p:nvPicPr>
          <p:cNvPr id="7" name="Picture 6" descr="Chart, bar chart&#10;&#10;Description automatically generated">
            <a:extLst>
              <a:ext uri="{FF2B5EF4-FFF2-40B4-BE49-F238E27FC236}">
                <a16:creationId xmlns:a16="http://schemas.microsoft.com/office/drawing/2014/main" xmlns="" id="{62C72BF5-E389-6E1E-F2D5-78B89EF344F5}"/>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954254" y="3051414"/>
            <a:ext cx="2789154" cy="2362858"/>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A6FD2799-D94F-59A4-9A22-7D62C1C3FE71}"/>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5743408" y="3051415"/>
            <a:ext cx="3575989" cy="2362858"/>
          </a:xfrm>
          <a:prstGeom prst="rect">
            <a:avLst/>
          </a:prstGeom>
          <a:noFill/>
          <a:ln>
            <a:noFill/>
          </a:ln>
        </p:spPr>
      </p:pic>
    </p:spTree>
    <p:extLst>
      <p:ext uri="{BB962C8B-B14F-4D97-AF65-F5344CB8AC3E}">
        <p14:creationId xmlns:p14="http://schemas.microsoft.com/office/powerpoint/2010/main" xmlns="" val="2135935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Στην Απονομή Δικαιοσύνης ΙΙ</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01566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Από την άλλη πλευρά πράγματα είναι πιο δύσκολα για τους </a:t>
            </a:r>
            <a:r>
              <a:rPr lang="el-GR" sz="2000" dirty="0" err="1">
                <a:effectLst/>
                <a:ea typeface="Calibri" panose="020F0502020204030204" pitchFamily="34" charset="0"/>
                <a:cs typeface="Times New Roman" panose="02020603050405020304" pitchFamily="18" charset="0"/>
              </a:rPr>
              <a:t>Ρομά</a:t>
            </a:r>
            <a:r>
              <a:rPr lang="el-GR" sz="2000" dirty="0">
                <a:effectLst/>
                <a:ea typeface="Calibri" panose="020F0502020204030204" pitchFamily="34" charset="0"/>
                <a:cs typeface="Times New Roman" panose="02020603050405020304" pitchFamily="18" charset="0"/>
              </a:rPr>
              <a:t> (34,3%) τους πρόσφυγες (40%), τους οικονομικούς μετανάστες (48,6%), τα μέλη της </a:t>
            </a:r>
            <a:r>
              <a:rPr lang="el-GR" sz="2000" dirty="0" err="1">
                <a:effectLst/>
                <a:ea typeface="Calibri" panose="020F0502020204030204" pitchFamily="34" charset="0"/>
                <a:cs typeface="Times New Roman" panose="02020603050405020304" pitchFamily="18" charset="0"/>
              </a:rPr>
              <a:t>Λοάτκι</a:t>
            </a:r>
            <a:r>
              <a:rPr lang="el-GR" sz="2000" dirty="0">
                <a:effectLst/>
                <a:ea typeface="Calibri" panose="020F0502020204030204" pitchFamily="34" charset="0"/>
                <a:cs typeface="Times New Roman" panose="02020603050405020304" pitchFamily="18" charset="0"/>
              </a:rPr>
              <a:t> κοινότητας (44,1%), και τα θύματα </a:t>
            </a:r>
            <a:r>
              <a:rPr lang="el-GR" sz="2000" dirty="0" err="1">
                <a:effectLst/>
                <a:ea typeface="Calibri" panose="020F0502020204030204" pitchFamily="34" charset="0"/>
                <a:cs typeface="Times New Roman" panose="02020603050405020304" pitchFamily="18" charset="0"/>
              </a:rPr>
              <a:t>trafficking</a:t>
            </a:r>
            <a:r>
              <a:rPr lang="el-GR" sz="2000" dirty="0">
                <a:effectLst/>
                <a:ea typeface="Calibri" panose="020F0502020204030204" pitchFamily="34" charset="0"/>
                <a:cs typeface="Times New Roman" panose="02020603050405020304" pitchFamily="18" charset="0"/>
              </a:rPr>
              <a:t> (48,6%). </a:t>
            </a:r>
          </a:p>
        </p:txBody>
      </p:sp>
      <p:pic>
        <p:nvPicPr>
          <p:cNvPr id="6" name="Picture 5" descr="Chart, bar chart&#10;&#10;Description automatically generated">
            <a:extLst>
              <a:ext uri="{FF2B5EF4-FFF2-40B4-BE49-F238E27FC236}">
                <a16:creationId xmlns:a16="http://schemas.microsoft.com/office/drawing/2014/main" xmlns="" id="{01C597BE-79A8-3B1C-BEEA-D428140EAE1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954544" y="2643788"/>
            <a:ext cx="4387850" cy="3509645"/>
          </a:xfrm>
          <a:prstGeom prst="rect">
            <a:avLst/>
          </a:prstGeom>
          <a:noFill/>
          <a:ln>
            <a:noFill/>
          </a:ln>
        </p:spPr>
      </p:pic>
    </p:spTree>
    <p:extLst>
      <p:ext uri="{BB962C8B-B14F-4D97-AF65-F5344CB8AC3E}">
        <p14:creationId xmlns:p14="http://schemas.microsoft.com/office/powerpoint/2010/main" xmlns="" val="34310723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 Συνεννόηση με Δημόσιες Υπηρεσίες Ι </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63121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Σε ότι αφορά τη συνεννόηση με τις δημόσιες υπηρεσίες, φαίνεται πως οι ομάδες που δε θα αντιμετωπίσουν διακρίσεις εναντίον τους είναι οι οικονομικοί μετανάστες (54,3%), τα θύματα </a:t>
            </a:r>
            <a:r>
              <a:rPr lang="el-GR" sz="2000" dirty="0" err="1">
                <a:effectLst/>
                <a:ea typeface="Calibri" panose="020F0502020204030204" pitchFamily="34" charset="0"/>
                <a:cs typeface="Times New Roman" panose="02020603050405020304" pitchFamily="18" charset="0"/>
              </a:rPr>
              <a:t>trafficking</a:t>
            </a:r>
            <a:r>
              <a:rPr lang="el-GR" sz="2000" dirty="0">
                <a:effectLst/>
                <a:ea typeface="Calibri" panose="020F0502020204030204" pitchFamily="34" charset="0"/>
                <a:cs typeface="Times New Roman" panose="02020603050405020304" pitchFamily="18" charset="0"/>
              </a:rPr>
              <a:t> (60%), τα θύματα ενδοοικογενειακής βίας (74,3%), τα άτομα με αναπηρία (74,3%), οι μακροχρόνια άνεργοι (85,7%) και τέλος τα μέλη μονογονεϊκών οικογενειών (88,6%). </a:t>
            </a:r>
          </a:p>
        </p:txBody>
      </p:sp>
      <p:pic>
        <p:nvPicPr>
          <p:cNvPr id="5" name="Picture 4" descr="Chart, bar chart&#10;&#10;Description automatically generated">
            <a:extLst>
              <a:ext uri="{FF2B5EF4-FFF2-40B4-BE49-F238E27FC236}">
                <a16:creationId xmlns:a16="http://schemas.microsoft.com/office/drawing/2014/main" xmlns="" id="{989BF7BD-18E2-A8D6-4303-F653F9773E6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3369373"/>
            <a:ext cx="3745149" cy="2903267"/>
          </a:xfrm>
          <a:prstGeom prst="rect">
            <a:avLst/>
          </a:prstGeom>
          <a:noFill/>
          <a:ln>
            <a:noFill/>
          </a:ln>
        </p:spPr>
      </p:pic>
      <p:pic>
        <p:nvPicPr>
          <p:cNvPr id="7" name="Picture 6" descr="Chart, bar chart&#10;&#10;Description automatically generated">
            <a:extLst>
              <a:ext uri="{FF2B5EF4-FFF2-40B4-BE49-F238E27FC236}">
                <a16:creationId xmlns:a16="http://schemas.microsoft.com/office/drawing/2014/main" xmlns="" id="{5B35CFD4-E9EC-499D-0155-AC746A295147}"/>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910505" y="3369373"/>
            <a:ext cx="4815205" cy="2903267"/>
          </a:xfrm>
          <a:prstGeom prst="rect">
            <a:avLst/>
          </a:prstGeom>
          <a:noFill/>
          <a:ln>
            <a:noFill/>
          </a:ln>
        </p:spPr>
      </p:pic>
    </p:spTree>
    <p:extLst>
      <p:ext uri="{BB962C8B-B14F-4D97-AF65-F5344CB8AC3E}">
        <p14:creationId xmlns:p14="http://schemas.microsoft.com/office/powerpoint/2010/main" xmlns="" val="25078648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 Συνεννόηση με Δημόσιες Υπηρεσίες ΙΙ </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32343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Αντίθετα τα μέλη άλλης θρησκείας (42,9%), οι </a:t>
            </a:r>
            <a:r>
              <a:rPr lang="el-GR" sz="2000" dirty="0" err="1">
                <a:effectLst/>
                <a:ea typeface="Calibri" panose="020F0502020204030204" pitchFamily="34" charset="0"/>
                <a:cs typeface="Times New Roman" panose="02020603050405020304" pitchFamily="18" charset="0"/>
              </a:rPr>
              <a:t>Ρομά</a:t>
            </a:r>
            <a:r>
              <a:rPr lang="el-GR" sz="2000" dirty="0">
                <a:effectLst/>
                <a:ea typeface="Calibri" panose="020F0502020204030204" pitchFamily="34" charset="0"/>
                <a:cs typeface="Times New Roman" panose="02020603050405020304" pitchFamily="18" charset="0"/>
              </a:rPr>
              <a:t> (40%), οι πρόσφυγες (40%), και τα μέλη της </a:t>
            </a:r>
            <a:r>
              <a:rPr lang="el-GR" sz="2000" dirty="0" err="1">
                <a:effectLst/>
                <a:ea typeface="Calibri" panose="020F0502020204030204" pitchFamily="34" charset="0"/>
                <a:cs typeface="Times New Roman" panose="02020603050405020304" pitchFamily="18" charset="0"/>
              </a:rPr>
              <a:t>Λοάτκι</a:t>
            </a:r>
            <a:r>
              <a:rPr lang="el-GR" sz="2000" dirty="0">
                <a:effectLst/>
                <a:ea typeface="Calibri" panose="020F0502020204030204" pitchFamily="34" charset="0"/>
                <a:cs typeface="Times New Roman" panose="02020603050405020304" pitchFamily="18" charset="0"/>
              </a:rPr>
              <a:t>+ (48,6%) κοινότητας πολύ πιθανόν να αντιμετωπίσουν διακρίσεις εις βάρος τους όταν χρειαστεί να έρθουν σε συνεννόηση με τις δημόσιες υπηρεσίες. </a:t>
            </a:r>
          </a:p>
        </p:txBody>
      </p:sp>
      <p:pic>
        <p:nvPicPr>
          <p:cNvPr id="5" name="Picture 4" descr="Chart, bar chart&#10;&#10;Description automatically generated">
            <a:extLst>
              <a:ext uri="{FF2B5EF4-FFF2-40B4-BE49-F238E27FC236}">
                <a16:creationId xmlns:a16="http://schemas.microsoft.com/office/drawing/2014/main" xmlns="" id="{7FA909FB-7CE8-AEEC-B9DB-8C8E4313FEBD}"/>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87293" y="2960739"/>
            <a:ext cx="4727181" cy="3336666"/>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11476190-9856-0C88-9EC4-451403EB49CE}"/>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5029199" y="2960739"/>
            <a:ext cx="3959157" cy="3283627"/>
          </a:xfrm>
          <a:prstGeom prst="rect">
            <a:avLst/>
          </a:prstGeom>
          <a:noFill/>
          <a:ln>
            <a:noFill/>
          </a:ln>
        </p:spPr>
      </p:pic>
    </p:spTree>
    <p:extLst>
      <p:ext uri="{BB962C8B-B14F-4D97-AF65-F5344CB8AC3E}">
        <p14:creationId xmlns:p14="http://schemas.microsoft.com/office/powerpoint/2010/main" xmlns="" val="12638145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 Χρήση Μέσων Μαζικής Μεταφοράς Ι</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63121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Σχετικά με τη χρήση των Μέσων Μαζικής Μεταφοράς, φαίνεται πως οι ομάδες που δε θα αντιμετωπίσουν διακρίσεις εναντίον τους είναι τα μέλη άλλης θρησκείας (65,7%),  οι οικονομικοί μετανάστες (60%), τα θύματα </a:t>
            </a:r>
            <a:r>
              <a:rPr lang="el-GR" sz="2000" dirty="0" err="1">
                <a:effectLst/>
                <a:ea typeface="Calibri" panose="020F0502020204030204" pitchFamily="34" charset="0"/>
                <a:cs typeface="Times New Roman" panose="02020603050405020304" pitchFamily="18" charset="0"/>
              </a:rPr>
              <a:t>trafficking</a:t>
            </a:r>
            <a:r>
              <a:rPr lang="el-GR" sz="2000" dirty="0">
                <a:effectLst/>
                <a:ea typeface="Calibri" panose="020F0502020204030204" pitchFamily="34" charset="0"/>
                <a:cs typeface="Times New Roman" panose="02020603050405020304" pitchFamily="18" charset="0"/>
              </a:rPr>
              <a:t> (62,9%), τα θύματα ενδοοικογενειακής βίας (71,4%), τα οι μακροχρόνια άνεργοι (77,1%) και τέλος τα μέλη μονογονεϊκών οικογενειών (82,9%). </a:t>
            </a:r>
          </a:p>
        </p:txBody>
      </p:sp>
      <p:pic>
        <p:nvPicPr>
          <p:cNvPr id="7" name="Picture 6" descr="Chart, bar chart&#10;&#10;Description automatically generated">
            <a:extLst>
              <a:ext uri="{FF2B5EF4-FFF2-40B4-BE49-F238E27FC236}">
                <a16:creationId xmlns:a16="http://schemas.microsoft.com/office/drawing/2014/main" xmlns="" id="{6BC53742-1C64-9D8A-B4F9-6193BCEC10C7}"/>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2252" y="3146644"/>
            <a:ext cx="3824999" cy="3059058"/>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5CA9D66F-F7AF-4251-F5E6-81CA66986C59}"/>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421782" y="3146644"/>
            <a:ext cx="3960373" cy="3167076"/>
          </a:xfrm>
          <a:prstGeom prst="rect">
            <a:avLst/>
          </a:prstGeom>
          <a:noFill/>
          <a:ln>
            <a:noFill/>
          </a:ln>
        </p:spPr>
      </p:pic>
    </p:spTree>
    <p:extLst>
      <p:ext uri="{BB962C8B-B14F-4D97-AF65-F5344CB8AC3E}">
        <p14:creationId xmlns:p14="http://schemas.microsoft.com/office/powerpoint/2010/main" xmlns="" val="34160395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 Χρήση Μέσων Μαζικής Μεταφοράς ΙΙ</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32343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Αντίθετα οι </a:t>
            </a:r>
            <a:r>
              <a:rPr lang="el-GR" sz="2000" dirty="0" err="1">
                <a:effectLst/>
                <a:ea typeface="Calibri" panose="020F0502020204030204" pitchFamily="34" charset="0"/>
                <a:cs typeface="Times New Roman" panose="02020603050405020304" pitchFamily="18" charset="0"/>
              </a:rPr>
              <a:t>Ρομά</a:t>
            </a:r>
            <a:r>
              <a:rPr lang="el-GR" sz="2000" dirty="0">
                <a:effectLst/>
                <a:ea typeface="Calibri" panose="020F0502020204030204" pitchFamily="34" charset="0"/>
                <a:cs typeface="Times New Roman" panose="02020603050405020304" pitchFamily="18" charset="0"/>
              </a:rPr>
              <a:t> (31,4%), οι πρόσφυγες (40%), και τα μέλη της </a:t>
            </a:r>
            <a:r>
              <a:rPr lang="el-GR" sz="2000" dirty="0" err="1">
                <a:effectLst/>
                <a:ea typeface="Calibri" panose="020F0502020204030204" pitchFamily="34" charset="0"/>
                <a:cs typeface="Times New Roman" panose="02020603050405020304" pitchFamily="18" charset="0"/>
              </a:rPr>
              <a:t>Λοάτκι</a:t>
            </a:r>
            <a:r>
              <a:rPr lang="el-GR" sz="2000" dirty="0">
                <a:effectLst/>
                <a:ea typeface="Calibri" panose="020F0502020204030204" pitchFamily="34" charset="0"/>
                <a:cs typeface="Times New Roman" panose="02020603050405020304" pitchFamily="18" charset="0"/>
              </a:rPr>
              <a:t>+ κοινότητας (45,7%) και τα άτομα με αναπηρία (48,6%), πολύ πιθανόν να αντιμετωπίσουν διακρίσεις εις βάρος τους όταν χρειαστεί να χρησιμοποιήσουν τα Μέσα Μαζικής Μεταφοράς.</a:t>
            </a:r>
          </a:p>
        </p:txBody>
      </p:sp>
      <p:pic>
        <p:nvPicPr>
          <p:cNvPr id="5" name="Picture 4" descr="Chart, bar chart&#10;&#10;Description automatically generated">
            <a:extLst>
              <a:ext uri="{FF2B5EF4-FFF2-40B4-BE49-F238E27FC236}">
                <a16:creationId xmlns:a16="http://schemas.microsoft.com/office/drawing/2014/main" xmlns="" id="{AB867C52-CEF9-6971-67B6-BCC922D4280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204118" y="2950464"/>
            <a:ext cx="4367882" cy="3493404"/>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673DCEF7-FED1-2FB0-1E5E-217C9C313C74}"/>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803889" y="2954974"/>
            <a:ext cx="4135993" cy="3488894"/>
          </a:xfrm>
          <a:prstGeom prst="rect">
            <a:avLst/>
          </a:prstGeom>
          <a:noFill/>
          <a:ln>
            <a:noFill/>
          </a:ln>
        </p:spPr>
      </p:pic>
    </p:spTree>
    <p:extLst>
      <p:ext uri="{BB962C8B-B14F-4D97-AF65-F5344CB8AC3E}">
        <p14:creationId xmlns:p14="http://schemas.microsoft.com/office/powerpoint/2010/main" xmlns="" val="127258423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4401205"/>
          </a:xfrm>
          <a:prstGeom prst="rect">
            <a:avLst/>
          </a:prstGeom>
          <a:noFill/>
        </p:spPr>
        <p:txBody>
          <a:bodyPr wrap="square" rtlCol="0">
            <a:spAutoFit/>
          </a:bodyPr>
          <a:lstStyle/>
          <a:p>
            <a:pPr algn="ctr"/>
            <a:r>
              <a:rPr lang="el-GR" sz="3600" dirty="0">
                <a:solidFill>
                  <a:srgbClr val="C00000"/>
                </a:solidFill>
              </a:rPr>
              <a:t>Δημογραφικά Χαρακτηριστικά Συμμετεχόντων στην Έρευνα, Στελεχών υπηρεσιών ΟΤΑ </a:t>
            </a:r>
            <a:endParaRPr lang="en-GB" sz="3600" dirty="0">
              <a:solidFill>
                <a:srgbClr val="C00000"/>
              </a:solidFill>
            </a:endParaRPr>
          </a:p>
          <a:p>
            <a:pPr algn="ctr"/>
            <a:endParaRPr lang="en-GB" sz="3600" dirty="0">
              <a:solidFill>
                <a:srgbClr val="C00000"/>
              </a:solidFill>
            </a:endParaRPr>
          </a:p>
          <a:p>
            <a:pPr algn="ctr"/>
            <a:r>
              <a:rPr lang="el-GR" sz="3600" dirty="0">
                <a:solidFill>
                  <a:srgbClr val="C00000"/>
                </a:solidFill>
              </a:rPr>
              <a:t>Δήμων της </a:t>
            </a:r>
          </a:p>
          <a:p>
            <a:pPr algn="ctr"/>
            <a:r>
              <a:rPr lang="el-GR" sz="3600" dirty="0">
                <a:solidFill>
                  <a:srgbClr val="C00000"/>
                </a:solidFill>
              </a:rPr>
              <a:t>Περιφέρειας Δυτικής Ελλάδας</a:t>
            </a:r>
          </a:p>
          <a:p>
            <a:pPr algn="ct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41449713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Στις Συναλλαγές με Τράπεζες</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265713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Στις συναλλαγές με τις τράπεζες είναι πολύ πιθανό να αντιμετωπίσουν διακρίσεις οι </a:t>
            </a:r>
            <a:r>
              <a:rPr lang="el-GR" sz="2000" dirty="0" err="1">
                <a:effectLst/>
                <a:ea typeface="Calibri" panose="020F0502020204030204" pitchFamily="34" charset="0"/>
                <a:cs typeface="Times New Roman" panose="02020603050405020304" pitchFamily="18" charset="0"/>
              </a:rPr>
              <a:t>Ρομά</a:t>
            </a:r>
            <a:r>
              <a:rPr lang="el-GR" sz="2000" dirty="0">
                <a:effectLst/>
                <a:ea typeface="Calibri" panose="020F0502020204030204" pitchFamily="34" charset="0"/>
                <a:cs typeface="Times New Roman" panose="02020603050405020304" pitchFamily="18" charset="0"/>
              </a:rPr>
              <a:t> (40%), οι πρόσφυγες (42,9%) και οι οικονομικοί μετανάστες (48,6%). </a:t>
            </a:r>
          </a:p>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Όλες οι υπόλοιπες ευπαθείς ομάδες όπως τα μέλη άλλης θρησκείας (54,5%), τα μέλη της </a:t>
            </a:r>
            <a:r>
              <a:rPr lang="el-GR" sz="2000" dirty="0" err="1">
                <a:effectLst/>
                <a:ea typeface="Calibri" panose="020F0502020204030204" pitchFamily="34" charset="0"/>
                <a:cs typeface="Times New Roman" panose="02020603050405020304" pitchFamily="18" charset="0"/>
              </a:rPr>
              <a:t>Λοάτκι</a:t>
            </a:r>
            <a:r>
              <a:rPr lang="el-GR" sz="2000" dirty="0">
                <a:effectLst/>
                <a:ea typeface="Calibri" panose="020F0502020204030204" pitchFamily="34" charset="0"/>
                <a:cs typeface="Times New Roman" panose="02020603050405020304" pitchFamily="18" charset="0"/>
              </a:rPr>
              <a:t>+ κοινότητας, (54,3%), τα θύματα </a:t>
            </a:r>
            <a:r>
              <a:rPr lang="el-GR" sz="2000" dirty="0" err="1">
                <a:effectLst/>
                <a:ea typeface="Calibri" panose="020F0502020204030204" pitchFamily="34" charset="0"/>
                <a:cs typeface="Times New Roman" panose="02020603050405020304" pitchFamily="18" charset="0"/>
              </a:rPr>
              <a:t>trafficking</a:t>
            </a:r>
            <a:r>
              <a:rPr lang="el-GR" sz="2000" dirty="0">
                <a:effectLst/>
                <a:ea typeface="Calibri" panose="020F0502020204030204" pitchFamily="34" charset="0"/>
                <a:cs typeface="Times New Roman" panose="02020603050405020304" pitchFamily="18" charset="0"/>
              </a:rPr>
              <a:t> (60%), τα θύματα ενδοοικογενειακής βίας (77,1%), τα άτομα με αναπηρία (57,1%), οι άνεργοι και τα μέλη μονογονεϊκών οικογενειών (και οι δυο ομάδες 82,9%). Δε θα αντιμετωπίσουν πιθανότατα κάποιο πρόβλημα στη συναλλαγή τους με τις τράπεζες. </a:t>
            </a:r>
          </a:p>
        </p:txBody>
      </p:sp>
      <p:pic>
        <p:nvPicPr>
          <p:cNvPr id="7" name="Picture 6" descr="Chart, bar chart&#10;&#10;Description automatically generated">
            <a:extLst>
              <a:ext uri="{FF2B5EF4-FFF2-40B4-BE49-F238E27FC236}">
                <a16:creationId xmlns:a16="http://schemas.microsoft.com/office/drawing/2014/main" xmlns="" id="{58C0B80A-5125-D014-2035-E24EDD02B874}"/>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035617"/>
            <a:ext cx="3090702" cy="2472187"/>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50F9FC59-2B06-090A-FBB0-6A1A0E2C6261}"/>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090702" y="4035617"/>
            <a:ext cx="3170602" cy="2535787"/>
          </a:xfrm>
          <a:prstGeom prst="rect">
            <a:avLst/>
          </a:prstGeom>
          <a:noFill/>
          <a:ln>
            <a:noFill/>
          </a:ln>
        </p:spPr>
      </p:pic>
      <p:pic>
        <p:nvPicPr>
          <p:cNvPr id="10" name="Picture 9" descr="Chart, bar chart&#10;&#10;Description automatically generated">
            <a:extLst>
              <a:ext uri="{FF2B5EF4-FFF2-40B4-BE49-F238E27FC236}">
                <a16:creationId xmlns:a16="http://schemas.microsoft.com/office/drawing/2014/main" xmlns="" id="{E1806112-B060-BD79-BD8D-D766A6D8FF31}"/>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210874" y="4035617"/>
            <a:ext cx="2969614" cy="2374911"/>
          </a:xfrm>
          <a:prstGeom prst="rect">
            <a:avLst/>
          </a:prstGeom>
          <a:noFill/>
          <a:ln>
            <a:noFill/>
          </a:ln>
        </p:spPr>
      </p:pic>
    </p:spTree>
    <p:extLst>
      <p:ext uri="{BB962C8B-B14F-4D97-AF65-F5344CB8AC3E}">
        <p14:creationId xmlns:p14="http://schemas.microsoft.com/office/powerpoint/2010/main" xmlns="" val="631576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4000" dirty="0">
                <a:cs typeface="Times New Roman" pitchFamily="18" charset="0"/>
              </a:rPr>
              <a:t>Στη Χρήση Χώρων Αναψυχής </a:t>
            </a:r>
            <a:endParaRPr lang="en-US" sz="40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265713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Αναφορικά με τη χρήση χώρων αναψυχής,  είναι πολύ πιθανό να αντιμετωπίσουν διακρίσεις οι </a:t>
            </a:r>
            <a:r>
              <a:rPr lang="el-GR" sz="2000" dirty="0" err="1">
                <a:effectLst/>
                <a:ea typeface="Calibri" panose="020F0502020204030204" pitchFamily="34" charset="0"/>
                <a:cs typeface="Times New Roman" panose="02020603050405020304" pitchFamily="18" charset="0"/>
              </a:rPr>
              <a:t>Ρομά</a:t>
            </a:r>
            <a:r>
              <a:rPr lang="el-GR" sz="2000" dirty="0">
                <a:effectLst/>
                <a:ea typeface="Calibri" panose="020F0502020204030204" pitchFamily="34" charset="0"/>
                <a:cs typeface="Times New Roman" panose="02020603050405020304" pitchFamily="18" charset="0"/>
              </a:rPr>
              <a:t> (25,7%), οι πρόσφυγες (22,9%) και τα μέλη της </a:t>
            </a:r>
            <a:r>
              <a:rPr lang="el-GR" sz="2000" dirty="0" err="1">
                <a:effectLst/>
                <a:ea typeface="Calibri" panose="020F0502020204030204" pitchFamily="34" charset="0"/>
                <a:cs typeface="Times New Roman" panose="02020603050405020304" pitchFamily="18" charset="0"/>
              </a:rPr>
              <a:t>Λοάτκι</a:t>
            </a:r>
            <a:r>
              <a:rPr lang="el-GR" sz="2000" dirty="0">
                <a:effectLst/>
                <a:ea typeface="Calibri" panose="020F0502020204030204" pitchFamily="34" charset="0"/>
                <a:cs typeface="Times New Roman" panose="02020603050405020304" pitchFamily="18" charset="0"/>
              </a:rPr>
              <a:t>+ κοινότητας (31,4%). </a:t>
            </a:r>
          </a:p>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Όλες οι υπόλοιπες ευπαθείς ομάδες όπως τα μέλη άλλης θρησκείας (60%), οι οικονομικοί μετανάστες, (54,3%), τα θύματα </a:t>
            </a:r>
            <a:r>
              <a:rPr lang="el-GR" sz="2000" dirty="0" err="1">
                <a:effectLst/>
                <a:ea typeface="Calibri" panose="020F0502020204030204" pitchFamily="34" charset="0"/>
                <a:cs typeface="Times New Roman" panose="02020603050405020304" pitchFamily="18" charset="0"/>
              </a:rPr>
              <a:t>trafficking</a:t>
            </a:r>
            <a:r>
              <a:rPr lang="el-GR" sz="2000" dirty="0">
                <a:effectLst/>
                <a:ea typeface="Calibri" panose="020F0502020204030204" pitchFamily="34" charset="0"/>
                <a:cs typeface="Times New Roman" panose="02020603050405020304" pitchFamily="18" charset="0"/>
              </a:rPr>
              <a:t> (54,3%), τα θύματα ενδοοικογενειακής βίας (68,6%), τα άτομα με αναπηρία (57,1%), οι άνεργοι (74,3%) και τα μέλη μονογονεϊκών οικογενειών (77,1%) δε θα αντιμετωπίσουν πιθανότατα κάποιο πρόβλημα στη χρήση δημοσίων χώρων αναψυχής.. </a:t>
            </a:r>
          </a:p>
        </p:txBody>
      </p:sp>
      <p:pic>
        <p:nvPicPr>
          <p:cNvPr id="5" name="Picture 4" descr="Chart, bar chart&#10;&#10;Description automatically generated">
            <a:extLst>
              <a:ext uri="{FF2B5EF4-FFF2-40B4-BE49-F238E27FC236}">
                <a16:creationId xmlns:a16="http://schemas.microsoft.com/office/drawing/2014/main" xmlns="" id="{A72203BD-DA48-A13C-4018-09EF0F7548C2}"/>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4100865"/>
            <a:ext cx="3116350" cy="2492536"/>
          </a:xfrm>
          <a:prstGeom prst="rect">
            <a:avLst/>
          </a:prstGeom>
          <a:noFill/>
          <a:ln>
            <a:noFill/>
          </a:ln>
        </p:spPr>
      </p:pic>
      <p:pic>
        <p:nvPicPr>
          <p:cNvPr id="6" name="Picture 5" descr="Chart, bar chart&#10;&#10;Description automatically generated">
            <a:extLst>
              <a:ext uri="{FF2B5EF4-FFF2-40B4-BE49-F238E27FC236}">
                <a16:creationId xmlns:a16="http://schemas.microsoft.com/office/drawing/2014/main" xmlns="" id="{9CD0B9F0-912C-0F9A-D4F2-EA4A90F6C298}"/>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116350" y="4117939"/>
            <a:ext cx="3116350" cy="2492345"/>
          </a:xfrm>
          <a:prstGeom prst="rect">
            <a:avLst/>
          </a:prstGeom>
          <a:noFill/>
          <a:ln>
            <a:noFill/>
          </a:ln>
        </p:spPr>
      </p:pic>
      <p:pic>
        <p:nvPicPr>
          <p:cNvPr id="11" name="Picture 10" descr="Chart, bar chart&#10;&#10;Description automatically generated">
            <a:extLst>
              <a:ext uri="{FF2B5EF4-FFF2-40B4-BE49-F238E27FC236}">
                <a16:creationId xmlns:a16="http://schemas.microsoft.com/office/drawing/2014/main" xmlns="" id="{02116768-9503-1453-3589-1BC3D0762846}"/>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6232701" y="4117748"/>
            <a:ext cx="2911300" cy="2492345"/>
          </a:xfrm>
          <a:prstGeom prst="rect">
            <a:avLst/>
          </a:prstGeom>
          <a:noFill/>
          <a:ln>
            <a:noFill/>
          </a:ln>
        </p:spPr>
      </p:pic>
    </p:spTree>
    <p:extLst>
      <p:ext uri="{BB962C8B-B14F-4D97-AF65-F5344CB8AC3E}">
        <p14:creationId xmlns:p14="http://schemas.microsoft.com/office/powerpoint/2010/main" xmlns="" val="3802715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Από ποιο εισόδημα και κάτω θεωρείτε ότι ξεκινούν οι διακρίσεις εναντίον ατόμων με βάση το εισόδημα</a:t>
            </a:r>
            <a:endParaRPr lang="en-US" sz="28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101566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2000" dirty="0">
                <a:effectLst/>
                <a:ea typeface="Calibri" panose="020F0502020204030204" pitchFamily="34" charset="0"/>
                <a:cs typeface="Times New Roman" panose="02020603050405020304" pitchFamily="18" charset="0"/>
              </a:rPr>
              <a:t>Οι διακρίσεις εις βάρος ατόμων με βάση το εισόδημα κατά την άποψη των στελεχών των υπηρεσιών της Περιφέρειας Δυτικής Ελλάδας φαίνεται να είναι πιο έντονες για τα 4500 ευρώ το χρόνο και χαμηλότερα σε ποσοστό 74,3%. </a:t>
            </a:r>
          </a:p>
        </p:txBody>
      </p:sp>
      <p:pic>
        <p:nvPicPr>
          <p:cNvPr id="7" name="Picture 6" descr="Chart, bar chart&#10;&#10;Description automatically generated">
            <a:extLst>
              <a:ext uri="{FF2B5EF4-FFF2-40B4-BE49-F238E27FC236}">
                <a16:creationId xmlns:a16="http://schemas.microsoft.com/office/drawing/2014/main" xmlns="" id="{AAA1E21B-3F6A-80FF-97DD-B9ACC5264DA6}"/>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934845" y="2634222"/>
            <a:ext cx="5274310" cy="3689897"/>
          </a:xfrm>
          <a:prstGeom prst="rect">
            <a:avLst/>
          </a:prstGeom>
          <a:noFill/>
          <a:ln>
            <a:noFill/>
          </a:ln>
        </p:spPr>
      </p:pic>
    </p:spTree>
    <p:extLst>
      <p:ext uri="{BB962C8B-B14F-4D97-AF65-F5344CB8AC3E}">
        <p14:creationId xmlns:p14="http://schemas.microsoft.com/office/powerpoint/2010/main" xmlns="" val="26561664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Σε ποια πεδία ενδιαφέροντος είναι πιθανό να αντιμετωπίσουν διακρίσεις με βάση το εισόδημα οι πολίτες της Περιφέρειας Δυτικής Ελλάδας</a:t>
            </a:r>
            <a:endParaRPr lang="en-US" sz="28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4565352"/>
          </a:xfrm>
          <a:prstGeom prst="rect">
            <a:avLst/>
          </a:prstGeom>
          <a:noFill/>
        </p:spPr>
        <p:txBody>
          <a:bodyPr wrap="square" rtlCol="0">
            <a:spAutoFit/>
          </a:bodyPr>
          <a:lstStyle/>
          <a:p>
            <a:pPr algn="just">
              <a:spcAft>
                <a:spcPts val="800"/>
              </a:spcAft>
            </a:pPr>
            <a:r>
              <a:rPr lang="el-GR" sz="1600" dirty="0">
                <a:effectLst/>
                <a:ea typeface="Calibri" panose="020F0502020204030204" pitchFamily="34" charset="0"/>
                <a:cs typeface="Times New Roman" panose="02020603050405020304" pitchFamily="18" charset="0"/>
              </a:rPr>
              <a:t>Με αναγωγή σε 100 ποσοστιαίες μονάδες οι ερωτώμενοι θεωρούν πως οι διακρίσεις με βάση το εισόδημα στην ΠΔΕ είναι πιο έντονες σε πεδία όπως: </a:t>
            </a:r>
          </a:p>
          <a:p>
            <a:pPr algn="just">
              <a:spcAft>
                <a:spcPts val="800"/>
              </a:spcAft>
            </a:pPr>
            <a:r>
              <a:rPr lang="el-GR" sz="1600" dirty="0">
                <a:effectLst/>
                <a:ea typeface="Calibri" panose="020F0502020204030204" pitchFamily="34" charset="0"/>
                <a:cs typeface="Times New Roman" panose="02020603050405020304" pitchFamily="18" charset="0"/>
              </a:rPr>
              <a:t>1.	Εύρεση Εργασίας 25%</a:t>
            </a:r>
          </a:p>
          <a:p>
            <a:pPr algn="just">
              <a:spcAft>
                <a:spcPts val="800"/>
              </a:spcAft>
            </a:pPr>
            <a:r>
              <a:rPr lang="el-GR" sz="1600" dirty="0">
                <a:effectLst/>
                <a:ea typeface="Calibri" panose="020F0502020204030204" pitchFamily="34" charset="0"/>
                <a:cs typeface="Times New Roman" panose="02020603050405020304" pitchFamily="18" charset="0"/>
              </a:rPr>
              <a:t>2.	Εκπαίδευση 16%</a:t>
            </a:r>
          </a:p>
          <a:p>
            <a:pPr algn="just">
              <a:spcAft>
                <a:spcPts val="800"/>
              </a:spcAft>
            </a:pPr>
            <a:r>
              <a:rPr lang="el-GR" sz="1600" dirty="0">
                <a:effectLst/>
                <a:ea typeface="Calibri" panose="020F0502020204030204" pitchFamily="34" charset="0"/>
                <a:cs typeface="Times New Roman" panose="02020603050405020304" pitchFamily="18" charset="0"/>
              </a:rPr>
              <a:t>3.	Πρόσβαση σε υπηρεσίες υγείας 17%</a:t>
            </a:r>
          </a:p>
          <a:p>
            <a:pPr algn="just">
              <a:spcAft>
                <a:spcPts val="800"/>
              </a:spcAft>
            </a:pPr>
            <a:r>
              <a:rPr lang="el-GR" sz="1600" dirty="0">
                <a:effectLst/>
                <a:ea typeface="Calibri" panose="020F0502020204030204" pitchFamily="34" charset="0"/>
                <a:cs typeface="Times New Roman" panose="02020603050405020304" pitchFamily="18" charset="0"/>
              </a:rPr>
              <a:t>4.	Απονομή δικαιοσύνης 11%</a:t>
            </a:r>
          </a:p>
          <a:p>
            <a:pPr algn="just">
              <a:spcAft>
                <a:spcPts val="800"/>
              </a:spcAft>
            </a:pPr>
            <a:r>
              <a:rPr lang="el-GR" sz="1600" dirty="0">
                <a:effectLst/>
                <a:ea typeface="Calibri" panose="020F0502020204030204" pitchFamily="34" charset="0"/>
                <a:cs typeface="Times New Roman" panose="02020603050405020304" pitchFamily="18" charset="0"/>
              </a:rPr>
              <a:t>5.	Συνεννόηση με δημόσιες υπηρεσίες 6%</a:t>
            </a:r>
          </a:p>
          <a:p>
            <a:pPr algn="just">
              <a:spcAft>
                <a:spcPts val="800"/>
              </a:spcAft>
            </a:pPr>
            <a:r>
              <a:rPr lang="el-GR" sz="1600" dirty="0">
                <a:effectLst/>
                <a:ea typeface="Calibri" panose="020F0502020204030204" pitchFamily="34" charset="0"/>
                <a:cs typeface="Times New Roman" panose="02020603050405020304" pitchFamily="18" charset="0"/>
              </a:rPr>
              <a:t>6.	Χρήση δημόσιων χώρων 1%</a:t>
            </a:r>
          </a:p>
          <a:p>
            <a:pPr algn="just">
              <a:spcAft>
                <a:spcPts val="800"/>
              </a:spcAft>
            </a:pPr>
            <a:r>
              <a:rPr lang="el-GR" sz="1600" dirty="0">
                <a:effectLst/>
                <a:ea typeface="Calibri" panose="020F0502020204030204" pitchFamily="34" charset="0"/>
                <a:cs typeface="Times New Roman" panose="02020603050405020304" pitchFamily="18" charset="0"/>
              </a:rPr>
              <a:t>7.	Χρήση Μέσων Μαζικής Μεταφοράς 5%</a:t>
            </a:r>
          </a:p>
          <a:p>
            <a:pPr algn="just">
              <a:spcAft>
                <a:spcPts val="800"/>
              </a:spcAft>
            </a:pPr>
            <a:r>
              <a:rPr lang="el-GR" sz="1600" dirty="0">
                <a:effectLst/>
                <a:ea typeface="Calibri" panose="020F0502020204030204" pitchFamily="34" charset="0"/>
                <a:cs typeface="Times New Roman" panose="02020603050405020304" pitchFamily="18" charset="0"/>
              </a:rPr>
              <a:t>8.	Συναλλαγές με τράπεζες 11%</a:t>
            </a:r>
          </a:p>
          <a:p>
            <a:pPr algn="just">
              <a:spcAft>
                <a:spcPts val="800"/>
              </a:spcAft>
            </a:pPr>
            <a:r>
              <a:rPr lang="el-GR" sz="1600" dirty="0">
                <a:effectLst/>
                <a:ea typeface="Calibri" panose="020F0502020204030204" pitchFamily="34" charset="0"/>
                <a:cs typeface="Times New Roman" panose="02020603050405020304" pitchFamily="18" charset="0"/>
              </a:rPr>
              <a:t>9.	Χρήση χώρων αναψυχής 8%</a:t>
            </a:r>
          </a:p>
          <a:p>
            <a:pPr algn="just">
              <a:spcAft>
                <a:spcPts val="800"/>
              </a:spcAft>
            </a:pPr>
            <a:r>
              <a:rPr lang="el-GR" sz="1600" dirty="0">
                <a:effectLst/>
                <a:ea typeface="Calibri" panose="020F0502020204030204" pitchFamily="34" charset="0"/>
                <a:cs typeface="Times New Roman" panose="02020603050405020304" pitchFamily="18" charset="0"/>
              </a:rPr>
              <a:t>Να σημειωθεί εδώ πως η περιορισμένη πρόσβαση στην εργασία σε ευπαθείς ομάδες χαμηλού εισοδήματος πρακτικά αποκλείει την κοινωνική κινητικότητα και απομακρύνει την πιθανότητα ενσωμάτωσης και εξέλιξης αυτών των ατόμων. </a:t>
            </a:r>
          </a:p>
        </p:txBody>
      </p:sp>
    </p:spTree>
    <p:extLst>
      <p:ext uri="{BB962C8B-B14F-4D97-AF65-F5344CB8AC3E}">
        <p14:creationId xmlns:p14="http://schemas.microsoft.com/office/powerpoint/2010/main" xmlns="" val="419402789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800" dirty="0">
                <a:cs typeface="Times New Roman" pitchFamily="18" charset="0"/>
              </a:rPr>
              <a:t>Σε ποιες περιπτώσεις συναντάτε διακρίσεις με βάση την εργασιακή κατάσταση (μέχρι 3 απαντήσεις-κυκλώστε τις επιλογές σας)</a:t>
            </a:r>
            <a:endParaRPr lang="en-US" sz="28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4565352"/>
          </a:xfrm>
          <a:prstGeom prst="rect">
            <a:avLst/>
          </a:prstGeom>
          <a:noFill/>
        </p:spPr>
        <p:txBody>
          <a:bodyPr wrap="square" rtlCol="0">
            <a:spAutoFit/>
          </a:bodyPr>
          <a:lstStyle/>
          <a:p>
            <a:pPr algn="just">
              <a:spcAft>
                <a:spcPts val="800"/>
              </a:spcAft>
            </a:pPr>
            <a:r>
              <a:rPr lang="el-GR" sz="1600" dirty="0">
                <a:effectLst/>
                <a:ea typeface="Calibri" panose="020F0502020204030204" pitchFamily="34" charset="0"/>
                <a:cs typeface="Times New Roman" panose="02020603050405020304" pitchFamily="18" charset="0"/>
              </a:rPr>
              <a:t>Με αναγωγή σε 100 ποσοστιαίες μονάδες οι ερωτώμενοι θεωρούν πως οι διακρίσεις με βάση στην εργασιακή κατάσταση στην ΠΔΕ είναι πιο έντονες σε πεδία όπως: </a:t>
            </a:r>
          </a:p>
          <a:p>
            <a:pPr algn="just">
              <a:spcAft>
                <a:spcPts val="800"/>
              </a:spcAft>
            </a:pPr>
            <a:r>
              <a:rPr lang="el-GR" sz="1600" dirty="0">
                <a:effectLst/>
                <a:ea typeface="Calibri" panose="020F0502020204030204" pitchFamily="34" charset="0"/>
                <a:cs typeface="Times New Roman" panose="02020603050405020304" pitchFamily="18" charset="0"/>
              </a:rPr>
              <a:t>1.	Εύρεση Εργασίας 24%</a:t>
            </a:r>
          </a:p>
          <a:p>
            <a:pPr algn="just">
              <a:spcAft>
                <a:spcPts val="800"/>
              </a:spcAft>
            </a:pPr>
            <a:r>
              <a:rPr lang="el-GR" sz="1600" dirty="0">
                <a:effectLst/>
                <a:ea typeface="Calibri" panose="020F0502020204030204" pitchFamily="34" charset="0"/>
                <a:cs typeface="Times New Roman" panose="02020603050405020304" pitchFamily="18" charset="0"/>
              </a:rPr>
              <a:t>2.	Εκπαίδευση 14%</a:t>
            </a:r>
          </a:p>
          <a:p>
            <a:pPr algn="just">
              <a:spcAft>
                <a:spcPts val="800"/>
              </a:spcAft>
            </a:pPr>
            <a:r>
              <a:rPr lang="el-GR" sz="1600" dirty="0">
                <a:effectLst/>
                <a:ea typeface="Calibri" panose="020F0502020204030204" pitchFamily="34" charset="0"/>
                <a:cs typeface="Times New Roman" panose="02020603050405020304" pitchFamily="18" charset="0"/>
              </a:rPr>
              <a:t>3.	Πρόσβαση σε υπηρεσίες υγείας 10%</a:t>
            </a:r>
          </a:p>
          <a:p>
            <a:pPr algn="just">
              <a:spcAft>
                <a:spcPts val="800"/>
              </a:spcAft>
            </a:pPr>
            <a:r>
              <a:rPr lang="el-GR" sz="1600" dirty="0">
                <a:effectLst/>
                <a:ea typeface="Calibri" panose="020F0502020204030204" pitchFamily="34" charset="0"/>
                <a:cs typeface="Times New Roman" panose="02020603050405020304" pitchFamily="18" charset="0"/>
              </a:rPr>
              <a:t>4.	Απονομή δικαιοσύνης 14%</a:t>
            </a:r>
          </a:p>
          <a:p>
            <a:pPr algn="just">
              <a:spcAft>
                <a:spcPts val="800"/>
              </a:spcAft>
            </a:pPr>
            <a:r>
              <a:rPr lang="el-GR" sz="1600" dirty="0">
                <a:effectLst/>
                <a:ea typeface="Calibri" panose="020F0502020204030204" pitchFamily="34" charset="0"/>
                <a:cs typeface="Times New Roman" panose="02020603050405020304" pitchFamily="18" charset="0"/>
              </a:rPr>
              <a:t>5.	Συνεννόηση με δημόσιες υπηρεσίες 18%</a:t>
            </a:r>
          </a:p>
          <a:p>
            <a:pPr algn="just">
              <a:spcAft>
                <a:spcPts val="800"/>
              </a:spcAft>
            </a:pPr>
            <a:r>
              <a:rPr lang="el-GR" sz="1600" dirty="0">
                <a:effectLst/>
                <a:ea typeface="Calibri" panose="020F0502020204030204" pitchFamily="34" charset="0"/>
                <a:cs typeface="Times New Roman" panose="02020603050405020304" pitchFamily="18" charset="0"/>
              </a:rPr>
              <a:t>6.	Χρήση δημόσιων χώρων 3%</a:t>
            </a:r>
          </a:p>
          <a:p>
            <a:pPr algn="just">
              <a:spcAft>
                <a:spcPts val="800"/>
              </a:spcAft>
            </a:pPr>
            <a:r>
              <a:rPr lang="el-GR" sz="1600" dirty="0">
                <a:effectLst/>
                <a:ea typeface="Calibri" panose="020F0502020204030204" pitchFamily="34" charset="0"/>
                <a:cs typeface="Times New Roman" panose="02020603050405020304" pitchFamily="18" charset="0"/>
              </a:rPr>
              <a:t>7.	Χρήση Μέσων Μαζικής Μεταφοράς 2%</a:t>
            </a:r>
          </a:p>
          <a:p>
            <a:pPr algn="just">
              <a:spcAft>
                <a:spcPts val="800"/>
              </a:spcAft>
            </a:pPr>
            <a:r>
              <a:rPr lang="el-GR" sz="1600" dirty="0">
                <a:effectLst/>
                <a:ea typeface="Calibri" panose="020F0502020204030204" pitchFamily="34" charset="0"/>
                <a:cs typeface="Times New Roman" panose="02020603050405020304" pitchFamily="18" charset="0"/>
              </a:rPr>
              <a:t>8.	Συναλλαγές με τράπεζες 10%</a:t>
            </a:r>
          </a:p>
          <a:p>
            <a:pPr algn="just">
              <a:spcAft>
                <a:spcPts val="800"/>
              </a:spcAft>
            </a:pPr>
            <a:r>
              <a:rPr lang="el-GR" sz="1600" dirty="0">
                <a:effectLst/>
                <a:ea typeface="Calibri" panose="020F0502020204030204" pitchFamily="34" charset="0"/>
                <a:cs typeface="Times New Roman" panose="02020603050405020304" pitchFamily="18" charset="0"/>
              </a:rPr>
              <a:t>9.	Χρήση χώρων αναψυχής 5%</a:t>
            </a:r>
          </a:p>
          <a:p>
            <a:pPr algn="just">
              <a:spcAft>
                <a:spcPts val="800"/>
              </a:spcAft>
            </a:pPr>
            <a:r>
              <a:rPr lang="el-GR" sz="1600" dirty="0">
                <a:effectLst/>
                <a:ea typeface="Calibri" panose="020F0502020204030204" pitchFamily="34" charset="0"/>
                <a:cs typeface="Times New Roman" panose="02020603050405020304" pitchFamily="18" charset="0"/>
              </a:rPr>
              <a:t>Να σημειωθεί εδώ πως η περιορισμένη πρόσβαση στην εργασία ευπαθών ομάδων μακροχρόνια ανέργων πρακτικά αποκλείει την κοινωνική κινητικότητα και απομακρύνει την πιθανότητα ενσωμάτωσης και εξέλιξης αυτών των ατόμων. </a:t>
            </a:r>
          </a:p>
        </p:txBody>
      </p:sp>
    </p:spTree>
    <p:extLst>
      <p:ext uri="{BB962C8B-B14F-4D97-AF65-F5344CB8AC3E}">
        <p14:creationId xmlns:p14="http://schemas.microsoft.com/office/powerpoint/2010/main" xmlns="" val="30122540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Συμπεράσματα Έρευνας Ι</a:t>
            </a:r>
            <a:endParaRPr lang="en-US" sz="28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335476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Καταρχάς αν οι συμμετέχοντες στην έρευνα είναι αντιπροσωπευτικοί του πληθυσμού, έχουμε να κάνουμε με στελεχιακό δυναμικό εξαιρετικής αξίας, με πολύ καλή μόρφωση, νέα ηλικία, λίγα χρόνια προϋπηρεσίας και σε χαμηλές σχετικά βαθμίδες. </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Με όρους ιδιωτικού τομέα, είναι ακριβώς τα άτομα που χρειάζονται ώστε να δουλέψουν με όρεξη, έχοντας ικανότητες και κατάρτιση που θα τα βοηθήσει να εξελιχθούν προσφέροντας στις υπηρεσίες τους και στο κοινωνικό σύνολο.</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Σε γενικές γραμμές μόνο ένα ποσοστό ίσο με 17,1% διαπιστώνει διακρίσεις εις βάρος των ευπαθών ομάδων στον τομέα εργασίας του. </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Οι διακρίσεις αυτές συνδέονται στο μεγαλύτερο βαθμό με την εύρεση εργασίας των ατόμων των ευπαθών ομάδων, ενώ γενικά στην έρευνα αντικατοπτρίζεται έντονη διάκριση εις βάρος των </a:t>
            </a:r>
            <a:r>
              <a:rPr lang="el-GR" sz="1600" dirty="0" err="1">
                <a:effectLst/>
                <a:ea typeface="Calibri" panose="020F0502020204030204" pitchFamily="34" charset="0"/>
                <a:cs typeface="Times New Roman" panose="02020603050405020304" pitchFamily="18" charset="0"/>
              </a:rPr>
              <a:t>Ρομά</a:t>
            </a:r>
            <a:r>
              <a:rPr lang="el-GR" sz="1600" dirty="0">
                <a:effectLst/>
                <a:ea typeface="Calibri" panose="020F0502020204030204" pitchFamily="34" charset="0"/>
                <a:cs typeface="Times New Roman" panose="02020603050405020304" pitchFamily="18" charset="0"/>
              </a:rPr>
              <a:t> που αποτυπώνεται στο γεγονός ότι κατά την άποψη των στελεχών της Περιφέρειας Δυτικής Ελλάδας, ποσοστό ίσο με το 50% των πολιτών δε θα τους ήθελε για γείτονες. </a:t>
            </a:r>
          </a:p>
        </p:txBody>
      </p:sp>
    </p:spTree>
    <p:extLst>
      <p:ext uri="{BB962C8B-B14F-4D97-AF65-F5344CB8AC3E}">
        <p14:creationId xmlns:p14="http://schemas.microsoft.com/office/powerpoint/2010/main" xmlns="" val="11963587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800" dirty="0">
                <a:cs typeface="Times New Roman" pitchFamily="18" charset="0"/>
              </a:rPr>
              <a:t>Συμπεράσματα Έρευνας ΙΙ </a:t>
            </a:r>
            <a:endParaRPr lang="en-US" sz="28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443727"/>
            <a:ext cx="8988357" cy="4544834"/>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a typeface="Calibri" panose="020F0502020204030204" pitchFamily="34" charset="0"/>
                <a:cs typeface="Times New Roman" panose="02020603050405020304" pitchFamily="18" charset="0"/>
              </a:rPr>
              <a:t>Η ομάδα που α</a:t>
            </a:r>
            <a:r>
              <a:rPr lang="el-GR" sz="1600" dirty="0">
                <a:effectLst/>
                <a:ea typeface="Calibri" panose="020F0502020204030204" pitchFamily="34" charset="0"/>
                <a:cs typeface="Times New Roman" panose="02020603050405020304" pitchFamily="18" charset="0"/>
              </a:rPr>
              <a:t>ντιμετωπίζει διακρίσεις σε όλα τα πεδία της έρευνας είναι οι πρόσφυγες. </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Ακολουθούν οι </a:t>
            </a:r>
            <a:r>
              <a:rPr lang="el-GR" sz="1600" dirty="0" err="1">
                <a:effectLst/>
                <a:ea typeface="Calibri" panose="020F0502020204030204" pitchFamily="34" charset="0"/>
                <a:cs typeface="Times New Roman" panose="02020603050405020304" pitchFamily="18" charset="0"/>
              </a:rPr>
              <a:t>Ρομά</a:t>
            </a:r>
            <a:r>
              <a:rPr lang="el-GR" sz="1600" dirty="0">
                <a:effectLst/>
                <a:ea typeface="Calibri" panose="020F0502020204030204" pitchFamily="34" charset="0"/>
                <a:cs typeface="Times New Roman" panose="02020603050405020304" pitchFamily="18" charset="0"/>
              </a:rPr>
              <a:t> με εξαίρεση μόνο την πρόσβαση σε υπηρεσίες υγείας. Τα άτομα της </a:t>
            </a:r>
            <a:r>
              <a:rPr lang="el-GR" sz="1600" dirty="0" err="1">
                <a:effectLst/>
                <a:ea typeface="Calibri" panose="020F0502020204030204" pitchFamily="34" charset="0"/>
                <a:cs typeface="Times New Roman" panose="02020603050405020304" pitchFamily="18" charset="0"/>
              </a:rPr>
              <a:t>Λοάτκι</a:t>
            </a:r>
            <a:r>
              <a:rPr lang="el-GR" sz="1600" dirty="0">
                <a:effectLst/>
                <a:ea typeface="Calibri" panose="020F0502020204030204" pitchFamily="34" charset="0"/>
                <a:cs typeface="Times New Roman" panose="02020603050405020304" pitchFamily="18" charset="0"/>
              </a:rPr>
              <a:t> κοινότητας έπονται, αντιμετωπίζοντας διακρίσεις σε ένα ευρύ φάσμα πεδίων κυρίως στη συνεννόησή τους με τις δημόσιες υπηρεσίες. Οι οικονομικοί μετανάστες, και τα άτομα με αναπηρία υφίστανται και αυτά διακρίσεις σε περιορισμένο όμως φάσμα πεδίων. </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Τα θύματα </a:t>
            </a:r>
            <a:r>
              <a:rPr lang="el-GR" sz="1600" dirty="0" err="1">
                <a:effectLst/>
                <a:ea typeface="Calibri" panose="020F0502020204030204" pitchFamily="34" charset="0"/>
                <a:cs typeface="Times New Roman" panose="02020603050405020304" pitchFamily="18" charset="0"/>
              </a:rPr>
              <a:t>trafficking</a:t>
            </a:r>
            <a:r>
              <a:rPr lang="el-GR" sz="1600" dirty="0">
                <a:effectLst/>
                <a:ea typeface="Calibri" panose="020F0502020204030204" pitchFamily="34" charset="0"/>
                <a:cs typeface="Times New Roman" panose="02020603050405020304" pitchFamily="18" charset="0"/>
              </a:rPr>
              <a:t> αντιμετωπίζουν τέλος πιθανά προβλήματα μόνο με το πεδίο της απονομής δικαιοσύνης, ενώ τα άτομα άλλης θρησκείας μόνο με την επαφή τους με το δημόσιο.</a:t>
            </a:r>
          </a:p>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Από την άλλη πλευρά τα θύματα ενδοοικογενειακής βίας, οι μακροχρόνια άνεργοι και τα μέλη μονογονεϊκών οικογενειών δε φαίνεται να αντιμετωπίζουν εξίσου έντονα προβλήματα διακρίσεων, σε σύγκριση τουλάχιστον με τις ομάδες που αναφέρθηκαν παραπάνω. </a:t>
            </a:r>
          </a:p>
          <a:p>
            <a:pPr marL="285750" indent="-285750" algn="just">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Τέλος, τα άτομα που αντιμετωπίζουν διακρίσεις είναι αυτά που έχουν εισόδημα από 4500 ευρώ το χρόνο και λιγότερο, και οι διακρίσεις που υφίστανται σχετίζονται με την εύρεση εργασίας, γεγονός που αποκλείει την πιθανότητα βελτίωσης του βιοτικού τους επιπέδου. </a:t>
            </a:r>
          </a:p>
          <a:p>
            <a:pPr marL="285750" indent="-285750" algn="just">
              <a:spcAft>
                <a:spcPts val="800"/>
              </a:spcAft>
              <a:buFont typeface="Arial" panose="020B0604020202020204" pitchFamily="34" charset="0"/>
              <a:buChar char="•"/>
            </a:pPr>
            <a:r>
              <a:rPr lang="el-GR" sz="1600" dirty="0">
                <a:solidFill>
                  <a:srgbClr val="C00000"/>
                </a:solidFill>
                <a:effectLst/>
                <a:ea typeface="Calibri" panose="020F0502020204030204" pitchFamily="34" charset="0"/>
                <a:cs typeface="Times New Roman" panose="02020603050405020304" pitchFamily="18" charset="0"/>
              </a:rPr>
              <a:t>Άλλωστε φαίνεται πως συνδυαστικά μακροχρόνια άνεργοι και ιδιαιτέρως φτωχοί πολίτες έχουν σχετικά δυσκολότερη πρόσβαση στην αγορά εργασίας, γεγονός όμως που για να εξηγηθεί πλήρως ενδεχομένως να χρειάζεται περεταίρω έρευνα σε αυτήν την ομάδα</a:t>
            </a:r>
            <a:r>
              <a:rPr lang="el-GR" sz="16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xmlns="" val="130238363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xmlns=""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a:t>
            </a:r>
            <a:endParaRPr lang="en-US"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pic>
        <p:nvPicPr>
          <p:cNvPr id="4" name="Picture 3" descr="Chart, bar chart&#10;&#10;Description automatically generated">
            <a:extLst>
              <a:ext uri="{FF2B5EF4-FFF2-40B4-BE49-F238E27FC236}">
                <a16:creationId xmlns:a16="http://schemas.microsoft.com/office/drawing/2014/main" xmlns="" id="{C7A25451-0FDE-7C32-F5B2-F8FE73CEE1E0}"/>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123949"/>
            <a:ext cx="4274744" cy="3418868"/>
          </a:xfrm>
          <a:prstGeom prst="rect">
            <a:avLst/>
          </a:prstGeom>
          <a:noFill/>
          <a:ln>
            <a:noFill/>
          </a:ln>
        </p:spPr>
      </p:pic>
      <p:pic>
        <p:nvPicPr>
          <p:cNvPr id="5" name="Picture 4" descr="Chart, bar chart&#10;&#10;Description automatically generated">
            <a:extLst>
              <a:ext uri="{FF2B5EF4-FFF2-40B4-BE49-F238E27FC236}">
                <a16:creationId xmlns:a16="http://schemas.microsoft.com/office/drawing/2014/main" xmlns="" id="{E5AC29C5-A62E-4823-DA92-44BF6A0F59BB}"/>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4274745" y="1123947"/>
            <a:ext cx="4274742" cy="3418867"/>
          </a:xfrm>
          <a:prstGeom prst="rect">
            <a:avLst/>
          </a:prstGeom>
          <a:noFill/>
          <a:ln>
            <a:noFill/>
          </a:ln>
        </p:spPr>
      </p:pic>
      <p:pic>
        <p:nvPicPr>
          <p:cNvPr id="12" name="Picture 11" descr="Chart, bar chart&#10;&#10;Description automatically generated">
            <a:extLst>
              <a:ext uri="{FF2B5EF4-FFF2-40B4-BE49-F238E27FC236}">
                <a16:creationId xmlns:a16="http://schemas.microsoft.com/office/drawing/2014/main" xmlns="" id="{C5F122B2-BD65-F180-23A5-7A7CD17215F0}"/>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4322864"/>
            <a:ext cx="3528923" cy="2822374"/>
          </a:xfrm>
          <a:prstGeom prst="rect">
            <a:avLst/>
          </a:prstGeom>
          <a:noFill/>
          <a:ln>
            <a:noFill/>
          </a:ln>
        </p:spPr>
      </p:pic>
      <p:pic>
        <p:nvPicPr>
          <p:cNvPr id="13" name="Picture 12" descr="Chart, bar chart&#10;&#10;Description automatically generated">
            <a:extLst>
              <a:ext uri="{FF2B5EF4-FFF2-40B4-BE49-F238E27FC236}">
                <a16:creationId xmlns:a16="http://schemas.microsoft.com/office/drawing/2014/main" xmlns="" id="{B9BE00F8-9F9E-308A-A6A7-111E0ACE7127}"/>
              </a:ext>
            </a:extLst>
          </p:cNvPr>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3528923" y="4325414"/>
            <a:ext cx="3528923" cy="2819824"/>
          </a:xfrm>
          <a:prstGeom prst="rect">
            <a:avLst/>
          </a:prstGeom>
          <a:noFill/>
          <a:ln>
            <a:noFill/>
          </a:ln>
        </p:spPr>
      </p:pic>
    </p:spTree>
    <p:extLst>
      <p:ext uri="{BB962C8B-B14F-4D97-AF65-F5344CB8AC3E}">
        <p14:creationId xmlns:p14="http://schemas.microsoft.com/office/powerpoint/2010/main" xmlns="" val="198032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a:t>
            </a:r>
            <a:r>
              <a:rPr lang="en-GB" dirty="0">
                <a:cs typeface="Times New Roman" pitchFamily="18" charset="0"/>
              </a:rPr>
              <a:t>I</a:t>
            </a:r>
            <a:endParaRPr lang="en-US"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pic>
        <p:nvPicPr>
          <p:cNvPr id="6" name="Picture 5" descr="Chart, bar chart&#10;&#10;Description automatically generated">
            <a:extLst>
              <a:ext uri="{FF2B5EF4-FFF2-40B4-BE49-F238E27FC236}">
                <a16:creationId xmlns:a16="http://schemas.microsoft.com/office/drawing/2014/main" xmlns="" id="{A2C72625-B063-5E4E-C8CB-ED640F8E4A28}"/>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123949"/>
            <a:ext cx="3897695" cy="3117311"/>
          </a:xfrm>
          <a:prstGeom prst="rect">
            <a:avLst/>
          </a:prstGeom>
          <a:noFill/>
          <a:ln>
            <a:noFill/>
          </a:ln>
        </p:spPr>
      </p:pic>
      <p:pic>
        <p:nvPicPr>
          <p:cNvPr id="7" name="Picture 6" descr="Chart, bar chart&#10;&#10;Description automatically generated">
            <a:extLst>
              <a:ext uri="{FF2B5EF4-FFF2-40B4-BE49-F238E27FC236}">
                <a16:creationId xmlns:a16="http://schemas.microsoft.com/office/drawing/2014/main" xmlns="" id="{D852CCF0-8802-ABD2-E6F2-B825F1940C04}"/>
              </a:ext>
            </a:extLst>
          </p:cNvPr>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3897695" y="1123948"/>
            <a:ext cx="4102780" cy="3117311"/>
          </a:xfrm>
          <a:prstGeom prst="rect">
            <a:avLst/>
          </a:prstGeom>
          <a:noFill/>
          <a:ln>
            <a:noFill/>
          </a:ln>
        </p:spPr>
      </p:pic>
      <p:pic>
        <p:nvPicPr>
          <p:cNvPr id="9" name="Picture 8" descr="Chart, bar chart&#10;&#10;Description automatically generated">
            <a:extLst>
              <a:ext uri="{FF2B5EF4-FFF2-40B4-BE49-F238E27FC236}">
                <a16:creationId xmlns:a16="http://schemas.microsoft.com/office/drawing/2014/main" xmlns="" id="{EC2A97AD-F2AB-7840-4B4E-CEADC0F3318F}"/>
              </a:ext>
            </a:extLst>
          </p:cNvPr>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0" y="3971404"/>
            <a:ext cx="3608962" cy="2886595"/>
          </a:xfrm>
          <a:prstGeom prst="rect">
            <a:avLst/>
          </a:prstGeom>
          <a:noFill/>
          <a:ln>
            <a:noFill/>
          </a:ln>
        </p:spPr>
      </p:pic>
    </p:spTree>
    <p:extLst>
      <p:ext uri="{BB962C8B-B14F-4D97-AF65-F5344CB8AC3E}">
        <p14:creationId xmlns:p14="http://schemas.microsoft.com/office/powerpoint/2010/main" xmlns="" val="38470047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a:t>
            </a:r>
            <a:r>
              <a:rPr lang="en-GB" dirty="0">
                <a:cs typeface="Times New Roman" pitchFamily="18" charset="0"/>
              </a:rPr>
              <a:t>II</a:t>
            </a:r>
            <a:endParaRPr lang="en-US"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443609" cy="5792611"/>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Το πρώτο ενδιαφέρον εύρημα είναι η ηλικία των στελεχών που συμμετείχαν στην έρευνα με την πλειοψηφία να είναι γεννημένη μεταξύ 1981 και 1990, ενώ αρκετοί είναι γεννημένοι τη δεκαετία 1991-2000, στοιχείο που δείχνει πως οι συμμετέχοντες είναι σχετικά νέοι σε ηλικία (65,7%), με πρόσφατα </a:t>
            </a:r>
            <a:r>
              <a:rPr lang="el-GR" dirty="0" err="1">
                <a:effectLst/>
                <a:ea typeface="Calibri" panose="020F0502020204030204" pitchFamily="34" charset="0"/>
                <a:cs typeface="Times New Roman" panose="02020603050405020304" pitchFamily="18" charset="0"/>
              </a:rPr>
              <a:t>αποκτηθέντες</a:t>
            </a:r>
            <a:r>
              <a:rPr lang="el-GR" dirty="0">
                <a:effectLst/>
                <a:ea typeface="Calibri" panose="020F0502020204030204" pitchFamily="34" charset="0"/>
                <a:cs typeface="Times New Roman" panose="02020603050405020304" pitchFamily="18" charset="0"/>
              </a:rPr>
              <a:t> τίτλους σπουδών. Υπάλληλοι δηλαδή που έχουν την όρεξη και τη γνώση να εργαστούν αποτελεσματικά</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Η παρούσα έρευνα συμπληρώθηκε κυρίως από γυναίκες. Αυτό σημαίνει είτε ότι οι αντίστοιχες υπηρεσίες είναι στελεχωμένες κυρίως από γυναίκες, είτε πως τα στελέχη των υπηρεσιών γυναικείου φύλου είναι πολύ πιο δεκτικά στη συμπλήρωση ερευνών σχετικά με την εργασία τους. </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Πολύ ενδιαφέρον εύρημα είναι και το μορφωτικό επίπεδο των εργαζομένων των υπηρεσιών που συμμετείχαν στην έρευνα με ποσοστό σχεδόν 97,2% να έχει πτυχίο τριτοβάθμιας εκπαίδευσης και 28,6% από αυτά τα στελέχη να κατέχει και μεταπτυχιακό τίτλο σπουδών</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Στην παρούσα έρευνα συμμετείχαν σχεδόν αποκλειστικά υπάλληλοι των υπηρεσιών με μόλις 1 ερωτηματολόγιο να έχει συμπληρωθεί από προϊστάμενο. Αξίζει να σημειωθεί πως στην έρευνα αυτή μπορούσαν να επιλεγούν οι θέσεις τμηματάρχη και διευθυντή, που όμως δε συγκέντρωσαν καμία προτίμηση. </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0876809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Περιγραφή των στελεχών των υπηρεσιών που συμμετείχαν στην έρευνα Ι</a:t>
            </a:r>
            <a:r>
              <a:rPr lang="en-GB" dirty="0">
                <a:cs typeface="Times New Roman" pitchFamily="18" charset="0"/>
              </a:rPr>
              <a:t>V</a:t>
            </a:r>
            <a:endParaRPr lang="en-US"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443609" cy="4504566"/>
          </a:xfrm>
          <a:prstGeom prst="rect">
            <a:avLst/>
          </a:prstGeom>
          <a:noFill/>
        </p:spPr>
        <p:txBody>
          <a:bodyPr wrap="square" rtlCol="0">
            <a:spAutoFit/>
          </a:bodyPr>
          <a:lstStyle/>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Στην παρούσα έρευνα εκπροσωπήθηκαν δυστυχώς μόνο κάποιοι από τους Δήμους τη Περιφέρειας Δυτικής Ελλάδας και όχι σε ικανοποιητικό βαθμό. Στον παρακάτω πίνακα και στο διάγραμμα φαίνεται η κατανομή των ερωτώμενων ανά δήμο της Περιφέρειας Δυτικής Ελλάδας.</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Το γεγονός ότι το 74,3% των στελεχών που συμμετείχαν στην έρευνα έχει από 7 χρόνια υπηρεσίας και κάτω με το 42,9% των στελεχών να δουλεύει για μόλις 3 χρόνια, φανερώνει ένα ιδιαίτερα δυναμικό στελεχιακό δυναμικό που συμμετείχε στην έρευνα. </a:t>
            </a:r>
            <a:endParaRPr lang="en-GB" dirty="0">
              <a:effectLst/>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r>
              <a:rPr lang="el-GR" dirty="0">
                <a:effectLst/>
                <a:ea typeface="Calibri" panose="020F0502020204030204" pitchFamily="34" charset="0"/>
                <a:cs typeface="Times New Roman" panose="02020603050405020304" pitchFamily="18" charset="0"/>
              </a:rPr>
              <a:t>Η πλειοψηφία των συμμετεχόντων στην έρευνα εργάζονται σε Κέντρα Νεότητας σε ποσοστό 54,3% γεγονός που αναπόφευκτα επηρεάζει τη σκοπιά από την οποία δόθηκαν οι απαντήσεις. Από την άλλη πλευρά το ποσοστό του δείγματος είναι αντίστοιχο με αυτό του πληθυσμού, συνεπώς η πλειοψηφία αυτή δεν αποτελεί πρόβλημα. </a:t>
            </a:r>
          </a:p>
          <a:p>
            <a:pPr marL="285750" indent="-285750" algn="just">
              <a:lnSpc>
                <a:spcPct val="107000"/>
              </a:lnSpc>
              <a:spcAft>
                <a:spcPts val="800"/>
              </a:spcAft>
              <a:buFont typeface="Arial" panose="020B0604020202020204" pitchFamily="34" charset="0"/>
              <a:buChar char="•"/>
            </a:pPr>
            <a:endParaRPr lang="el-GR"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787420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7" name="TextBox 6">
            <a:extLst>
              <a:ext uri="{FF2B5EF4-FFF2-40B4-BE49-F238E27FC236}">
                <a16:creationId xmlns:a16="http://schemas.microsoft.com/office/drawing/2014/main" xmlns=""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3" name="TextBox 2">
            <a:extLst>
              <a:ext uri="{FF2B5EF4-FFF2-40B4-BE49-F238E27FC236}">
                <a16:creationId xmlns:a16="http://schemas.microsoft.com/office/drawing/2014/main" xmlns="" id="{0EE5A672-5837-E106-BE10-41E693EA9CBE}"/>
              </a:ext>
            </a:extLst>
          </p:cNvPr>
          <p:cNvSpPr txBox="1"/>
          <p:nvPr/>
        </p:nvSpPr>
        <p:spPr>
          <a:xfrm>
            <a:off x="539885" y="1952241"/>
            <a:ext cx="8064230" cy="1692771"/>
          </a:xfrm>
          <a:prstGeom prst="rect">
            <a:avLst/>
          </a:prstGeom>
          <a:noFill/>
        </p:spPr>
        <p:txBody>
          <a:bodyPr wrap="square" rtlCol="0">
            <a:spAutoFit/>
          </a:bodyPr>
          <a:lstStyle/>
          <a:p>
            <a:pPr algn="ctr"/>
            <a:r>
              <a:rPr lang="el-GR" sz="3600" dirty="0">
                <a:solidFill>
                  <a:srgbClr val="C00000"/>
                </a:solidFill>
              </a:rPr>
              <a:t>Ερωτήσεις για την Ισότητα και τις Διακρίσεις</a:t>
            </a:r>
            <a:endParaRPr lang="el-GR" sz="3200" dirty="0">
              <a:solidFill>
                <a:srgbClr val="C00000"/>
              </a:solidFill>
            </a:endParaRPr>
          </a:p>
          <a:p>
            <a:pPr algn="ctr"/>
            <a:endParaRPr lang="el-GR" sz="3200" dirty="0">
              <a:solidFill>
                <a:srgbClr val="C00000"/>
              </a:solidFill>
            </a:endParaRPr>
          </a:p>
        </p:txBody>
      </p:sp>
    </p:spTree>
    <p:extLst>
      <p:ext uri="{BB962C8B-B14F-4D97-AF65-F5344CB8AC3E}">
        <p14:creationId xmlns:p14="http://schemas.microsoft.com/office/powerpoint/2010/main" xmlns="" val="38438801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Με βάση την εμπειρία σας, οι κάτοικοι της Περιφέρειας Δυτικής Ελλάδας ποια από τις παρακάτω κοινωνικές ομάδες δε θα ήθελαν για γείτονα </a:t>
            </a:r>
            <a:endParaRPr lang="en-US" sz="2400" dirty="0">
              <a:cs typeface="Times New Roman" pitchFamily="18" charset="0"/>
            </a:endParaRP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443609" cy="4924553"/>
          </a:xfrm>
          <a:prstGeom prst="rect">
            <a:avLst/>
          </a:prstGeom>
          <a:noFill/>
        </p:spPr>
        <p:txBody>
          <a:bodyPr wrap="square" rtlCol="0">
            <a:spAutoFit/>
          </a:bodyPr>
          <a:lstStyle/>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Με αναγωγή σε 100 ποσοστιαίες μονάδες οι ερωτώμενοι θεωρούν πως οι κάτοικοι της ΠΔΕ δε θα ήθελαν για γείτονα άτομα: </a:t>
            </a:r>
          </a:p>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1.	Άλλης θρησκείας 11%</a:t>
            </a:r>
          </a:p>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2.	</a:t>
            </a:r>
            <a:r>
              <a:rPr lang="el-GR" sz="1600" dirty="0" err="1">
                <a:effectLst/>
                <a:ea typeface="Calibri" panose="020F0502020204030204" pitchFamily="34" charset="0"/>
                <a:cs typeface="Times New Roman" panose="02020603050405020304" pitchFamily="18" charset="0"/>
              </a:rPr>
              <a:t>Ρομά</a:t>
            </a:r>
            <a:r>
              <a:rPr lang="el-GR" sz="1600" dirty="0">
                <a:effectLst/>
                <a:ea typeface="Calibri" panose="020F0502020204030204" pitchFamily="34" charset="0"/>
                <a:cs typeface="Times New Roman" panose="02020603050405020304" pitchFamily="18" charset="0"/>
              </a:rPr>
              <a:t> 50%</a:t>
            </a:r>
          </a:p>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3.	Πρόσφυγες 24%</a:t>
            </a:r>
          </a:p>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4.	Μετανάστες 8%</a:t>
            </a:r>
          </a:p>
          <a:p>
            <a:pPr algn="just">
              <a:lnSpc>
                <a:spcPct val="107000"/>
              </a:lnSpc>
              <a:spcAft>
                <a:spcPts val="800"/>
              </a:spcAft>
            </a:pPr>
            <a:r>
              <a:rPr lang="el-GR" sz="1600" dirty="0">
                <a:effectLst/>
                <a:ea typeface="Calibri" panose="020F0502020204030204" pitchFamily="34" charset="0"/>
                <a:cs typeface="Times New Roman" panose="02020603050405020304" pitchFamily="18" charset="0"/>
              </a:rPr>
              <a:t>5.	Άτομα της ΛΟΑΤΚΙ+ κοινότητας 7% </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Το εύρημα αυτό καταδεικνύει ένα μεγάλο θέμα σχετικά με τις κοινότητες ΡΟΜΑ που φαίνεται ότι με διαφορά αποτελούν την κατηγορία ανθρώπων που θα απέφευγαν οι πολίτες της ΠΔΕ</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Άτομα άλλης θρησκείας ή πρόσφυγες επίσης αντιμετωπίζονται με σκεπτικισμό σε κάποιο βαθμό ακολουθούμενα από τους μετανάστες και τα μέλη της ΛΟΑΤΚΙ κοινότητας</a:t>
            </a:r>
          </a:p>
          <a:p>
            <a:pPr marL="285750" indent="-285750" algn="just">
              <a:lnSpc>
                <a:spcPct val="107000"/>
              </a:lnSpc>
              <a:spcAft>
                <a:spcPts val="800"/>
              </a:spcAft>
              <a:buFont typeface="Arial" panose="020B0604020202020204" pitchFamily="34" charset="0"/>
              <a:buChar char="•"/>
            </a:pPr>
            <a:r>
              <a:rPr lang="el-GR" sz="1600" dirty="0">
                <a:effectLst/>
                <a:ea typeface="Calibri" panose="020F0502020204030204" pitchFamily="34" charset="0"/>
                <a:cs typeface="Times New Roman" panose="02020603050405020304" pitchFamily="18" charset="0"/>
              </a:rPr>
              <a:t>Θύματα </a:t>
            </a:r>
            <a:r>
              <a:rPr lang="el-GR" sz="1600" dirty="0" err="1">
                <a:effectLst/>
                <a:ea typeface="Calibri" panose="020F0502020204030204" pitchFamily="34" charset="0"/>
                <a:cs typeface="Times New Roman" panose="02020603050405020304" pitchFamily="18" charset="0"/>
              </a:rPr>
              <a:t>trafficking</a:t>
            </a:r>
            <a:r>
              <a:rPr lang="el-GR" sz="1600" dirty="0">
                <a:effectLst/>
                <a:ea typeface="Calibri" panose="020F0502020204030204" pitchFamily="34" charset="0"/>
                <a:cs typeface="Times New Roman" panose="02020603050405020304" pitchFamily="18" charset="0"/>
              </a:rPr>
              <a:t>, γυναίκες θύματα κακοποίησης, άτομα με αναπηρία, άνεργοι και μονογονεϊκές οικογένειες δε φαίνεται να αντιμετωπίζουν προβλήματα διακρίσεων, τουλάχιστον σε επίπεδο γειτνίασης με τους κατοίκους της Περιφέρειας Δυτικής Ελλάδας</a:t>
            </a:r>
          </a:p>
          <a:p>
            <a:pPr marL="285750" indent="-285750" algn="just">
              <a:lnSpc>
                <a:spcPct val="107000"/>
              </a:lnSpc>
              <a:spcAft>
                <a:spcPts val="800"/>
              </a:spcAft>
              <a:buFont typeface="Arial" panose="020B0604020202020204" pitchFamily="34" charset="0"/>
              <a:buChar char="•"/>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77841405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xmlns=""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Σε ποιο βαθμό συμφωνείτε με την παρακάτω πρόταση;</a:t>
            </a:r>
            <a:br>
              <a:rPr lang="el-GR" sz="2400" dirty="0">
                <a:cs typeface="Times New Roman" pitchFamily="18" charset="0"/>
              </a:rPr>
            </a:br>
            <a:r>
              <a:rPr lang="el-GR" sz="2400" dirty="0">
                <a:cs typeface="Times New Roman" pitchFamily="18" charset="0"/>
              </a:rPr>
              <a:t>«Διαπιστώνω διακρίσεις εις βάρος ευπαθών ομάδων στον τομέα εργασίας μου»</a:t>
            </a:r>
          </a:p>
        </p:txBody>
      </p:sp>
      <p:sp>
        <p:nvSpPr>
          <p:cNvPr id="3" name="TextBox 2">
            <a:extLst>
              <a:ext uri="{FF2B5EF4-FFF2-40B4-BE49-F238E27FC236}">
                <a16:creationId xmlns:a16="http://schemas.microsoft.com/office/drawing/2014/main" xmlns="" id="{B8CD4486-F016-CFBF-EB19-B2E4B89F81FE}"/>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την Ισότητα και τις Διακρίσεις σε στελέχη υπηρεσιών και φορέων της Περιφέρειας Δυτικής Ελλάδας</a:t>
            </a:r>
            <a:endParaRPr lang="en-US" sz="1200" dirty="0"/>
          </a:p>
        </p:txBody>
      </p:sp>
      <p:sp>
        <p:nvSpPr>
          <p:cNvPr id="4" name="TextBox 3">
            <a:extLst>
              <a:ext uri="{FF2B5EF4-FFF2-40B4-BE49-F238E27FC236}">
                <a16:creationId xmlns:a16="http://schemas.microsoft.com/office/drawing/2014/main" xmlns="" id="{6973667E-3876-B3CF-F08A-4D24D42E3FF8}"/>
              </a:ext>
            </a:extLst>
          </p:cNvPr>
          <p:cNvSpPr txBox="1"/>
          <p:nvPr/>
        </p:nvSpPr>
        <p:spPr>
          <a:xfrm>
            <a:off x="-1" y="1206229"/>
            <a:ext cx="8443609" cy="2077235"/>
          </a:xfrm>
          <a:prstGeom prst="rect">
            <a:avLst/>
          </a:prstGeom>
          <a:noFill/>
        </p:spPr>
        <p:txBody>
          <a:bodyPr wrap="square" rtlCol="0">
            <a:spAutoFit/>
          </a:bodyPr>
          <a:lstStyle/>
          <a:p>
            <a:pPr>
              <a:lnSpc>
                <a:spcPct val="150000"/>
              </a:lnSpc>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Σχετικά μικρό ποσοστό των συμμετεχόντων στην έρευνα διαπιστώνει διακρίσεις εις βάρος ευπαθών ομάδων στον τομέα εργασίας του (17,1%). 37,2% δε διαπιστώνει διακρίσεις ενώ το μεγαλύτερο ποσοστό δεν παίρνει θέση δηλώνοντας ότι ούτε διαπιστώνει διακρίσεις αλλά ούτε μπορεί να πει πως δε γίνονται με ποσοστό 45,7%. </a:t>
            </a: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lnSpc>
                <a:spcPct val="107000"/>
              </a:lnSpc>
              <a:spcAft>
                <a:spcPts val="800"/>
              </a:spcAft>
              <a:buFont typeface="Arial" panose="020B0604020202020204" pitchFamily="34" charset="0"/>
              <a:buChar char="•"/>
            </a:pPr>
            <a:endParaRPr lang="el-GR"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Chart, bar chart&#10;&#10;Description automatically generated">
            <a:extLst>
              <a:ext uri="{FF2B5EF4-FFF2-40B4-BE49-F238E27FC236}">
                <a16:creationId xmlns:a16="http://schemas.microsoft.com/office/drawing/2014/main" xmlns="" id="{83DD9113-0AD2-7090-EE0B-552F4C85137E}"/>
              </a:ext>
            </a:extLst>
          </p:cNvPr>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1584648" y="3025302"/>
            <a:ext cx="5274310" cy="3398067"/>
          </a:xfrm>
          <a:prstGeom prst="rect">
            <a:avLst/>
          </a:prstGeom>
          <a:noFill/>
          <a:ln>
            <a:noFill/>
          </a:ln>
        </p:spPr>
      </p:pic>
    </p:spTree>
    <p:extLst>
      <p:ext uri="{BB962C8B-B14F-4D97-AF65-F5344CB8AC3E}">
        <p14:creationId xmlns:p14="http://schemas.microsoft.com/office/powerpoint/2010/main" xmlns="" val="427658381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3645</TotalTime>
  <Words>4014</Words>
  <Application>Microsoft Office PowerPoint</Application>
  <PresentationFormat>Προβολή στην οθόνη (4:3)</PresentationFormat>
  <Paragraphs>214</Paragraphs>
  <Slides>27</Slides>
  <Notes>27</Notes>
  <HiddenSlides>0</HiddenSlides>
  <MMClips>0</MMClips>
  <ScaleCrop>false</ScaleCrop>
  <HeadingPairs>
    <vt:vector size="4" baseType="variant">
      <vt:variant>
        <vt:lpstr>Θέμα</vt:lpstr>
      </vt:variant>
      <vt:variant>
        <vt:i4>1</vt:i4>
      </vt:variant>
      <vt:variant>
        <vt:lpstr>Τίτλοι διαφανειών</vt:lpstr>
      </vt:variant>
      <vt:variant>
        <vt:i4>27</vt:i4>
      </vt:variant>
    </vt:vector>
  </HeadingPairs>
  <TitlesOfParts>
    <vt:vector size="28" baseType="lpstr">
      <vt:lpstr>Office Theme</vt:lpstr>
      <vt:lpstr>Έρευνα για την Ισότητα και τις Διακρίσεις σε στελέχη υπηρεσιών και φορέων της Περιφέρειας Δυτικής Ελλάδας</vt:lpstr>
      <vt:lpstr>Πρώτο Μέρος Έρευνας </vt:lpstr>
      <vt:lpstr>Περιγραφή των στελεχών των υπηρεσιών που συμμετείχαν στην έρευνα Ι</vt:lpstr>
      <vt:lpstr>Περιγραφή των στελεχών των υπηρεσιών που συμμετείχαν στην έρευνα ΙI</vt:lpstr>
      <vt:lpstr>Περιγραφή των στελεχών των υπηρεσιών που συμμετείχαν στην έρευνα ΙII</vt:lpstr>
      <vt:lpstr>Περιγραφή των στελεχών των υπηρεσιών που συμμετείχαν στην έρευνα ΙV</vt:lpstr>
      <vt:lpstr>Δεύτερο Μέρος Έρευνας </vt:lpstr>
      <vt:lpstr>Με βάση την εμπειρία σας, οι κάτοικοι της Περιφέρειας Δυτικής Ελλάδας ποια από τις παρακάτω κοινωνικές ομάδες δε θα ήθελαν για γείτονα </vt:lpstr>
      <vt:lpstr>Σε ποιο βαθμό συμφωνείτε με την παρακάτω πρόταση; «Διαπιστώνω διακρίσεις εις βάρος ευπαθών ομάδων στον τομέα εργασίας μου»</vt:lpstr>
      <vt:lpstr>Σε ποια πεδία ενδιαφέροντος είναι πιο σύνηθες να αντιμετωπίσουν διακρίσεις εναντίον τους οι ευπαθείς ομάδες (μέχρι 4 απαντήσεις-κυκλώστε τις επιλογές σας)</vt:lpstr>
      <vt:lpstr>Στην Εύρεση Εργασίας</vt:lpstr>
      <vt:lpstr>Στην Εκπαίδευση</vt:lpstr>
      <vt:lpstr>Στην Πρόσβαση στις Υπηρεσίες Υγείας</vt:lpstr>
      <vt:lpstr>Στην Απονομή Δικαιοσύνης Ι</vt:lpstr>
      <vt:lpstr>Στην Απονομή Δικαιοσύνης ΙΙ</vt:lpstr>
      <vt:lpstr>Στη Συνεννόηση με Δημόσιες Υπηρεσίες Ι </vt:lpstr>
      <vt:lpstr>Στη Συνεννόηση με Δημόσιες Υπηρεσίες ΙΙ </vt:lpstr>
      <vt:lpstr>Στη Χρήση Μέσων Μαζικής Μεταφοράς Ι</vt:lpstr>
      <vt:lpstr>Στη Χρήση Μέσων Μαζικής Μεταφοράς ΙΙ</vt:lpstr>
      <vt:lpstr>Στις Συναλλαγές με Τράπεζες</vt:lpstr>
      <vt:lpstr>Στη Χρήση Χώρων Αναψυχής </vt:lpstr>
      <vt:lpstr>Από ποιο εισόδημα και κάτω θεωρείτε ότι ξεκινούν οι διακρίσεις εναντίον ατόμων με βάση το εισόδημα</vt:lpstr>
      <vt:lpstr>Σε ποια πεδία ενδιαφέροντος είναι πιθανό να αντιμετωπίσουν διακρίσεις με βάση το εισόδημα οι πολίτες της Περιφέρειας Δυτικής Ελλάδας</vt:lpstr>
      <vt:lpstr>Σε ποιες περιπτώσεις συναντάτε διακρίσεις με βάση την εργασιακή κατάσταση (μέχρι 3 απαντήσεις-κυκλώστε τις επιλογές σας)</vt:lpstr>
      <vt:lpstr>Συμπεράσματα Έρευνας Ι</vt:lpstr>
      <vt:lpstr>Συμπεράσματα Έρευνας ΙΙ </vt:lpstr>
      <vt:lpstr>Διαφάνεια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Poufinas</cp:lastModifiedBy>
  <cp:revision>185</cp:revision>
  <dcterms:created xsi:type="dcterms:W3CDTF">2018-08-20T14:51:36Z</dcterms:created>
  <dcterms:modified xsi:type="dcterms:W3CDTF">2023-02-25T11:45:33Z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