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0"/>
  </p:notesMasterIdLst>
  <p:handoutMasterIdLst>
    <p:handoutMasterId r:id="rId31"/>
  </p:handoutMasterIdLst>
  <p:sldIdLst>
    <p:sldId id="257" r:id="rId2"/>
    <p:sldId id="514" r:id="rId3"/>
    <p:sldId id="515" r:id="rId4"/>
    <p:sldId id="516" r:id="rId5"/>
    <p:sldId id="517" r:id="rId6"/>
    <p:sldId id="518" r:id="rId7"/>
    <p:sldId id="519" r:id="rId8"/>
    <p:sldId id="520" r:id="rId9"/>
    <p:sldId id="521" r:id="rId10"/>
    <p:sldId id="522" r:id="rId11"/>
    <p:sldId id="523" r:id="rId12"/>
    <p:sldId id="524" r:id="rId13"/>
    <p:sldId id="525" r:id="rId14"/>
    <p:sldId id="526" r:id="rId15"/>
    <p:sldId id="527" r:id="rId16"/>
    <p:sldId id="528" r:id="rId17"/>
    <p:sldId id="529" r:id="rId18"/>
    <p:sldId id="530" r:id="rId19"/>
    <p:sldId id="531" r:id="rId20"/>
    <p:sldId id="532" r:id="rId21"/>
    <p:sldId id="533" r:id="rId22"/>
    <p:sldId id="534" r:id="rId23"/>
    <p:sldId id="535" r:id="rId24"/>
    <p:sldId id="536" r:id="rId25"/>
    <p:sldId id="537" r:id="rId26"/>
    <p:sldId id="538" r:id="rId27"/>
    <p:sldId id="539" r:id="rId28"/>
    <p:sldId id="51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3" pos="5472" userDrawn="1">
          <p15:clr>
            <a:srgbClr val="A4A3A4"/>
          </p15:clr>
        </p15:guide>
        <p15:guide id="4" orient="horz" pos="412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2683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1473" autoAdjust="0"/>
    <p:restoredTop sz="89911" autoAdjust="0"/>
  </p:normalViewPr>
  <p:slideViewPr>
    <p:cSldViewPr snapToGrid="0">
      <p:cViewPr varScale="1">
        <p:scale>
          <a:sx n="73" d="100"/>
          <a:sy n="73" d="100"/>
        </p:scale>
        <p:origin x="-1050" y="-108"/>
      </p:cViewPr>
      <p:guideLst>
        <p:guide orient="horz" pos="2160"/>
        <p:guide orient="horz" pos="4128"/>
        <p:guide pos="2880"/>
        <p:guide pos="5472"/>
      </p:guideLst>
    </p:cSldViewPr>
  </p:slideViewPr>
  <p:notesTextViewPr>
    <p:cViewPr>
      <p:scale>
        <a:sx n="3" d="2"/>
        <a:sy n="3" d="2"/>
      </p:scale>
      <p:origin x="0" y="0"/>
    </p:cViewPr>
  </p:notesTextViewPr>
  <p:notesViewPr>
    <p:cSldViewPr snapToGrid="0" showGuides="1">
      <p:cViewPr varScale="1">
        <p:scale>
          <a:sx n="72" d="100"/>
          <a:sy n="72" d="100"/>
        </p:scale>
        <p:origin x="3396" y="6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4CE4DA-22AE-442E-AC9C-92F214E4916F}" type="datetime1">
              <a:rPr lang="el-GR" smtClean="0"/>
              <a:pPr rtl="0"/>
              <a:t>25/2/2023</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l-GR" smtClean="0"/>
              <a:pPr rtl="0"/>
              <a:t>‹#›</a:t>
            </a:fld>
            <a:endParaRPr lang="el-GR" dirty="0"/>
          </a:p>
        </p:txBody>
      </p:sp>
    </p:spTree>
    <p:extLst>
      <p:ext uri="{BB962C8B-B14F-4D97-AF65-F5344CB8AC3E}">
        <p14:creationId xmlns:p14="http://schemas.microsoft.com/office/powerpoint/2010/main" xmlns=""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41765FF-9287-4A7A-B1E0-3A22CE3F062E}" type="datetime1">
              <a:rPr lang="el-GR" noProof="0" smtClean="0"/>
              <a:pPr rtl="0"/>
              <a:t>25/2/2023</a:t>
            </a:fld>
            <a:endParaRPr lang="el-GR" noProof="0"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el-GR" noProof="0" smtClean="0"/>
              <a:pPr rtl="0"/>
              <a:t>‹#›</a:t>
            </a:fld>
            <a:endParaRPr lang="el-GR" noProof="0" dirty="0"/>
          </a:p>
        </p:txBody>
      </p:sp>
    </p:spTree>
    <p:extLst>
      <p:ext uri="{BB962C8B-B14F-4D97-AF65-F5344CB8AC3E}">
        <p14:creationId xmlns:p14="http://schemas.microsoft.com/office/powerpoint/2010/main" xmlns=""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2674CE4-FBD8-4481-AEFB-CA53E599A745}" type="slidenum">
              <a:rPr lang="el-GR" smtClean="0"/>
              <a:pPr rtl="0"/>
              <a:t>1</a:t>
            </a:fld>
            <a:endParaRPr lang="el-GR" dirty="0"/>
          </a:p>
        </p:txBody>
      </p:sp>
    </p:spTree>
    <p:extLst>
      <p:ext uri="{BB962C8B-B14F-4D97-AF65-F5344CB8AC3E}">
        <p14:creationId xmlns:p14="http://schemas.microsoft.com/office/powerpoint/2010/main" xmlns=""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10</a:t>
            </a:fld>
            <a:endParaRPr lang="el-GR" dirty="0"/>
          </a:p>
        </p:txBody>
      </p:sp>
    </p:spTree>
    <p:extLst>
      <p:ext uri="{BB962C8B-B14F-4D97-AF65-F5344CB8AC3E}">
        <p14:creationId xmlns:p14="http://schemas.microsoft.com/office/powerpoint/2010/main" xmlns="" val="2689888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11</a:t>
            </a:fld>
            <a:endParaRPr lang="el-GR" dirty="0"/>
          </a:p>
        </p:txBody>
      </p:sp>
    </p:spTree>
    <p:extLst>
      <p:ext uri="{BB962C8B-B14F-4D97-AF65-F5344CB8AC3E}">
        <p14:creationId xmlns:p14="http://schemas.microsoft.com/office/powerpoint/2010/main" xmlns="" val="1248083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12</a:t>
            </a:fld>
            <a:endParaRPr lang="el-GR" dirty="0"/>
          </a:p>
        </p:txBody>
      </p:sp>
    </p:spTree>
    <p:extLst>
      <p:ext uri="{BB962C8B-B14F-4D97-AF65-F5344CB8AC3E}">
        <p14:creationId xmlns:p14="http://schemas.microsoft.com/office/powerpoint/2010/main" xmlns="" val="3294136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13</a:t>
            </a:fld>
            <a:endParaRPr lang="el-GR" dirty="0"/>
          </a:p>
        </p:txBody>
      </p:sp>
    </p:spTree>
    <p:extLst>
      <p:ext uri="{BB962C8B-B14F-4D97-AF65-F5344CB8AC3E}">
        <p14:creationId xmlns:p14="http://schemas.microsoft.com/office/powerpoint/2010/main" xmlns="" val="3488093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14</a:t>
            </a:fld>
            <a:endParaRPr lang="el-GR" dirty="0"/>
          </a:p>
        </p:txBody>
      </p:sp>
    </p:spTree>
    <p:extLst>
      <p:ext uri="{BB962C8B-B14F-4D97-AF65-F5344CB8AC3E}">
        <p14:creationId xmlns:p14="http://schemas.microsoft.com/office/powerpoint/2010/main" xmlns="" val="2538901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15</a:t>
            </a:fld>
            <a:endParaRPr lang="el-GR" dirty="0"/>
          </a:p>
        </p:txBody>
      </p:sp>
    </p:spTree>
    <p:extLst>
      <p:ext uri="{BB962C8B-B14F-4D97-AF65-F5344CB8AC3E}">
        <p14:creationId xmlns:p14="http://schemas.microsoft.com/office/powerpoint/2010/main" xmlns="" val="3041541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16</a:t>
            </a:fld>
            <a:endParaRPr lang="el-GR" dirty="0"/>
          </a:p>
        </p:txBody>
      </p:sp>
    </p:spTree>
    <p:extLst>
      <p:ext uri="{BB962C8B-B14F-4D97-AF65-F5344CB8AC3E}">
        <p14:creationId xmlns:p14="http://schemas.microsoft.com/office/powerpoint/2010/main" xmlns="" val="3212473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17</a:t>
            </a:fld>
            <a:endParaRPr lang="el-GR" dirty="0"/>
          </a:p>
        </p:txBody>
      </p:sp>
    </p:spTree>
    <p:extLst>
      <p:ext uri="{BB962C8B-B14F-4D97-AF65-F5344CB8AC3E}">
        <p14:creationId xmlns:p14="http://schemas.microsoft.com/office/powerpoint/2010/main" xmlns="" val="1963673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18</a:t>
            </a:fld>
            <a:endParaRPr lang="el-GR" dirty="0"/>
          </a:p>
        </p:txBody>
      </p:sp>
    </p:spTree>
    <p:extLst>
      <p:ext uri="{BB962C8B-B14F-4D97-AF65-F5344CB8AC3E}">
        <p14:creationId xmlns:p14="http://schemas.microsoft.com/office/powerpoint/2010/main" xmlns="" val="1026726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19</a:t>
            </a:fld>
            <a:endParaRPr lang="el-GR" dirty="0"/>
          </a:p>
        </p:txBody>
      </p:sp>
    </p:spTree>
    <p:extLst>
      <p:ext uri="{BB962C8B-B14F-4D97-AF65-F5344CB8AC3E}">
        <p14:creationId xmlns:p14="http://schemas.microsoft.com/office/powerpoint/2010/main" xmlns="" val="2078668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a:t>
            </a:fld>
            <a:endParaRPr lang="el-GR" dirty="0"/>
          </a:p>
        </p:txBody>
      </p:sp>
    </p:spTree>
    <p:extLst>
      <p:ext uri="{BB962C8B-B14F-4D97-AF65-F5344CB8AC3E}">
        <p14:creationId xmlns:p14="http://schemas.microsoft.com/office/powerpoint/2010/main" xmlns="" val="272470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20</a:t>
            </a:fld>
            <a:endParaRPr lang="el-GR" dirty="0"/>
          </a:p>
        </p:txBody>
      </p:sp>
    </p:spTree>
    <p:extLst>
      <p:ext uri="{BB962C8B-B14F-4D97-AF65-F5344CB8AC3E}">
        <p14:creationId xmlns:p14="http://schemas.microsoft.com/office/powerpoint/2010/main" xmlns="" val="171750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21</a:t>
            </a:fld>
            <a:endParaRPr lang="el-GR" dirty="0"/>
          </a:p>
        </p:txBody>
      </p:sp>
    </p:spTree>
    <p:extLst>
      <p:ext uri="{BB962C8B-B14F-4D97-AF65-F5344CB8AC3E}">
        <p14:creationId xmlns:p14="http://schemas.microsoft.com/office/powerpoint/2010/main" xmlns="" val="1453738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22</a:t>
            </a:fld>
            <a:endParaRPr lang="el-GR" dirty="0"/>
          </a:p>
        </p:txBody>
      </p:sp>
    </p:spTree>
    <p:extLst>
      <p:ext uri="{BB962C8B-B14F-4D97-AF65-F5344CB8AC3E}">
        <p14:creationId xmlns:p14="http://schemas.microsoft.com/office/powerpoint/2010/main" xmlns="" val="3644717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23</a:t>
            </a:fld>
            <a:endParaRPr lang="el-GR" dirty="0"/>
          </a:p>
        </p:txBody>
      </p:sp>
    </p:spTree>
    <p:extLst>
      <p:ext uri="{BB962C8B-B14F-4D97-AF65-F5344CB8AC3E}">
        <p14:creationId xmlns:p14="http://schemas.microsoft.com/office/powerpoint/2010/main" xmlns="" val="2218629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24</a:t>
            </a:fld>
            <a:endParaRPr lang="el-GR" dirty="0"/>
          </a:p>
        </p:txBody>
      </p:sp>
    </p:spTree>
    <p:extLst>
      <p:ext uri="{BB962C8B-B14F-4D97-AF65-F5344CB8AC3E}">
        <p14:creationId xmlns:p14="http://schemas.microsoft.com/office/powerpoint/2010/main" xmlns="" val="1596929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25</a:t>
            </a:fld>
            <a:endParaRPr lang="el-GR" dirty="0"/>
          </a:p>
        </p:txBody>
      </p:sp>
    </p:spTree>
    <p:extLst>
      <p:ext uri="{BB962C8B-B14F-4D97-AF65-F5344CB8AC3E}">
        <p14:creationId xmlns:p14="http://schemas.microsoft.com/office/powerpoint/2010/main" xmlns="" val="882877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26</a:t>
            </a:fld>
            <a:endParaRPr lang="el-GR" dirty="0"/>
          </a:p>
        </p:txBody>
      </p:sp>
    </p:spTree>
    <p:extLst>
      <p:ext uri="{BB962C8B-B14F-4D97-AF65-F5344CB8AC3E}">
        <p14:creationId xmlns:p14="http://schemas.microsoft.com/office/powerpoint/2010/main" xmlns="" val="1875030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27</a:t>
            </a:fld>
            <a:endParaRPr lang="el-GR" dirty="0"/>
          </a:p>
        </p:txBody>
      </p:sp>
    </p:spTree>
    <p:extLst>
      <p:ext uri="{BB962C8B-B14F-4D97-AF65-F5344CB8AC3E}">
        <p14:creationId xmlns:p14="http://schemas.microsoft.com/office/powerpoint/2010/main" xmlns="" val="3404795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2674CE4-FBD8-4481-AEFB-CA53E599A745}" type="slidenum">
              <a:rPr lang="el-GR" smtClean="0"/>
              <a:pPr rtl="0"/>
              <a:t>28</a:t>
            </a:fld>
            <a:endParaRPr lang="el-GR" dirty="0"/>
          </a:p>
        </p:txBody>
      </p:sp>
    </p:spTree>
    <p:extLst>
      <p:ext uri="{BB962C8B-B14F-4D97-AF65-F5344CB8AC3E}">
        <p14:creationId xmlns:p14="http://schemas.microsoft.com/office/powerpoint/2010/main" xmlns="" val="2288797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3</a:t>
            </a:fld>
            <a:endParaRPr lang="el-GR" dirty="0"/>
          </a:p>
        </p:txBody>
      </p:sp>
    </p:spTree>
    <p:extLst>
      <p:ext uri="{BB962C8B-B14F-4D97-AF65-F5344CB8AC3E}">
        <p14:creationId xmlns:p14="http://schemas.microsoft.com/office/powerpoint/2010/main" xmlns="" val="2214311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4</a:t>
            </a:fld>
            <a:endParaRPr lang="el-GR" dirty="0"/>
          </a:p>
        </p:txBody>
      </p:sp>
    </p:spTree>
    <p:extLst>
      <p:ext uri="{BB962C8B-B14F-4D97-AF65-F5344CB8AC3E}">
        <p14:creationId xmlns:p14="http://schemas.microsoft.com/office/powerpoint/2010/main" xmlns="" val="2193263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5</a:t>
            </a:fld>
            <a:endParaRPr lang="el-GR" dirty="0"/>
          </a:p>
        </p:txBody>
      </p:sp>
    </p:spTree>
    <p:extLst>
      <p:ext uri="{BB962C8B-B14F-4D97-AF65-F5344CB8AC3E}">
        <p14:creationId xmlns:p14="http://schemas.microsoft.com/office/powerpoint/2010/main" xmlns="" val="2791487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6</a:t>
            </a:fld>
            <a:endParaRPr lang="el-GR" dirty="0"/>
          </a:p>
        </p:txBody>
      </p:sp>
    </p:spTree>
    <p:extLst>
      <p:ext uri="{BB962C8B-B14F-4D97-AF65-F5344CB8AC3E}">
        <p14:creationId xmlns:p14="http://schemas.microsoft.com/office/powerpoint/2010/main" xmlns="" val="1082904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7</a:t>
            </a:fld>
            <a:endParaRPr lang="el-GR" dirty="0"/>
          </a:p>
        </p:txBody>
      </p:sp>
    </p:spTree>
    <p:extLst>
      <p:ext uri="{BB962C8B-B14F-4D97-AF65-F5344CB8AC3E}">
        <p14:creationId xmlns:p14="http://schemas.microsoft.com/office/powerpoint/2010/main" xmlns="" val="2595663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8</a:t>
            </a:fld>
            <a:endParaRPr lang="el-GR" dirty="0"/>
          </a:p>
        </p:txBody>
      </p:sp>
    </p:spTree>
    <p:extLst>
      <p:ext uri="{BB962C8B-B14F-4D97-AF65-F5344CB8AC3E}">
        <p14:creationId xmlns:p14="http://schemas.microsoft.com/office/powerpoint/2010/main" xmlns="" val="3582504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9</a:t>
            </a:fld>
            <a:endParaRPr lang="el-GR" dirty="0"/>
          </a:p>
        </p:txBody>
      </p:sp>
    </p:spTree>
    <p:extLst>
      <p:ext uri="{BB962C8B-B14F-4D97-AF65-F5344CB8AC3E}">
        <p14:creationId xmlns:p14="http://schemas.microsoft.com/office/powerpoint/2010/main" xmlns="" val="1262889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rtl="0"/>
            <a:fld id="{8AFCCDD6-6E69-4DAB-AA9C-FB54F783E5B5}"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484460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8765B0B5-24AB-4F94-A830-10E885314E42}"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36338165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8765B0B5-24AB-4F94-A830-10E885314E42}"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307135485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855259"/>
            <a:ext cx="7543801" cy="40233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64E987BD-D86C-4F90-840D-029B5B0D5166}"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
        <p:nvSpPr>
          <p:cNvPr id="7" name="Τίτλος 6">
            <a:extLst>
              <a:ext uri="{FF2B5EF4-FFF2-40B4-BE49-F238E27FC236}">
                <a16:creationId xmlns:a16="http://schemas.microsoft.com/office/drawing/2014/main" xmlns="" id="{0C9E5F96-3431-4969-9624-F63CD1148FDC}"/>
              </a:ext>
            </a:extLst>
          </p:cNvPr>
          <p:cNvSpPr>
            <a:spLocks noGrp="1"/>
          </p:cNvSpPr>
          <p:nvPr>
            <p:ph type="title"/>
          </p:nvPr>
        </p:nvSpPr>
        <p:spPr>
          <a:xfrm>
            <a:off x="822960" y="286604"/>
            <a:ext cx="7543800" cy="692777"/>
          </a:xfrm>
        </p:spPr>
        <p:txBody>
          <a:bodyPr/>
          <a:lstStyle/>
          <a:p>
            <a:r>
              <a:rPr lang="el-GR" dirty="0"/>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xmlns="" val="16940326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64E987BD-D86C-4F90-840D-029B5B0D5166}"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900459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rtl="0"/>
            <a:fld id="{7D08FD8B-C90A-4814-933D-82CA745BBBCB}"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25821300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rtl="0"/>
            <a:fld id="{EF718ADF-E857-4F21-A81D-97F68CD96C68}" type="datetime1">
              <a:rPr lang="el-GR" noProof="0" smtClean="0"/>
              <a:pPr rtl="0"/>
              <a:t>25/2/2023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6755173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29842" y="2505075"/>
            <a:ext cx="3868340"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629150" y="2505075"/>
            <a:ext cx="3887391"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rtl="0"/>
            <a:fld id="{E523F185-359C-4B85-9499-787CBA1D5A75}" type="datetime1">
              <a:rPr lang="el-GR" noProof="0" smtClean="0"/>
              <a:pPr rtl="0"/>
              <a:t>25/2/2023</a:t>
            </a:fld>
            <a:endParaRPr lang="el-GR" noProof="0" dirty="0"/>
          </a:p>
        </p:txBody>
      </p:sp>
      <p:sp>
        <p:nvSpPr>
          <p:cNvPr id="8" name="Footer Placeholder 7"/>
          <p:cNvSpPr>
            <a:spLocks noGrp="1"/>
          </p:cNvSpPr>
          <p:nvPr>
            <p:ph type="ftr" sz="quarter" idx="11"/>
          </p:nvPr>
        </p:nvSpPr>
        <p:spPr/>
        <p:txBody>
          <a:bodyPr/>
          <a:lstStyle/>
          <a:p>
            <a:pPr rtl="0"/>
            <a:r>
              <a:rPr lang="el-GR" noProof="0"/>
              <a:t>Προσθήκη υποσέλιδου</a:t>
            </a:r>
            <a:endParaRPr lang="el-GR" noProof="0" dirty="0"/>
          </a:p>
        </p:txBody>
      </p:sp>
      <p:sp>
        <p:nvSpPr>
          <p:cNvPr id="9" name="Slide Number Placeholder 8"/>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0765173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pPr rtl="0"/>
            <a:fld id="{092AA6E9-5537-4F6B-AF24-CE87CFABB2FE}" type="datetime1">
              <a:rPr lang="el-GR" noProof="0" smtClean="0"/>
              <a:pPr rtl="0"/>
              <a:t>25/2/2023</a:t>
            </a:fld>
            <a:endParaRPr lang="el-GR" noProof="0" dirty="0"/>
          </a:p>
        </p:txBody>
      </p:sp>
      <p:sp>
        <p:nvSpPr>
          <p:cNvPr id="4" name="Footer Placeholder 3"/>
          <p:cNvSpPr>
            <a:spLocks noGrp="1"/>
          </p:cNvSpPr>
          <p:nvPr>
            <p:ph type="ftr" sz="quarter" idx="11"/>
          </p:nvPr>
        </p:nvSpPr>
        <p:spPr/>
        <p:txBody>
          <a:bodyPr/>
          <a:lstStyle/>
          <a:p>
            <a:pPr rtl="0"/>
            <a:r>
              <a:rPr lang="el-GR" noProof="0"/>
              <a:t>Προσθήκη υποσέλιδου</a:t>
            </a:r>
            <a:endParaRPr lang="el-GR" noProof="0" dirty="0"/>
          </a:p>
        </p:txBody>
      </p:sp>
      <p:sp>
        <p:nvSpPr>
          <p:cNvPr id="5" name="Slide Number Placeholder 4"/>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21679983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2A96F4DC-7CA3-4BB1-A0B7-D6BFD97F0CE4}" type="datetime1">
              <a:rPr lang="el-GR" noProof="0" smtClean="0"/>
              <a:pPr rtl="0"/>
              <a:t>25/2/2023</a:t>
            </a:fld>
            <a:endParaRPr lang="el-GR" noProof="0" dirty="0"/>
          </a:p>
        </p:txBody>
      </p:sp>
      <p:sp>
        <p:nvSpPr>
          <p:cNvPr id="3" name="Footer Placeholder 2"/>
          <p:cNvSpPr>
            <a:spLocks noGrp="1"/>
          </p:cNvSpPr>
          <p:nvPr>
            <p:ph type="ftr" sz="quarter" idx="11"/>
          </p:nvPr>
        </p:nvSpPr>
        <p:spPr/>
        <p:txBody>
          <a:bodyPr/>
          <a:lstStyle/>
          <a:p>
            <a:pPr rtl="0"/>
            <a:r>
              <a:rPr lang="el-GR" noProof="0"/>
              <a:t>Προσθήκη υποσέλιδου</a:t>
            </a:r>
            <a:endParaRPr lang="el-GR" noProof="0" dirty="0"/>
          </a:p>
        </p:txBody>
      </p:sp>
      <p:sp>
        <p:nvSpPr>
          <p:cNvPr id="4" name="Slide Number Placeholder 3"/>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42584003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rtl="0"/>
            <a:fld id="{7AEEF394-60AA-42E5-BBA6-785914B12B3E}" type="datetime1">
              <a:rPr lang="el-GR" noProof="0" smtClean="0"/>
              <a:pPr rtl="0"/>
              <a:t>25/2/2023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7918042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rtl="0"/>
            <a:fld id="{FBF9933F-5606-408E-9CA3-40EE5E1D4EDD}" type="datetime1">
              <a:rPr lang="el-GR" noProof="0" smtClean="0"/>
              <a:pPr rtl="0"/>
              <a:t>25/2/2023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212216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765B0B5-24AB-4F94-A830-10E885314E42}" type="datetime1">
              <a:rPr lang="el-GR" noProof="0" smtClean="0"/>
              <a:pPr rtl="0"/>
              <a:t>25/2/2023</a:t>
            </a:fld>
            <a:endParaRPr lang="el-GR" noProof="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el-GR" noProof="0"/>
              <a:t>Προσθήκη υποσέλιδου</a:t>
            </a:r>
            <a:endParaRPr lang="el-GR" noProof="0"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202587392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18"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822960" y="476250"/>
            <a:ext cx="7543800" cy="2218312"/>
          </a:xfrm>
        </p:spPr>
        <p:txBody>
          <a:bodyPr rtlCol="0">
            <a:normAutofit fontScale="90000"/>
          </a:bodyPr>
          <a:lstStyle/>
          <a:p>
            <a:pPr algn="ctr"/>
            <a:r>
              <a:rPr lang="el-GR" sz="3200" b="1" dirty="0">
                <a:solidFill>
                  <a:srgbClr val="FFFFFF"/>
                </a:solidFill>
              </a:rPr>
              <a:t>Έρευνα για την ένταξη στην Αγορά Εργασίας των Ωφελούμενων του Θεματικού Στόχου (ΘΣ) 9 «Προώθηση της κοινωνικής ένταξης, καταπολέμηση της φτώχειας και κάθε μορφής διακρίσεων»</a:t>
            </a:r>
          </a:p>
        </p:txBody>
      </p:sp>
      <p:sp>
        <p:nvSpPr>
          <p:cNvPr id="20" name="Τίτλος 1">
            <a:extLst>
              <a:ext uri="{FF2B5EF4-FFF2-40B4-BE49-F238E27FC236}">
                <a16:creationId xmlns:a16="http://schemas.microsoft.com/office/drawing/2014/main" xmlns="" id="{ACCF97AF-E359-4E30-AD72-0F6DA8A97D52}"/>
              </a:ext>
            </a:extLst>
          </p:cNvPr>
          <p:cNvSpPr txBox="1">
            <a:spLocks/>
          </p:cNvSpPr>
          <p:nvPr/>
        </p:nvSpPr>
        <p:spPr>
          <a:xfrm>
            <a:off x="800100" y="4480245"/>
            <a:ext cx="7543800" cy="63638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l-GR" sz="2400" dirty="0">
                <a:solidFill>
                  <a:srgbClr val="FFFFFF"/>
                </a:solidFill>
              </a:rPr>
              <a:t>Φεβρουάριος 2023</a:t>
            </a:r>
          </a:p>
        </p:txBody>
      </p:sp>
      <p:sp>
        <p:nvSpPr>
          <p:cNvPr id="5" name="Τίτλος 1">
            <a:extLst>
              <a:ext uri="{FF2B5EF4-FFF2-40B4-BE49-F238E27FC236}">
                <a16:creationId xmlns:a16="http://schemas.microsoft.com/office/drawing/2014/main" xmlns="" id="{32A9771D-DF75-4AEF-9C8C-687FB9781C11}"/>
              </a:ext>
            </a:extLst>
          </p:cNvPr>
          <p:cNvSpPr txBox="1">
            <a:spLocks/>
          </p:cNvSpPr>
          <p:nvPr/>
        </p:nvSpPr>
        <p:spPr>
          <a:xfrm>
            <a:off x="800100" y="3176796"/>
            <a:ext cx="7543800" cy="504408"/>
          </a:xfrm>
          <a:prstGeom prst="rect">
            <a:avLst/>
          </a:prstGeom>
        </p:spPr>
        <p:txBody>
          <a:bodyPr vert="horz" lIns="91440" tIns="45720" rIns="91440" bIns="45720" rtlCol="0" anchor="b">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l-GR" sz="2400" dirty="0">
                <a:solidFill>
                  <a:srgbClr val="FFFFFF"/>
                </a:solidFill>
              </a:rPr>
              <a:t>Ανάλυση/Συμπεράσματα: Δρ. Κωνσταντίνος Ρηγόπουλος</a:t>
            </a:r>
            <a:endParaRPr lang="en-US" sz="2400" dirty="0">
              <a:solidFill>
                <a:srgbClr val="FFFFFF"/>
              </a:solidFill>
            </a:endParaRPr>
          </a:p>
        </p:txBody>
      </p:sp>
    </p:spTree>
    <p:extLst>
      <p:ext uri="{BB962C8B-B14F-4D97-AF65-F5344CB8AC3E}">
        <p14:creationId xmlns:p14="http://schemas.microsoft.com/office/powerpoint/2010/main" xmlns="" val="7063055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Δεύτερο Μέρος Έρευνας </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ένταξη στην Αγορά Εργασίας των Ωφελούμενων του Θεματικού Στόχου (ΘΣ) 9 </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952241"/>
            <a:ext cx="8064230" cy="1754326"/>
          </a:xfrm>
          <a:prstGeom prst="rect">
            <a:avLst/>
          </a:prstGeom>
          <a:noFill/>
        </p:spPr>
        <p:txBody>
          <a:bodyPr wrap="square" rtlCol="0">
            <a:spAutoFit/>
          </a:bodyPr>
          <a:lstStyle/>
          <a:p>
            <a:pPr algn="ctr"/>
            <a:r>
              <a:rPr lang="el-GR" sz="3600" dirty="0">
                <a:solidFill>
                  <a:srgbClr val="C00000"/>
                </a:solidFill>
              </a:rPr>
              <a:t>Ερωτήσεις για τη λειτουργία των Κοινωνικών Υπηρεσιών των ΟΤΑ Ά Βαθμού</a:t>
            </a:r>
            <a:endParaRPr lang="el-GR" sz="3200" dirty="0">
              <a:solidFill>
                <a:srgbClr val="C00000"/>
              </a:solidFill>
            </a:endParaRPr>
          </a:p>
        </p:txBody>
      </p:sp>
    </p:spTree>
    <p:extLst>
      <p:ext uri="{BB962C8B-B14F-4D97-AF65-F5344CB8AC3E}">
        <p14:creationId xmlns:p14="http://schemas.microsoft.com/office/powerpoint/2010/main" xmlns="" val="22611133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Β.1. Με βάση το εισόδημά σας καλύπτετε άνετα τις βασικές βιοτικές σας ανάγκες (διατροφή, στέγαση, θέρμανση, ρουχισμός) </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ένταξη στην Αγορά Εργασίας των Ωφελούμενων του Θεματικού Στόχου (ΘΣ) 9 </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123949"/>
            <a:ext cx="8064230" cy="2746073"/>
          </a:xfrm>
          <a:prstGeom prst="rect">
            <a:avLst/>
          </a:prstGeom>
          <a:noFill/>
        </p:spPr>
        <p:txBody>
          <a:bodyPr wrap="square" rtlCol="0">
            <a:spAutoFit/>
          </a:bodyPr>
          <a:lstStyle/>
          <a:p>
            <a:pPr marL="285750" indent="-285750" algn="just">
              <a:lnSpc>
                <a:spcPct val="150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Μόλις το 15,1% του δείγματος συμφωνεί με την πρόταση ότι καλύπτονται άνετα οι βασικές βιοτικές του ανάγκες όπως η διατροφή,  στέγαση, η θέρμανση και ο ρουχισμός. </a:t>
            </a:r>
          </a:p>
          <a:p>
            <a:pPr marL="285750" indent="-285750" algn="just">
              <a:lnSpc>
                <a:spcPct val="150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πιο συχνή απάντηση στην ερώτηση είναι το διαφωνώ απολύτως. </a:t>
            </a:r>
          </a:p>
          <a:p>
            <a:pPr marL="285750" indent="-285750" algn="just">
              <a:lnSpc>
                <a:spcPct val="150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Πραγματικά άσχημα αποτελέσματα για περιοχή της Ευρωπαϊκής Ένωσης που περιέχει ένα από τα μεγαλύτερα ελληνικά αστικά κέντρα.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Chart, histogram&#10;&#10;Description automatically generated">
            <a:extLst>
              <a:ext uri="{FF2B5EF4-FFF2-40B4-BE49-F238E27FC236}">
                <a16:creationId xmlns:a16="http://schemas.microsoft.com/office/drawing/2014/main" xmlns="" id="{447EB40C-BBBC-2252-6B1C-967691B56228}"/>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486342" y="3881094"/>
            <a:ext cx="4171315" cy="2760345"/>
          </a:xfrm>
          <a:prstGeom prst="rect">
            <a:avLst/>
          </a:prstGeom>
          <a:noFill/>
          <a:ln>
            <a:noFill/>
          </a:ln>
        </p:spPr>
      </p:pic>
    </p:spTree>
    <p:extLst>
      <p:ext uri="{BB962C8B-B14F-4D97-AF65-F5344CB8AC3E}">
        <p14:creationId xmlns:p14="http://schemas.microsoft.com/office/powerpoint/2010/main" xmlns="" val="37041571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Β.2. Με βάση το διαθέσιμο εισόδημά σας μπορείτε να καλύψετε τα χρέη σας προς τις τράπεζες; </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ένταξη στην Αγορά Εργασίας των Ωφελούμενων του Θεματικού Στόχου (ΘΣ) 9 </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123949"/>
            <a:ext cx="8064230" cy="2740750"/>
          </a:xfrm>
          <a:prstGeom prst="rect">
            <a:avLst/>
          </a:prstGeom>
          <a:noFill/>
        </p:spPr>
        <p:txBody>
          <a:bodyPr wrap="square" rtlCol="0">
            <a:spAutoFit/>
          </a:bodyPr>
          <a:lstStyle/>
          <a:p>
            <a:pPr marL="285750" indent="-285750" algn="just">
              <a:lnSpc>
                <a:spcPct val="150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Βελτιωμένη εικόνα σε σχέση με τα τραπεζικά χρέη αφού το 44,7% του δείγματος δηλώνει πως δεν έχει χρέη ενώ 3,8% μπορεί και τα καλύπτει και 14,1% ούτε νιώθει πως μπορεί να τα καλύψει ούτε όχι. </a:t>
            </a:r>
          </a:p>
          <a:p>
            <a:pPr marL="285750" indent="-285750" algn="just">
              <a:lnSpc>
                <a:spcPct val="150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Για δείγμα που προέρχεται από τους ωφελούμενους του θεματικού στόχου 9, τα νούμερα είναι πολύ αισιόδοξα αλλά εξηγούνται από το γεγονός ότι οι ελληνικές τράπεζες την τελευταία δεκαετία έχουν γίνει πολύ φειδωλές στη χορήγηση δανείων, ειδικά σε άτομα χαμηλών εισοδημάτων που δεν έχουν σταθερή εργασία.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Chart, histogram&#10;&#10;Description automatically generated">
            <a:extLst>
              <a:ext uri="{FF2B5EF4-FFF2-40B4-BE49-F238E27FC236}">
                <a16:creationId xmlns:a16="http://schemas.microsoft.com/office/drawing/2014/main" xmlns="" id="{B82F041F-71C8-0EEB-B3DF-59CD23F2DF73}"/>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682557" y="3797944"/>
            <a:ext cx="3778885" cy="2847340"/>
          </a:xfrm>
          <a:prstGeom prst="rect">
            <a:avLst/>
          </a:prstGeom>
          <a:noFill/>
          <a:ln>
            <a:noFill/>
          </a:ln>
        </p:spPr>
      </p:pic>
    </p:spTree>
    <p:extLst>
      <p:ext uri="{BB962C8B-B14F-4D97-AF65-F5344CB8AC3E}">
        <p14:creationId xmlns:p14="http://schemas.microsoft.com/office/powerpoint/2010/main" xmlns="" val="41440830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Β.3. Επισκέπτεστε συχνά το πλησιέστερο κατάστημα του ΟΑΕΔ ώστε να ενημερωθείτε για πιθανές νέες θέσεις εργασίας στην περιοχή σας. </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ένταξη στην Αγορά Εργασίας των Ωφελούμενων του Θεματικού Στόχου (ΘΣ) 9 </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123949"/>
            <a:ext cx="8064230" cy="1632755"/>
          </a:xfrm>
          <a:prstGeom prst="rect">
            <a:avLst/>
          </a:prstGeom>
          <a:noFill/>
        </p:spPr>
        <p:txBody>
          <a:bodyPr wrap="square" rtlCol="0">
            <a:spAutoFit/>
          </a:bodyPr>
          <a:lstStyle/>
          <a:p>
            <a:pPr marL="285750" indent="-285750" algn="just">
              <a:lnSpc>
                <a:spcPct val="150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Οι συμμετέχοντες στην έρευνα ωφελούμενοι, επισκέπτονται με διασπορά περίπου κανονικής κατανομής τα καταστήματα ΟΑΕΔ ώστε να ενημερωθούν για πιθανές θέσεις εργασίας. </a:t>
            </a:r>
          </a:p>
          <a:p>
            <a:pPr marL="285750" indent="-285750" algn="just">
              <a:lnSpc>
                <a:spcPct val="150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Αναμφίβολα το ποσοστό που δεν επισκέπτεται τον ΟΑΕΔ και αγγίζει το 35% είναι αρκετά υψηλό και θα πρέπει να προβληματίσει την υπηρεσία για τους λόγους που το προκαλούν.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xmlns="" id="{4C6DF359-8E53-CAA8-E31D-A6F89B7C9716}"/>
              </a:ext>
            </a:extLst>
          </p:cNvPr>
          <p:cNvGraphicFramePr>
            <a:graphicFrameLocks noGrp="1"/>
          </p:cNvGraphicFramePr>
          <p:nvPr>
            <p:extLst>
              <p:ext uri="{D42A27DB-BD31-4B8C-83A1-F6EECF244321}">
                <p14:modId xmlns:p14="http://schemas.microsoft.com/office/powerpoint/2010/main" xmlns="" val="3287217217"/>
              </p:ext>
            </p:extLst>
          </p:nvPr>
        </p:nvGraphicFramePr>
        <p:xfrm>
          <a:off x="347356" y="2987962"/>
          <a:ext cx="5751885" cy="3209974"/>
        </p:xfrm>
        <a:graphic>
          <a:graphicData uri="http://schemas.openxmlformats.org/drawingml/2006/table">
            <a:tbl>
              <a:tblPr>
                <a:tableStyleId>{3B4B98B0-60AC-42C2-AFA5-B58CD77FA1E5}</a:tableStyleId>
              </a:tblPr>
              <a:tblGrid>
                <a:gridCol w="1355557">
                  <a:extLst>
                    <a:ext uri="{9D8B030D-6E8A-4147-A177-3AD203B41FA5}">
                      <a16:colId xmlns:a16="http://schemas.microsoft.com/office/drawing/2014/main" xmlns="" val="135966895"/>
                    </a:ext>
                  </a:extLst>
                </a:gridCol>
                <a:gridCol w="1355557">
                  <a:extLst>
                    <a:ext uri="{9D8B030D-6E8A-4147-A177-3AD203B41FA5}">
                      <a16:colId xmlns:a16="http://schemas.microsoft.com/office/drawing/2014/main" xmlns="" val="3957228317"/>
                    </a:ext>
                  </a:extLst>
                </a:gridCol>
                <a:gridCol w="643876">
                  <a:extLst>
                    <a:ext uri="{9D8B030D-6E8A-4147-A177-3AD203B41FA5}">
                      <a16:colId xmlns:a16="http://schemas.microsoft.com/office/drawing/2014/main" xmlns="" val="1126198379"/>
                    </a:ext>
                  </a:extLst>
                </a:gridCol>
                <a:gridCol w="770667">
                  <a:extLst>
                    <a:ext uri="{9D8B030D-6E8A-4147-A177-3AD203B41FA5}">
                      <a16:colId xmlns:a16="http://schemas.microsoft.com/office/drawing/2014/main" xmlns="" val="1729887830"/>
                    </a:ext>
                  </a:extLst>
                </a:gridCol>
                <a:gridCol w="813114">
                  <a:extLst>
                    <a:ext uri="{9D8B030D-6E8A-4147-A177-3AD203B41FA5}">
                      <a16:colId xmlns:a16="http://schemas.microsoft.com/office/drawing/2014/main" xmlns="" val="529941756"/>
                    </a:ext>
                  </a:extLst>
                </a:gridCol>
                <a:gridCol w="813114">
                  <a:extLst>
                    <a:ext uri="{9D8B030D-6E8A-4147-A177-3AD203B41FA5}">
                      <a16:colId xmlns:a16="http://schemas.microsoft.com/office/drawing/2014/main" xmlns="" val="2905639436"/>
                    </a:ext>
                  </a:extLst>
                </a:gridCol>
              </a:tblGrid>
              <a:tr h="433703">
                <a:tc gridSpan="6">
                  <a:txBody>
                    <a:bodyPr/>
                    <a:lstStyle/>
                    <a:p>
                      <a:pPr marL="38100" marR="38100" algn="ctr">
                        <a:lnSpc>
                          <a:spcPts val="1600"/>
                        </a:lnSpc>
                        <a:spcAft>
                          <a:spcPts val="800"/>
                        </a:spcAft>
                      </a:pPr>
                      <a:r>
                        <a:rPr lang="el-GR" sz="900">
                          <a:effectLst/>
                        </a:rPr>
                        <a:t>Β.3 Επισκέπτεστε συχνά το πλησιέστερο κατάστημα του ΟΑΕΔ ώστε να ενημερωθείτε για πιθανές νέες θέσεις εργασίας στην περιοχή σας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894404977"/>
                  </a:ext>
                </a:extLst>
              </a:tr>
              <a:tr h="433703">
                <a:tc gridSpan="2">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l-GR"/>
                    </a:p>
                  </a:txBody>
                  <a:tcPr/>
                </a:tc>
                <a:tc>
                  <a:txBody>
                    <a:bodyPr/>
                    <a:lstStyle/>
                    <a:p>
                      <a:pPr marL="38100" marR="38100" algn="ctr">
                        <a:lnSpc>
                          <a:spcPts val="1600"/>
                        </a:lnSpc>
                        <a:spcAft>
                          <a:spcPts val="800"/>
                        </a:spcAft>
                      </a:pPr>
                      <a:r>
                        <a:rPr lang="el-GR" sz="900">
                          <a:effectLst/>
                        </a:rPr>
                        <a:t>Frequency</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Valid 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Cumulative 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3466590757"/>
                  </a:ext>
                </a:extLst>
              </a:tr>
              <a:tr h="433703">
                <a:tc rowSpan="6">
                  <a:txBody>
                    <a:bodyPr/>
                    <a:lstStyle/>
                    <a:p>
                      <a:pPr marL="38100" marR="38100">
                        <a:lnSpc>
                          <a:spcPts val="1600"/>
                        </a:lnSpc>
                        <a:spcAft>
                          <a:spcPts val="800"/>
                        </a:spcAft>
                      </a:pPr>
                      <a:r>
                        <a:rPr lang="el-GR" sz="900">
                          <a:effectLst/>
                        </a:rPr>
                        <a:t>Valid</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800"/>
                        </a:spcAft>
                      </a:pPr>
                      <a:r>
                        <a:rPr lang="el-GR" sz="900">
                          <a:effectLst/>
                        </a:rPr>
                        <a:t>Συμφωνώ Απολύτως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266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18,4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18,4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18,4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575652660"/>
                  </a:ext>
                </a:extLst>
              </a:tr>
              <a:tr h="205251">
                <a:tc vMerge="1">
                  <a:txBody>
                    <a:bodyPr/>
                    <a:lstStyle/>
                    <a:p>
                      <a:endParaRPr lang="el-GR"/>
                    </a:p>
                  </a:txBody>
                  <a:tcPr/>
                </a:tc>
                <a:tc>
                  <a:txBody>
                    <a:bodyPr/>
                    <a:lstStyle/>
                    <a:p>
                      <a:pPr marL="38100" marR="38100">
                        <a:lnSpc>
                          <a:spcPts val="1600"/>
                        </a:lnSpc>
                        <a:spcAft>
                          <a:spcPts val="800"/>
                        </a:spcAft>
                      </a:pPr>
                      <a:r>
                        <a:rPr lang="el-GR" sz="900">
                          <a:effectLst/>
                        </a:rPr>
                        <a:t>Συμφωνώ</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413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28,6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28,6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47,1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888166767"/>
                  </a:ext>
                </a:extLst>
              </a:tr>
              <a:tr h="433703">
                <a:tc vMerge="1">
                  <a:txBody>
                    <a:bodyPr/>
                    <a:lstStyle/>
                    <a:p>
                      <a:endParaRPr lang="el-GR"/>
                    </a:p>
                  </a:txBody>
                  <a:tcPr/>
                </a:tc>
                <a:tc>
                  <a:txBody>
                    <a:bodyPr/>
                    <a:lstStyle/>
                    <a:p>
                      <a:pPr marL="38100" marR="38100">
                        <a:lnSpc>
                          <a:spcPts val="1600"/>
                        </a:lnSpc>
                        <a:spcAft>
                          <a:spcPts val="800"/>
                        </a:spcAft>
                      </a:pPr>
                      <a:r>
                        <a:rPr lang="el-GR" sz="900">
                          <a:effectLst/>
                        </a:rPr>
                        <a:t>Ούτε Συμφωνώ, Ούτε Διαφωνώ</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270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18,7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18,7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dirty="0">
                          <a:effectLst/>
                        </a:rPr>
                        <a:t>65,8</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655563122"/>
                  </a:ext>
                </a:extLst>
              </a:tr>
              <a:tr h="205251">
                <a:tc vMerge="1">
                  <a:txBody>
                    <a:bodyPr/>
                    <a:lstStyle/>
                    <a:p>
                      <a:endParaRPr lang="el-GR"/>
                    </a:p>
                  </a:txBody>
                  <a:tcPr/>
                </a:tc>
                <a:tc>
                  <a:txBody>
                    <a:bodyPr/>
                    <a:lstStyle/>
                    <a:p>
                      <a:pPr marL="38100" marR="38100">
                        <a:lnSpc>
                          <a:spcPts val="1600"/>
                        </a:lnSpc>
                        <a:spcAft>
                          <a:spcPts val="800"/>
                        </a:spcAft>
                      </a:pPr>
                      <a:r>
                        <a:rPr lang="el-GR" sz="900">
                          <a:effectLst/>
                        </a:rPr>
                        <a:t>Διαφωνώ</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357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24,7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24,8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90,6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727493175"/>
                  </a:ext>
                </a:extLst>
              </a:tr>
              <a:tr h="433703">
                <a:tc vMerge="1">
                  <a:txBody>
                    <a:bodyPr/>
                    <a:lstStyle/>
                    <a:p>
                      <a:endParaRPr lang="el-GR"/>
                    </a:p>
                  </a:txBody>
                  <a:tcPr/>
                </a:tc>
                <a:tc>
                  <a:txBody>
                    <a:bodyPr/>
                    <a:lstStyle/>
                    <a:p>
                      <a:pPr marL="38100" marR="38100">
                        <a:lnSpc>
                          <a:spcPts val="1600"/>
                        </a:lnSpc>
                        <a:spcAft>
                          <a:spcPts val="800"/>
                        </a:spcAft>
                      </a:pPr>
                      <a:r>
                        <a:rPr lang="el-GR" sz="900">
                          <a:effectLst/>
                        </a:rPr>
                        <a:t>Διαφωνώ απολύτως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136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9,4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9,4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115450735"/>
                  </a:ext>
                </a:extLst>
              </a:tr>
              <a:tr h="210319">
                <a:tc vMerge="1">
                  <a:txBody>
                    <a:bodyPr/>
                    <a:lstStyle/>
                    <a:p>
                      <a:endParaRPr lang="el-GR"/>
                    </a:p>
                  </a:txBody>
                  <a:tcPr/>
                </a:tc>
                <a:tc>
                  <a:txBody>
                    <a:bodyPr/>
                    <a:lstStyle/>
                    <a:p>
                      <a:pPr marL="38100" marR="38100">
                        <a:lnSpc>
                          <a:spcPts val="1600"/>
                        </a:lnSpc>
                        <a:spcAft>
                          <a:spcPts val="800"/>
                        </a:spcAft>
                      </a:pPr>
                      <a:r>
                        <a:rPr lang="el-GR" sz="900">
                          <a:effectLst/>
                        </a:rPr>
                        <a:t>Total</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1442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99,9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828674810"/>
                  </a:ext>
                </a:extLst>
              </a:tr>
              <a:tr h="210319">
                <a:tc>
                  <a:txBody>
                    <a:bodyPr/>
                    <a:lstStyle/>
                    <a:p>
                      <a:pPr marL="38100" marR="38100">
                        <a:lnSpc>
                          <a:spcPts val="1600"/>
                        </a:lnSpc>
                        <a:spcAft>
                          <a:spcPts val="800"/>
                        </a:spcAft>
                      </a:pPr>
                      <a:r>
                        <a:rPr lang="el-GR" sz="900">
                          <a:effectLst/>
                        </a:rPr>
                        <a:t>Missing</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800"/>
                        </a:spcAft>
                      </a:pPr>
                      <a:r>
                        <a:rPr lang="el-GR" sz="900">
                          <a:effectLst/>
                        </a:rPr>
                        <a:t>System</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386314408"/>
                  </a:ext>
                </a:extLst>
              </a:tr>
              <a:tr h="210319">
                <a:tc gridSpan="2">
                  <a:txBody>
                    <a:bodyPr/>
                    <a:lstStyle/>
                    <a:p>
                      <a:pPr marL="38100" marR="38100">
                        <a:lnSpc>
                          <a:spcPts val="1600"/>
                        </a:lnSpc>
                        <a:spcAft>
                          <a:spcPts val="800"/>
                        </a:spcAft>
                      </a:pPr>
                      <a:r>
                        <a:rPr lang="el-GR" sz="900">
                          <a:effectLst/>
                        </a:rPr>
                        <a:t>Total</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l-GR"/>
                    </a:p>
                  </a:txBody>
                  <a:tcPr/>
                </a:tc>
                <a:tc>
                  <a:txBody>
                    <a:bodyPr/>
                    <a:lstStyle/>
                    <a:p>
                      <a:pPr marL="38100" marR="38100" algn="r">
                        <a:lnSpc>
                          <a:spcPts val="1600"/>
                        </a:lnSpc>
                        <a:spcAft>
                          <a:spcPts val="800"/>
                        </a:spcAft>
                      </a:pPr>
                      <a:r>
                        <a:rPr lang="el-GR" sz="900">
                          <a:effectLst/>
                        </a:rPr>
                        <a:t>1443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dirty="0">
                          <a:effectLst/>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209042278"/>
                  </a:ext>
                </a:extLst>
              </a:tr>
            </a:tbl>
          </a:graphicData>
        </a:graphic>
      </p:graphicFrame>
    </p:spTree>
    <p:extLst>
      <p:ext uri="{BB962C8B-B14F-4D97-AF65-F5344CB8AC3E}">
        <p14:creationId xmlns:p14="http://schemas.microsoft.com/office/powerpoint/2010/main" xmlns="" val="27786058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Β.4. Επισκέπτεστε συχνά το πλησιέστερο κατάστημα του ΟΑΕΔ ώστε να ενημερωθείτε για νέα προγράμματα επιμόρφωσης.</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ένταξη στην Αγορά Εργασίας των Ωφελούμενων του Θεματικού Στόχου (ΘΣ) 9 </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123949"/>
            <a:ext cx="8064230" cy="1160831"/>
          </a:xfrm>
          <a:prstGeom prst="rect">
            <a:avLst/>
          </a:prstGeom>
          <a:noFill/>
        </p:spPr>
        <p:txBody>
          <a:bodyPr wrap="square" rtlCol="0">
            <a:spAutoFit/>
          </a:bodyPr>
          <a:lstStyle/>
          <a:p>
            <a:pPr marL="285750" indent="-285750" algn="just">
              <a:lnSpc>
                <a:spcPct val="150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Αναφορικά με την ενημέρωση για νέα προγράμματα επιμόρφωσης τα ποσοστά είναι ακόμη χαμηλότερα με ποσοστό ωφελούμενων που μόλις αγγίζει το 41% να ενημερώνεται μέσω ΟΑΕΔ για τα προγράμματα αυτά.</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xmlns="" id="{402A4400-B7DF-B517-4044-E670255A9F6B}"/>
              </a:ext>
            </a:extLst>
          </p:cNvPr>
          <p:cNvGraphicFramePr>
            <a:graphicFrameLocks noGrp="1"/>
          </p:cNvGraphicFramePr>
          <p:nvPr>
            <p:extLst>
              <p:ext uri="{D42A27DB-BD31-4B8C-83A1-F6EECF244321}">
                <p14:modId xmlns:p14="http://schemas.microsoft.com/office/powerpoint/2010/main" xmlns="" val="1008045908"/>
              </p:ext>
            </p:extLst>
          </p:nvPr>
        </p:nvGraphicFramePr>
        <p:xfrm>
          <a:off x="403698" y="3220782"/>
          <a:ext cx="6065199" cy="2438400"/>
        </p:xfrm>
        <a:graphic>
          <a:graphicData uri="http://schemas.openxmlformats.org/drawingml/2006/table">
            <a:tbl>
              <a:tblPr>
                <a:tableStyleId>{3B4B98B0-60AC-42C2-AFA5-B58CD77FA1E5}</a:tableStyleId>
              </a:tblPr>
              <a:tblGrid>
                <a:gridCol w="1429396">
                  <a:extLst>
                    <a:ext uri="{9D8B030D-6E8A-4147-A177-3AD203B41FA5}">
                      <a16:colId xmlns:a16="http://schemas.microsoft.com/office/drawing/2014/main" xmlns="" val="2983764860"/>
                    </a:ext>
                  </a:extLst>
                </a:gridCol>
                <a:gridCol w="1429396">
                  <a:extLst>
                    <a:ext uri="{9D8B030D-6E8A-4147-A177-3AD203B41FA5}">
                      <a16:colId xmlns:a16="http://schemas.microsoft.com/office/drawing/2014/main" xmlns="" val="1363586680"/>
                    </a:ext>
                  </a:extLst>
                </a:gridCol>
                <a:gridCol w="678949">
                  <a:extLst>
                    <a:ext uri="{9D8B030D-6E8A-4147-A177-3AD203B41FA5}">
                      <a16:colId xmlns:a16="http://schemas.microsoft.com/office/drawing/2014/main" xmlns="" val="3371155215"/>
                    </a:ext>
                  </a:extLst>
                </a:gridCol>
                <a:gridCol w="812646">
                  <a:extLst>
                    <a:ext uri="{9D8B030D-6E8A-4147-A177-3AD203B41FA5}">
                      <a16:colId xmlns:a16="http://schemas.microsoft.com/office/drawing/2014/main" xmlns="" val="588945905"/>
                    </a:ext>
                  </a:extLst>
                </a:gridCol>
                <a:gridCol w="857406">
                  <a:extLst>
                    <a:ext uri="{9D8B030D-6E8A-4147-A177-3AD203B41FA5}">
                      <a16:colId xmlns:a16="http://schemas.microsoft.com/office/drawing/2014/main" xmlns="" val="30318404"/>
                    </a:ext>
                  </a:extLst>
                </a:gridCol>
                <a:gridCol w="857406">
                  <a:extLst>
                    <a:ext uri="{9D8B030D-6E8A-4147-A177-3AD203B41FA5}">
                      <a16:colId xmlns:a16="http://schemas.microsoft.com/office/drawing/2014/main" xmlns="" val="488963473"/>
                    </a:ext>
                  </a:extLst>
                </a:gridCol>
              </a:tblGrid>
              <a:tr h="0">
                <a:tc gridSpan="6">
                  <a:txBody>
                    <a:bodyPr/>
                    <a:lstStyle/>
                    <a:p>
                      <a:pPr marL="38100" marR="38100" algn="ctr">
                        <a:lnSpc>
                          <a:spcPts val="1600"/>
                        </a:lnSpc>
                        <a:spcAft>
                          <a:spcPts val="800"/>
                        </a:spcAft>
                      </a:pPr>
                      <a:r>
                        <a:rPr lang="el-GR" sz="900">
                          <a:effectLst/>
                        </a:rPr>
                        <a:t>Β.4 Επισκέπτεστε συχνά το πλησιέστερο κατάστημα του ΟΑΕΔ ώστε να ενημερωθείτε για νέα προγράμματα επιμόρφωσης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3378585032"/>
                  </a:ext>
                </a:extLst>
              </a:tr>
              <a:tr h="0">
                <a:tc gridSpan="2">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l-GR"/>
                    </a:p>
                  </a:txBody>
                  <a:tcPr/>
                </a:tc>
                <a:tc>
                  <a:txBody>
                    <a:bodyPr/>
                    <a:lstStyle/>
                    <a:p>
                      <a:pPr marL="38100" marR="38100" algn="ctr">
                        <a:lnSpc>
                          <a:spcPts val="1600"/>
                        </a:lnSpc>
                        <a:spcAft>
                          <a:spcPts val="800"/>
                        </a:spcAft>
                      </a:pPr>
                      <a:r>
                        <a:rPr lang="el-GR" sz="900">
                          <a:effectLst/>
                        </a:rPr>
                        <a:t>Frequency</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Valid 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Cumulative 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86778974"/>
                  </a:ext>
                </a:extLst>
              </a:tr>
              <a:tr h="0">
                <a:tc rowSpan="6">
                  <a:txBody>
                    <a:bodyPr/>
                    <a:lstStyle/>
                    <a:p>
                      <a:pPr marL="38100" marR="38100">
                        <a:lnSpc>
                          <a:spcPts val="1600"/>
                        </a:lnSpc>
                        <a:spcAft>
                          <a:spcPts val="800"/>
                        </a:spcAft>
                      </a:pPr>
                      <a:r>
                        <a:rPr lang="el-GR" sz="900">
                          <a:effectLst/>
                        </a:rPr>
                        <a:t>Valid</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800"/>
                        </a:spcAft>
                      </a:pPr>
                      <a:r>
                        <a:rPr lang="el-GR" sz="900">
                          <a:effectLst/>
                        </a:rPr>
                        <a:t>Συμφωνώ Απολύτως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214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14,8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14,8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14,8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39571578"/>
                  </a:ext>
                </a:extLst>
              </a:tr>
              <a:tr h="0">
                <a:tc vMerge="1">
                  <a:txBody>
                    <a:bodyPr/>
                    <a:lstStyle/>
                    <a:p>
                      <a:endParaRPr lang="el-GR"/>
                    </a:p>
                  </a:txBody>
                  <a:tcPr/>
                </a:tc>
                <a:tc>
                  <a:txBody>
                    <a:bodyPr/>
                    <a:lstStyle/>
                    <a:p>
                      <a:pPr marL="38100" marR="38100">
                        <a:lnSpc>
                          <a:spcPts val="1600"/>
                        </a:lnSpc>
                        <a:spcAft>
                          <a:spcPts val="800"/>
                        </a:spcAft>
                      </a:pPr>
                      <a:r>
                        <a:rPr lang="el-GR" sz="900">
                          <a:effectLst/>
                        </a:rPr>
                        <a:t>Συμφωνώ</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373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25,8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25,9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40,7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725110693"/>
                  </a:ext>
                </a:extLst>
              </a:tr>
              <a:tr h="0">
                <a:tc vMerge="1">
                  <a:txBody>
                    <a:bodyPr/>
                    <a:lstStyle/>
                    <a:p>
                      <a:endParaRPr lang="el-GR"/>
                    </a:p>
                  </a:txBody>
                  <a:tcPr/>
                </a:tc>
                <a:tc>
                  <a:txBody>
                    <a:bodyPr/>
                    <a:lstStyle/>
                    <a:p>
                      <a:pPr marL="38100" marR="38100">
                        <a:lnSpc>
                          <a:spcPts val="1600"/>
                        </a:lnSpc>
                        <a:spcAft>
                          <a:spcPts val="800"/>
                        </a:spcAft>
                      </a:pPr>
                      <a:r>
                        <a:rPr lang="el-GR" sz="900">
                          <a:effectLst/>
                        </a:rPr>
                        <a:t>Ούτε Συμφωνώ, Ούτε Διαφωνώ</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307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21,3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21,3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62,0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910454046"/>
                  </a:ext>
                </a:extLst>
              </a:tr>
              <a:tr h="0">
                <a:tc vMerge="1">
                  <a:txBody>
                    <a:bodyPr/>
                    <a:lstStyle/>
                    <a:p>
                      <a:endParaRPr lang="el-GR"/>
                    </a:p>
                  </a:txBody>
                  <a:tcPr/>
                </a:tc>
                <a:tc>
                  <a:txBody>
                    <a:bodyPr/>
                    <a:lstStyle/>
                    <a:p>
                      <a:pPr marL="38100" marR="38100">
                        <a:lnSpc>
                          <a:spcPts val="1600"/>
                        </a:lnSpc>
                        <a:spcAft>
                          <a:spcPts val="800"/>
                        </a:spcAft>
                      </a:pPr>
                      <a:r>
                        <a:rPr lang="el-GR" sz="900">
                          <a:effectLst/>
                        </a:rPr>
                        <a:t>Διαφωνώ</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428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29,7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29,7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91,7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499576805"/>
                  </a:ext>
                </a:extLst>
              </a:tr>
              <a:tr h="0">
                <a:tc vMerge="1">
                  <a:txBody>
                    <a:bodyPr/>
                    <a:lstStyle/>
                    <a:p>
                      <a:endParaRPr lang="el-GR"/>
                    </a:p>
                  </a:txBody>
                  <a:tcPr/>
                </a:tc>
                <a:tc>
                  <a:txBody>
                    <a:bodyPr/>
                    <a:lstStyle/>
                    <a:p>
                      <a:pPr marL="38100" marR="38100">
                        <a:lnSpc>
                          <a:spcPts val="1600"/>
                        </a:lnSpc>
                        <a:spcAft>
                          <a:spcPts val="800"/>
                        </a:spcAft>
                      </a:pPr>
                      <a:r>
                        <a:rPr lang="el-GR" sz="900">
                          <a:effectLst/>
                        </a:rPr>
                        <a:t>Διαφωνώ απολύτως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120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8,3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8,3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622368946"/>
                  </a:ext>
                </a:extLst>
              </a:tr>
              <a:tr h="0">
                <a:tc vMerge="1">
                  <a:txBody>
                    <a:bodyPr/>
                    <a:lstStyle/>
                    <a:p>
                      <a:endParaRPr lang="el-GR"/>
                    </a:p>
                  </a:txBody>
                  <a:tcPr/>
                </a:tc>
                <a:tc>
                  <a:txBody>
                    <a:bodyPr/>
                    <a:lstStyle/>
                    <a:p>
                      <a:pPr marL="38100" marR="38100">
                        <a:lnSpc>
                          <a:spcPts val="1600"/>
                        </a:lnSpc>
                        <a:spcAft>
                          <a:spcPts val="800"/>
                        </a:spcAft>
                      </a:pPr>
                      <a:r>
                        <a:rPr lang="el-GR" sz="900">
                          <a:effectLst/>
                        </a:rPr>
                        <a:t>Total</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1442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99,9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109342313"/>
                  </a:ext>
                </a:extLst>
              </a:tr>
              <a:tr h="0">
                <a:tc>
                  <a:txBody>
                    <a:bodyPr/>
                    <a:lstStyle/>
                    <a:p>
                      <a:pPr marL="38100" marR="38100">
                        <a:lnSpc>
                          <a:spcPts val="1600"/>
                        </a:lnSpc>
                        <a:spcAft>
                          <a:spcPts val="800"/>
                        </a:spcAft>
                      </a:pPr>
                      <a:r>
                        <a:rPr lang="el-GR" sz="900">
                          <a:effectLst/>
                        </a:rPr>
                        <a:t>Missing</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800"/>
                        </a:spcAft>
                      </a:pPr>
                      <a:r>
                        <a:rPr lang="el-GR" sz="900">
                          <a:effectLst/>
                        </a:rPr>
                        <a:t>System</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821191384"/>
                  </a:ext>
                </a:extLst>
              </a:tr>
              <a:tr h="0">
                <a:tc gridSpan="2">
                  <a:txBody>
                    <a:bodyPr/>
                    <a:lstStyle/>
                    <a:p>
                      <a:pPr marL="38100" marR="38100">
                        <a:lnSpc>
                          <a:spcPts val="1600"/>
                        </a:lnSpc>
                        <a:spcAft>
                          <a:spcPts val="800"/>
                        </a:spcAft>
                      </a:pPr>
                      <a:r>
                        <a:rPr lang="el-GR" sz="900">
                          <a:effectLst/>
                        </a:rPr>
                        <a:t>Total</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l-GR"/>
                    </a:p>
                  </a:txBody>
                  <a:tcPr/>
                </a:tc>
                <a:tc>
                  <a:txBody>
                    <a:bodyPr/>
                    <a:lstStyle/>
                    <a:p>
                      <a:pPr marL="38100" marR="38100" algn="r">
                        <a:lnSpc>
                          <a:spcPts val="1600"/>
                        </a:lnSpc>
                        <a:spcAft>
                          <a:spcPts val="800"/>
                        </a:spcAft>
                      </a:pPr>
                      <a:r>
                        <a:rPr lang="el-GR" sz="900">
                          <a:effectLst/>
                        </a:rPr>
                        <a:t>1443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dirty="0">
                          <a:effectLst/>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9298638"/>
                  </a:ext>
                </a:extLst>
              </a:tr>
            </a:tbl>
          </a:graphicData>
        </a:graphic>
      </p:graphicFrame>
    </p:spTree>
    <p:extLst>
      <p:ext uri="{BB962C8B-B14F-4D97-AF65-F5344CB8AC3E}">
        <p14:creationId xmlns:p14="http://schemas.microsoft.com/office/powerpoint/2010/main" xmlns="" val="21362140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Β.5.  Έχετε στο παρελθόν βοηθηθεί από τον ΟΑΕΔ στην προσπάθειά σας να προωθηθείτε σε θέση απόκτησης εργασιακής εμπειρίας</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ένταξη στην Αγορά Εργασίας των Ωφελούμενων του Θεματικού Στόχου (ΘΣ) 9 </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123949"/>
            <a:ext cx="8064230" cy="1530162"/>
          </a:xfrm>
          <a:prstGeom prst="rect">
            <a:avLst/>
          </a:prstGeom>
          <a:noFill/>
        </p:spPr>
        <p:txBody>
          <a:bodyPr wrap="square" rtlCol="0">
            <a:spAutoFit/>
          </a:bodyPr>
          <a:lstStyle/>
          <a:p>
            <a:pPr marL="285750" indent="-285750" algn="just">
              <a:lnSpc>
                <a:spcPct val="150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Αναμφίβολα ένα από τα πλέον αποκαρδιωτικά ποσοστά σε σχέση με την εκπλήρωση του ρόλου του ΟΑΕΔ είναι η απάντηση στην ερώτηση σχετικά με το κατά πόσο βοηθήθηκαν στο παρελθόν οι ωφελούμενοι να αποκτήσουν εργασιακή εμπειρία μέσω ΟΑΕΔ. Το ποσοστό αυτών που βοηθήθηκαν είναι μόλις 32,3%.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xmlns="" id="{9FC618F5-1946-71F8-9FEE-FDF4E0A7FF80}"/>
              </a:ext>
            </a:extLst>
          </p:cNvPr>
          <p:cNvGraphicFramePr>
            <a:graphicFrameLocks noGrp="1"/>
          </p:cNvGraphicFramePr>
          <p:nvPr>
            <p:extLst>
              <p:ext uri="{D42A27DB-BD31-4B8C-83A1-F6EECF244321}">
                <p14:modId xmlns:p14="http://schemas.microsoft.com/office/powerpoint/2010/main" xmlns="" val="2892213334"/>
              </p:ext>
            </p:extLst>
          </p:nvPr>
        </p:nvGraphicFramePr>
        <p:xfrm>
          <a:off x="408562" y="3210554"/>
          <a:ext cx="6264614" cy="2438400"/>
        </p:xfrm>
        <a:graphic>
          <a:graphicData uri="http://schemas.openxmlformats.org/drawingml/2006/table">
            <a:tbl>
              <a:tblPr>
                <a:tableStyleId>{3B4B98B0-60AC-42C2-AFA5-B58CD77FA1E5}</a:tableStyleId>
              </a:tblPr>
              <a:tblGrid>
                <a:gridCol w="1476393">
                  <a:extLst>
                    <a:ext uri="{9D8B030D-6E8A-4147-A177-3AD203B41FA5}">
                      <a16:colId xmlns:a16="http://schemas.microsoft.com/office/drawing/2014/main" xmlns="" val="2354739330"/>
                    </a:ext>
                  </a:extLst>
                </a:gridCol>
                <a:gridCol w="1476393">
                  <a:extLst>
                    <a:ext uri="{9D8B030D-6E8A-4147-A177-3AD203B41FA5}">
                      <a16:colId xmlns:a16="http://schemas.microsoft.com/office/drawing/2014/main" xmlns="" val="4283334821"/>
                    </a:ext>
                  </a:extLst>
                </a:gridCol>
                <a:gridCol w="701272">
                  <a:extLst>
                    <a:ext uri="{9D8B030D-6E8A-4147-A177-3AD203B41FA5}">
                      <a16:colId xmlns:a16="http://schemas.microsoft.com/office/drawing/2014/main" xmlns="" val="577177171"/>
                    </a:ext>
                  </a:extLst>
                </a:gridCol>
                <a:gridCol w="839364">
                  <a:extLst>
                    <a:ext uri="{9D8B030D-6E8A-4147-A177-3AD203B41FA5}">
                      <a16:colId xmlns:a16="http://schemas.microsoft.com/office/drawing/2014/main" xmlns="" val="401304731"/>
                    </a:ext>
                  </a:extLst>
                </a:gridCol>
                <a:gridCol w="885596">
                  <a:extLst>
                    <a:ext uri="{9D8B030D-6E8A-4147-A177-3AD203B41FA5}">
                      <a16:colId xmlns:a16="http://schemas.microsoft.com/office/drawing/2014/main" xmlns="" val="1829350474"/>
                    </a:ext>
                  </a:extLst>
                </a:gridCol>
                <a:gridCol w="885596">
                  <a:extLst>
                    <a:ext uri="{9D8B030D-6E8A-4147-A177-3AD203B41FA5}">
                      <a16:colId xmlns:a16="http://schemas.microsoft.com/office/drawing/2014/main" xmlns="" val="3506891287"/>
                    </a:ext>
                  </a:extLst>
                </a:gridCol>
              </a:tblGrid>
              <a:tr h="0">
                <a:tc gridSpan="6">
                  <a:txBody>
                    <a:bodyPr/>
                    <a:lstStyle/>
                    <a:p>
                      <a:pPr marL="38100" marR="38100" algn="ctr">
                        <a:lnSpc>
                          <a:spcPts val="1600"/>
                        </a:lnSpc>
                        <a:spcAft>
                          <a:spcPts val="800"/>
                        </a:spcAft>
                      </a:pPr>
                      <a:r>
                        <a:rPr lang="el-GR" sz="900">
                          <a:effectLst/>
                        </a:rPr>
                        <a:t>Β.5 Έχετε στο παρελθόν βοηθηθεί από τον ΟΑΕΔ στην προσπάθειά σας να προωθηθείτε σε θέση απόκτησης εργασιακής εμπειρίας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2499246085"/>
                  </a:ext>
                </a:extLst>
              </a:tr>
              <a:tr h="0">
                <a:tc gridSpan="2">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l-GR"/>
                    </a:p>
                  </a:txBody>
                  <a:tcPr/>
                </a:tc>
                <a:tc>
                  <a:txBody>
                    <a:bodyPr/>
                    <a:lstStyle/>
                    <a:p>
                      <a:pPr marL="38100" marR="38100" algn="ctr">
                        <a:lnSpc>
                          <a:spcPts val="1600"/>
                        </a:lnSpc>
                        <a:spcAft>
                          <a:spcPts val="800"/>
                        </a:spcAft>
                      </a:pPr>
                      <a:r>
                        <a:rPr lang="el-GR" sz="900">
                          <a:effectLst/>
                        </a:rPr>
                        <a:t>Frequency</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Valid 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Cumulative 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3749629274"/>
                  </a:ext>
                </a:extLst>
              </a:tr>
              <a:tr h="0">
                <a:tc rowSpan="6">
                  <a:txBody>
                    <a:bodyPr/>
                    <a:lstStyle/>
                    <a:p>
                      <a:pPr marL="38100" marR="38100">
                        <a:lnSpc>
                          <a:spcPts val="1600"/>
                        </a:lnSpc>
                        <a:spcAft>
                          <a:spcPts val="800"/>
                        </a:spcAft>
                      </a:pPr>
                      <a:r>
                        <a:rPr lang="el-GR" sz="900">
                          <a:effectLst/>
                        </a:rPr>
                        <a:t>Valid</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800"/>
                        </a:spcAft>
                      </a:pPr>
                      <a:r>
                        <a:rPr lang="el-GR" sz="900" dirty="0">
                          <a:effectLst/>
                        </a:rPr>
                        <a:t>Συμφωνώ Απολύτως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184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12,8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12,8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12,8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953317133"/>
                  </a:ext>
                </a:extLst>
              </a:tr>
              <a:tr h="0">
                <a:tc vMerge="1">
                  <a:txBody>
                    <a:bodyPr/>
                    <a:lstStyle/>
                    <a:p>
                      <a:endParaRPr lang="el-GR"/>
                    </a:p>
                  </a:txBody>
                  <a:tcPr/>
                </a:tc>
                <a:tc>
                  <a:txBody>
                    <a:bodyPr/>
                    <a:lstStyle/>
                    <a:p>
                      <a:pPr marL="38100" marR="38100">
                        <a:lnSpc>
                          <a:spcPts val="1600"/>
                        </a:lnSpc>
                        <a:spcAft>
                          <a:spcPts val="800"/>
                        </a:spcAft>
                      </a:pPr>
                      <a:r>
                        <a:rPr lang="el-GR" sz="900" dirty="0">
                          <a:effectLst/>
                        </a:rPr>
                        <a:t>Συμφωνώ</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282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19,5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19,6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32,3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576462235"/>
                  </a:ext>
                </a:extLst>
              </a:tr>
              <a:tr h="0">
                <a:tc vMerge="1">
                  <a:txBody>
                    <a:bodyPr/>
                    <a:lstStyle/>
                    <a:p>
                      <a:endParaRPr lang="el-GR"/>
                    </a:p>
                  </a:txBody>
                  <a:tcPr/>
                </a:tc>
                <a:tc>
                  <a:txBody>
                    <a:bodyPr/>
                    <a:lstStyle/>
                    <a:p>
                      <a:pPr marL="38100" marR="38100">
                        <a:lnSpc>
                          <a:spcPts val="1600"/>
                        </a:lnSpc>
                        <a:spcAft>
                          <a:spcPts val="800"/>
                        </a:spcAft>
                      </a:pPr>
                      <a:r>
                        <a:rPr lang="el-GR" sz="900" dirty="0">
                          <a:effectLst/>
                        </a:rPr>
                        <a:t>Ούτε Συμφωνώ, Ούτε Διαφωνώ</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209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14,5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14,5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46,8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109300438"/>
                  </a:ext>
                </a:extLst>
              </a:tr>
              <a:tr h="0">
                <a:tc vMerge="1">
                  <a:txBody>
                    <a:bodyPr/>
                    <a:lstStyle/>
                    <a:p>
                      <a:endParaRPr lang="el-GR"/>
                    </a:p>
                  </a:txBody>
                  <a:tcPr/>
                </a:tc>
                <a:tc>
                  <a:txBody>
                    <a:bodyPr/>
                    <a:lstStyle/>
                    <a:p>
                      <a:pPr marL="38100" marR="38100">
                        <a:lnSpc>
                          <a:spcPts val="1600"/>
                        </a:lnSpc>
                        <a:spcAft>
                          <a:spcPts val="800"/>
                        </a:spcAft>
                      </a:pPr>
                      <a:r>
                        <a:rPr lang="el-GR" sz="900" dirty="0">
                          <a:effectLst/>
                        </a:rPr>
                        <a:t>Διαφωνώ</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608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42,1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42,2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89,0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937681705"/>
                  </a:ext>
                </a:extLst>
              </a:tr>
              <a:tr h="0">
                <a:tc vMerge="1">
                  <a:txBody>
                    <a:bodyPr/>
                    <a:lstStyle/>
                    <a:p>
                      <a:endParaRPr lang="el-GR"/>
                    </a:p>
                  </a:txBody>
                  <a:tcPr/>
                </a:tc>
                <a:tc>
                  <a:txBody>
                    <a:bodyPr/>
                    <a:lstStyle/>
                    <a:p>
                      <a:pPr marL="38100" marR="38100">
                        <a:lnSpc>
                          <a:spcPts val="1600"/>
                        </a:lnSpc>
                        <a:spcAft>
                          <a:spcPts val="800"/>
                        </a:spcAft>
                      </a:pPr>
                      <a:r>
                        <a:rPr lang="el-GR" sz="900" dirty="0">
                          <a:effectLst/>
                        </a:rPr>
                        <a:t>Διαφωνώ απολύτως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159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11,0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11,0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19726666"/>
                  </a:ext>
                </a:extLst>
              </a:tr>
              <a:tr h="0">
                <a:tc vMerge="1">
                  <a:txBody>
                    <a:bodyPr/>
                    <a:lstStyle/>
                    <a:p>
                      <a:endParaRPr lang="el-GR"/>
                    </a:p>
                  </a:txBody>
                  <a:tcPr/>
                </a:tc>
                <a:tc>
                  <a:txBody>
                    <a:bodyPr/>
                    <a:lstStyle/>
                    <a:p>
                      <a:pPr marL="38100" marR="38100">
                        <a:lnSpc>
                          <a:spcPts val="1600"/>
                        </a:lnSpc>
                        <a:spcAft>
                          <a:spcPts val="800"/>
                        </a:spcAft>
                      </a:pPr>
                      <a:r>
                        <a:rPr lang="el-GR" sz="900" dirty="0">
                          <a:effectLst/>
                        </a:rPr>
                        <a:t>Total</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1442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99,9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120574669"/>
                  </a:ext>
                </a:extLst>
              </a:tr>
              <a:tr h="0">
                <a:tc>
                  <a:txBody>
                    <a:bodyPr/>
                    <a:lstStyle/>
                    <a:p>
                      <a:pPr marL="38100" marR="38100">
                        <a:lnSpc>
                          <a:spcPts val="1600"/>
                        </a:lnSpc>
                        <a:spcAft>
                          <a:spcPts val="800"/>
                        </a:spcAft>
                      </a:pPr>
                      <a:r>
                        <a:rPr lang="el-GR" sz="900">
                          <a:effectLst/>
                        </a:rPr>
                        <a:t>Missing</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800"/>
                        </a:spcAft>
                      </a:pPr>
                      <a:r>
                        <a:rPr lang="el-GR" sz="900">
                          <a:effectLst/>
                        </a:rPr>
                        <a:t>System</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73956315"/>
                  </a:ext>
                </a:extLst>
              </a:tr>
              <a:tr h="0">
                <a:tc gridSpan="2">
                  <a:txBody>
                    <a:bodyPr/>
                    <a:lstStyle/>
                    <a:p>
                      <a:pPr marL="38100" marR="38100">
                        <a:lnSpc>
                          <a:spcPts val="1600"/>
                        </a:lnSpc>
                        <a:spcAft>
                          <a:spcPts val="800"/>
                        </a:spcAft>
                      </a:pPr>
                      <a:r>
                        <a:rPr lang="el-GR" sz="900">
                          <a:effectLst/>
                        </a:rPr>
                        <a:t>Total</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l-GR"/>
                    </a:p>
                  </a:txBody>
                  <a:tcPr/>
                </a:tc>
                <a:tc>
                  <a:txBody>
                    <a:bodyPr/>
                    <a:lstStyle/>
                    <a:p>
                      <a:pPr marL="38100" marR="38100" algn="r">
                        <a:lnSpc>
                          <a:spcPts val="1600"/>
                        </a:lnSpc>
                        <a:spcAft>
                          <a:spcPts val="800"/>
                        </a:spcAft>
                      </a:pPr>
                      <a:r>
                        <a:rPr lang="el-GR" sz="900">
                          <a:effectLst/>
                        </a:rPr>
                        <a:t>1443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dirty="0">
                          <a:effectLst/>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238814264"/>
                  </a:ext>
                </a:extLst>
              </a:tr>
            </a:tbl>
          </a:graphicData>
        </a:graphic>
      </p:graphicFrame>
    </p:spTree>
    <p:extLst>
      <p:ext uri="{BB962C8B-B14F-4D97-AF65-F5344CB8AC3E}">
        <p14:creationId xmlns:p14="http://schemas.microsoft.com/office/powerpoint/2010/main" xmlns="" val="34096414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Β.6. Έχετε στο παρελθόν βοηθηθεί από τον ΟΑΕΔ στην προσπάθειά σας να προωθηθείτε σε θέση εργασίας. </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ένταξη στην Αγορά Εργασίας των Ωφελούμενων του Θεματικού Στόχου (ΘΣ) 9 </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123949"/>
            <a:ext cx="8064230" cy="1530162"/>
          </a:xfrm>
          <a:prstGeom prst="rect">
            <a:avLst/>
          </a:prstGeom>
          <a:noFill/>
        </p:spPr>
        <p:txBody>
          <a:bodyPr wrap="square" rtlCol="0">
            <a:spAutoFit/>
          </a:bodyPr>
          <a:lstStyle/>
          <a:p>
            <a:pPr marL="285750" indent="-285750" algn="just">
              <a:lnSpc>
                <a:spcPct val="150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Ακόμα χαμηλότερα είναι τα νούμερα αναφορικά με τα άτομα που βρήκαν θέση εργασίας μέσω ΟΑΕΔ με το ποσοστό να μη ξεπερνά το 20%. Γίνεται αντιληπτό πως ο σκοπός του ΟΑΕΔ στην ΠΔΕ δεν εκπληρώνεται και αυτό έχει αντίκτυπο στην εμπιστοσύνη των πολιτών που τον έχουν ανάγκη.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xmlns="" id="{526DBFDE-8795-DC94-ABB2-F7BD5C961155}"/>
              </a:ext>
            </a:extLst>
          </p:cNvPr>
          <p:cNvGraphicFramePr>
            <a:graphicFrameLocks noGrp="1"/>
          </p:cNvGraphicFramePr>
          <p:nvPr>
            <p:extLst>
              <p:ext uri="{D42A27DB-BD31-4B8C-83A1-F6EECF244321}">
                <p14:modId xmlns:p14="http://schemas.microsoft.com/office/powerpoint/2010/main" xmlns="" val="1376016465"/>
              </p:ext>
            </p:extLst>
          </p:nvPr>
        </p:nvGraphicFramePr>
        <p:xfrm>
          <a:off x="286966" y="2786040"/>
          <a:ext cx="6473759" cy="3517482"/>
        </p:xfrm>
        <a:graphic>
          <a:graphicData uri="http://schemas.openxmlformats.org/drawingml/2006/table">
            <a:tbl>
              <a:tblPr>
                <a:tableStyleId>{3B4B98B0-60AC-42C2-AFA5-B58CD77FA1E5}</a:tableStyleId>
              </a:tblPr>
              <a:tblGrid>
                <a:gridCol w="1216037">
                  <a:extLst>
                    <a:ext uri="{9D8B030D-6E8A-4147-A177-3AD203B41FA5}">
                      <a16:colId xmlns:a16="http://schemas.microsoft.com/office/drawing/2014/main" xmlns="" val="3088807063"/>
                    </a:ext>
                  </a:extLst>
                </a:gridCol>
                <a:gridCol w="1835327">
                  <a:extLst>
                    <a:ext uri="{9D8B030D-6E8A-4147-A177-3AD203B41FA5}">
                      <a16:colId xmlns:a16="http://schemas.microsoft.com/office/drawing/2014/main" xmlns="" val="3258607006"/>
                    </a:ext>
                  </a:extLst>
                </a:gridCol>
                <a:gridCol w="724684">
                  <a:extLst>
                    <a:ext uri="{9D8B030D-6E8A-4147-A177-3AD203B41FA5}">
                      <a16:colId xmlns:a16="http://schemas.microsoft.com/office/drawing/2014/main" xmlns="" val="1850766063"/>
                    </a:ext>
                  </a:extLst>
                </a:gridCol>
                <a:gridCol w="867387">
                  <a:extLst>
                    <a:ext uri="{9D8B030D-6E8A-4147-A177-3AD203B41FA5}">
                      <a16:colId xmlns:a16="http://schemas.microsoft.com/office/drawing/2014/main" xmlns="" val="3352538747"/>
                    </a:ext>
                  </a:extLst>
                </a:gridCol>
                <a:gridCol w="915162">
                  <a:extLst>
                    <a:ext uri="{9D8B030D-6E8A-4147-A177-3AD203B41FA5}">
                      <a16:colId xmlns:a16="http://schemas.microsoft.com/office/drawing/2014/main" xmlns="" val="681336853"/>
                    </a:ext>
                  </a:extLst>
                </a:gridCol>
                <a:gridCol w="915162">
                  <a:extLst>
                    <a:ext uri="{9D8B030D-6E8A-4147-A177-3AD203B41FA5}">
                      <a16:colId xmlns:a16="http://schemas.microsoft.com/office/drawing/2014/main" xmlns="" val="2485166724"/>
                    </a:ext>
                  </a:extLst>
                </a:gridCol>
              </a:tblGrid>
              <a:tr h="475251">
                <a:tc gridSpan="6">
                  <a:txBody>
                    <a:bodyPr/>
                    <a:lstStyle/>
                    <a:p>
                      <a:pPr marL="38100" marR="38100" algn="ctr">
                        <a:lnSpc>
                          <a:spcPts val="1600"/>
                        </a:lnSpc>
                        <a:spcAft>
                          <a:spcPts val="800"/>
                        </a:spcAft>
                      </a:pPr>
                      <a:r>
                        <a:rPr lang="el-GR" sz="900">
                          <a:effectLst/>
                        </a:rPr>
                        <a:t>Β.6 Έχετε στο παρελθόν βοηθηθεί από τον ΟΑΕΔ στην προσπάθειά σας να προωθηθείτε σε θέση εργασίας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3894653849"/>
                  </a:ext>
                </a:extLst>
              </a:tr>
              <a:tr h="475251">
                <a:tc gridSpan="2">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l-GR"/>
                    </a:p>
                  </a:txBody>
                  <a:tcPr/>
                </a:tc>
                <a:tc>
                  <a:txBody>
                    <a:bodyPr/>
                    <a:lstStyle/>
                    <a:p>
                      <a:pPr marL="38100" marR="38100" algn="ctr">
                        <a:lnSpc>
                          <a:spcPts val="1600"/>
                        </a:lnSpc>
                        <a:spcAft>
                          <a:spcPts val="800"/>
                        </a:spcAft>
                      </a:pPr>
                      <a:r>
                        <a:rPr lang="el-GR" sz="900">
                          <a:effectLst/>
                        </a:rPr>
                        <a:t>Frequency</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Valid 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Cumulative 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1070352250"/>
                  </a:ext>
                </a:extLst>
              </a:tr>
              <a:tr h="475251">
                <a:tc rowSpan="6">
                  <a:txBody>
                    <a:bodyPr/>
                    <a:lstStyle/>
                    <a:p>
                      <a:pPr marL="38100" marR="38100">
                        <a:lnSpc>
                          <a:spcPts val="1600"/>
                        </a:lnSpc>
                        <a:spcAft>
                          <a:spcPts val="800"/>
                        </a:spcAft>
                      </a:pPr>
                      <a:r>
                        <a:rPr lang="el-GR" sz="900" dirty="0">
                          <a:effectLst/>
                        </a:rPr>
                        <a:t>Valid</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800"/>
                        </a:spcAft>
                      </a:pPr>
                      <a:r>
                        <a:rPr lang="el-GR" sz="900">
                          <a:effectLst/>
                        </a:rPr>
                        <a:t>Συμφωνώ Απολύτως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195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13,5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13,5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13,5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663336813"/>
                  </a:ext>
                </a:extLst>
              </a:tr>
              <a:tr h="224913">
                <a:tc vMerge="1">
                  <a:txBody>
                    <a:bodyPr/>
                    <a:lstStyle/>
                    <a:p>
                      <a:endParaRPr lang="el-GR"/>
                    </a:p>
                  </a:txBody>
                  <a:tcPr/>
                </a:tc>
                <a:tc>
                  <a:txBody>
                    <a:bodyPr/>
                    <a:lstStyle/>
                    <a:p>
                      <a:pPr marL="38100" marR="38100">
                        <a:lnSpc>
                          <a:spcPts val="1600"/>
                        </a:lnSpc>
                        <a:spcAft>
                          <a:spcPts val="800"/>
                        </a:spcAft>
                      </a:pPr>
                      <a:r>
                        <a:rPr lang="el-GR" sz="900">
                          <a:effectLst/>
                        </a:rPr>
                        <a:t>Συμφωνώ</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284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19,7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19,7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33,2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260377664"/>
                  </a:ext>
                </a:extLst>
              </a:tr>
              <a:tr h="475251">
                <a:tc vMerge="1">
                  <a:txBody>
                    <a:bodyPr/>
                    <a:lstStyle/>
                    <a:p>
                      <a:endParaRPr lang="el-GR"/>
                    </a:p>
                  </a:txBody>
                  <a:tcPr/>
                </a:tc>
                <a:tc>
                  <a:txBody>
                    <a:bodyPr/>
                    <a:lstStyle/>
                    <a:p>
                      <a:pPr marL="38100" marR="38100">
                        <a:lnSpc>
                          <a:spcPts val="1600"/>
                        </a:lnSpc>
                        <a:spcAft>
                          <a:spcPts val="800"/>
                        </a:spcAft>
                      </a:pPr>
                      <a:r>
                        <a:rPr lang="el-GR" sz="900">
                          <a:effectLst/>
                        </a:rPr>
                        <a:t>Ούτε Συμφωνώ, Ούτε Διαφωνώ</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360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24,9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25,0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58,2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554799600"/>
                  </a:ext>
                </a:extLst>
              </a:tr>
              <a:tr h="224913">
                <a:tc vMerge="1">
                  <a:txBody>
                    <a:bodyPr/>
                    <a:lstStyle/>
                    <a:p>
                      <a:endParaRPr lang="el-GR"/>
                    </a:p>
                  </a:txBody>
                  <a:tcPr/>
                </a:tc>
                <a:tc>
                  <a:txBody>
                    <a:bodyPr/>
                    <a:lstStyle/>
                    <a:p>
                      <a:pPr marL="38100" marR="38100">
                        <a:lnSpc>
                          <a:spcPts val="1600"/>
                        </a:lnSpc>
                        <a:spcAft>
                          <a:spcPts val="800"/>
                        </a:spcAft>
                      </a:pPr>
                      <a:r>
                        <a:rPr lang="el-GR" sz="900">
                          <a:effectLst/>
                        </a:rPr>
                        <a:t>Διαφωνώ</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451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31,3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31,3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89,5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89025361"/>
                  </a:ext>
                </a:extLst>
              </a:tr>
              <a:tr h="475251">
                <a:tc vMerge="1">
                  <a:txBody>
                    <a:bodyPr/>
                    <a:lstStyle/>
                    <a:p>
                      <a:endParaRPr lang="el-GR"/>
                    </a:p>
                  </a:txBody>
                  <a:tcPr/>
                </a:tc>
                <a:tc>
                  <a:txBody>
                    <a:bodyPr/>
                    <a:lstStyle/>
                    <a:p>
                      <a:pPr marL="38100" marR="38100">
                        <a:lnSpc>
                          <a:spcPts val="1600"/>
                        </a:lnSpc>
                        <a:spcAft>
                          <a:spcPts val="800"/>
                        </a:spcAft>
                      </a:pPr>
                      <a:r>
                        <a:rPr lang="el-GR" sz="900">
                          <a:effectLst/>
                        </a:rPr>
                        <a:t>Διαφωνώ απολύτως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152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95015703"/>
                  </a:ext>
                </a:extLst>
              </a:tr>
              <a:tr h="230467">
                <a:tc vMerge="1">
                  <a:txBody>
                    <a:bodyPr/>
                    <a:lstStyle/>
                    <a:p>
                      <a:endParaRPr lang="el-GR"/>
                    </a:p>
                  </a:txBody>
                  <a:tcPr/>
                </a:tc>
                <a:tc>
                  <a:txBody>
                    <a:bodyPr/>
                    <a:lstStyle/>
                    <a:p>
                      <a:pPr marL="38100" marR="38100">
                        <a:lnSpc>
                          <a:spcPts val="1600"/>
                        </a:lnSpc>
                        <a:spcAft>
                          <a:spcPts val="800"/>
                        </a:spcAft>
                      </a:pPr>
                      <a:r>
                        <a:rPr lang="el-GR" sz="900">
                          <a:effectLst/>
                        </a:rPr>
                        <a:t>Total</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1442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99,9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740821658"/>
                  </a:ext>
                </a:extLst>
              </a:tr>
              <a:tr h="230467">
                <a:tc>
                  <a:txBody>
                    <a:bodyPr/>
                    <a:lstStyle/>
                    <a:p>
                      <a:pPr marL="38100" marR="38100">
                        <a:lnSpc>
                          <a:spcPts val="1600"/>
                        </a:lnSpc>
                        <a:spcAft>
                          <a:spcPts val="800"/>
                        </a:spcAft>
                      </a:pPr>
                      <a:r>
                        <a:rPr lang="el-GR" sz="900">
                          <a:effectLst/>
                        </a:rPr>
                        <a:t>Missing</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800"/>
                        </a:spcAft>
                      </a:pPr>
                      <a:r>
                        <a:rPr lang="el-GR" sz="900">
                          <a:effectLst/>
                        </a:rPr>
                        <a:t>System</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248168344"/>
                  </a:ext>
                </a:extLst>
              </a:tr>
              <a:tr h="230467">
                <a:tc gridSpan="2">
                  <a:txBody>
                    <a:bodyPr/>
                    <a:lstStyle/>
                    <a:p>
                      <a:pPr marL="38100" marR="38100">
                        <a:lnSpc>
                          <a:spcPts val="1600"/>
                        </a:lnSpc>
                        <a:spcAft>
                          <a:spcPts val="800"/>
                        </a:spcAft>
                      </a:pPr>
                      <a:r>
                        <a:rPr lang="el-GR" sz="900">
                          <a:effectLst/>
                        </a:rPr>
                        <a:t>Total</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l-GR"/>
                    </a:p>
                  </a:txBody>
                  <a:tcPr/>
                </a:tc>
                <a:tc>
                  <a:txBody>
                    <a:bodyPr/>
                    <a:lstStyle/>
                    <a:p>
                      <a:pPr marL="38100" marR="38100" algn="r">
                        <a:lnSpc>
                          <a:spcPts val="1600"/>
                        </a:lnSpc>
                        <a:spcAft>
                          <a:spcPts val="800"/>
                        </a:spcAft>
                      </a:pPr>
                      <a:r>
                        <a:rPr lang="el-GR" sz="900">
                          <a:effectLst/>
                        </a:rPr>
                        <a:t>1443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dirty="0">
                          <a:effectLst/>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869800010"/>
                  </a:ext>
                </a:extLst>
              </a:tr>
            </a:tbl>
          </a:graphicData>
        </a:graphic>
      </p:graphicFrame>
    </p:spTree>
    <p:extLst>
      <p:ext uri="{BB962C8B-B14F-4D97-AF65-F5344CB8AC3E}">
        <p14:creationId xmlns:p14="http://schemas.microsoft.com/office/powerpoint/2010/main" xmlns="" val="3107008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Β.7. Σας βοήθησαν τα προγράμματα επιμόρφωσης να βρείτε νέα δουλειά. (εάν έχετε συμμετάσχει)</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ένταξη στην Αγορά Εργασίας των Ωφελούμενων του Θεματικού Στόχου (ΘΣ) 9 </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123949"/>
            <a:ext cx="8064230" cy="1160831"/>
          </a:xfrm>
          <a:prstGeom prst="rect">
            <a:avLst/>
          </a:prstGeom>
          <a:noFill/>
        </p:spPr>
        <p:txBody>
          <a:bodyPr wrap="square" rtlCol="0">
            <a:spAutoFit/>
          </a:bodyPr>
          <a:lstStyle/>
          <a:p>
            <a:pPr marL="285750" indent="-285750" algn="just">
              <a:lnSpc>
                <a:spcPct val="150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Τα προγράμματα επιμόρφωσης του ΟΑΕΔ βοήθησαν να βρει εργασία το 11,7% των ερωτώμενων. Το 32,2% των ερωτήσεων απαντήθηκαν με δεν γνωρίζω δεν απαντώ προφανώς από τα άτομα που δεν συμμετείχαν ποτέ σε τέτοια προγράμματα.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Chart, histogram&#10;&#10;Description automatically generated">
            <a:extLst>
              <a:ext uri="{FF2B5EF4-FFF2-40B4-BE49-F238E27FC236}">
                <a16:creationId xmlns:a16="http://schemas.microsoft.com/office/drawing/2014/main" xmlns="" id="{D2D849F4-1837-7B2F-D725-B6DF4AD0CA10}"/>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934845" y="2601138"/>
            <a:ext cx="5274310" cy="3709670"/>
          </a:xfrm>
          <a:prstGeom prst="rect">
            <a:avLst/>
          </a:prstGeom>
          <a:noFill/>
          <a:ln>
            <a:noFill/>
          </a:ln>
        </p:spPr>
      </p:pic>
      <p:graphicFrame>
        <p:nvGraphicFramePr>
          <p:cNvPr id="5" name="Table 4">
            <a:extLst>
              <a:ext uri="{FF2B5EF4-FFF2-40B4-BE49-F238E27FC236}">
                <a16:creationId xmlns:a16="http://schemas.microsoft.com/office/drawing/2014/main" xmlns="" id="{2C8B174F-F043-2F5A-A40C-C7EC95779B98}"/>
              </a:ext>
            </a:extLst>
          </p:cNvPr>
          <p:cNvGraphicFramePr>
            <a:graphicFrameLocks noGrp="1"/>
          </p:cNvGraphicFramePr>
          <p:nvPr>
            <p:extLst>
              <p:ext uri="{D42A27DB-BD31-4B8C-83A1-F6EECF244321}">
                <p14:modId xmlns:p14="http://schemas.microsoft.com/office/powerpoint/2010/main" xmlns="" val="1949190535"/>
              </p:ext>
            </p:extLst>
          </p:nvPr>
        </p:nvGraphicFramePr>
        <p:xfrm>
          <a:off x="97277" y="4947814"/>
          <a:ext cx="1837568" cy="1362994"/>
        </p:xfrm>
        <a:graphic>
          <a:graphicData uri="http://schemas.openxmlformats.org/drawingml/2006/table">
            <a:tbl>
              <a:tblPr>
                <a:tableStyleId>{3B4B98B0-60AC-42C2-AFA5-B58CD77FA1E5}</a:tableStyleId>
              </a:tblPr>
              <a:tblGrid>
                <a:gridCol w="1837568">
                  <a:extLst>
                    <a:ext uri="{9D8B030D-6E8A-4147-A177-3AD203B41FA5}">
                      <a16:colId xmlns:a16="http://schemas.microsoft.com/office/drawing/2014/main" xmlns="" val="2827649340"/>
                    </a:ext>
                  </a:extLst>
                </a:gridCol>
              </a:tblGrid>
              <a:tr h="242339">
                <a:tc>
                  <a:txBody>
                    <a:bodyPr/>
                    <a:lstStyle/>
                    <a:p>
                      <a:pPr marL="38100" marR="38100">
                        <a:lnSpc>
                          <a:spcPts val="1600"/>
                        </a:lnSpc>
                        <a:spcAft>
                          <a:spcPts val="800"/>
                        </a:spcAft>
                      </a:pPr>
                      <a:r>
                        <a:rPr lang="el-GR" sz="900" dirty="0">
                          <a:effectLst/>
                        </a:rPr>
                        <a:t>1. Συμφωνώ Απολύτως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76813448"/>
                  </a:ext>
                </a:extLst>
              </a:tr>
              <a:tr h="242339">
                <a:tc>
                  <a:txBody>
                    <a:bodyPr/>
                    <a:lstStyle/>
                    <a:p>
                      <a:pPr marL="38100" marR="38100">
                        <a:lnSpc>
                          <a:spcPts val="1600"/>
                        </a:lnSpc>
                        <a:spcAft>
                          <a:spcPts val="800"/>
                        </a:spcAft>
                      </a:pPr>
                      <a:r>
                        <a:rPr lang="el-GR" sz="900" dirty="0">
                          <a:effectLst/>
                        </a:rPr>
                        <a:t>2. Συμφωνώ</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907123984"/>
                  </a:ext>
                </a:extLst>
              </a:tr>
              <a:tr h="393638">
                <a:tc>
                  <a:txBody>
                    <a:bodyPr/>
                    <a:lstStyle/>
                    <a:p>
                      <a:pPr marL="38100" marR="38100">
                        <a:lnSpc>
                          <a:spcPts val="1600"/>
                        </a:lnSpc>
                        <a:spcAft>
                          <a:spcPts val="800"/>
                        </a:spcAft>
                      </a:pPr>
                      <a:r>
                        <a:rPr lang="el-GR" sz="900" dirty="0">
                          <a:effectLst/>
                        </a:rPr>
                        <a:t>3. Ούτε Συμφωνώ, Ούτε Διαφωνώ</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573652543"/>
                  </a:ext>
                </a:extLst>
              </a:tr>
              <a:tr h="242339">
                <a:tc>
                  <a:txBody>
                    <a:bodyPr/>
                    <a:lstStyle/>
                    <a:p>
                      <a:pPr marL="38100" marR="38100">
                        <a:lnSpc>
                          <a:spcPts val="1600"/>
                        </a:lnSpc>
                        <a:spcAft>
                          <a:spcPts val="800"/>
                        </a:spcAft>
                      </a:pPr>
                      <a:r>
                        <a:rPr lang="el-GR" sz="900" dirty="0">
                          <a:effectLst/>
                        </a:rPr>
                        <a:t>4. Διαφωνώ</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419216141"/>
                  </a:ext>
                </a:extLst>
              </a:tr>
              <a:tr h="242339">
                <a:tc>
                  <a:txBody>
                    <a:bodyPr/>
                    <a:lstStyle/>
                    <a:p>
                      <a:pPr marL="38100" marR="38100">
                        <a:lnSpc>
                          <a:spcPts val="1600"/>
                        </a:lnSpc>
                        <a:spcAft>
                          <a:spcPts val="800"/>
                        </a:spcAft>
                      </a:pPr>
                      <a:r>
                        <a:rPr lang="el-GR" sz="900" dirty="0">
                          <a:effectLst/>
                        </a:rPr>
                        <a:t>5. Διαφωνώ απολύτως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352010875"/>
                  </a:ext>
                </a:extLst>
              </a:tr>
            </a:tbl>
          </a:graphicData>
        </a:graphic>
      </p:graphicFrame>
    </p:spTree>
    <p:extLst>
      <p:ext uri="{BB962C8B-B14F-4D97-AF65-F5344CB8AC3E}">
        <p14:creationId xmlns:p14="http://schemas.microsoft.com/office/powerpoint/2010/main" xmlns="" val="25173039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Β.8. Έχετε βοηθηθεί μέχρι σήμερα στο να προωθήσετε τη δική σας οικονομική ή επιχειρηματική δραστηριότητα. </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ένταξη στην Αγορά Εργασίας των Ωφελούμενων του Θεματικού Στόχου (ΘΣ) 9 </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123949"/>
            <a:ext cx="8064230" cy="2002087"/>
          </a:xfrm>
          <a:prstGeom prst="rect">
            <a:avLst/>
          </a:prstGeom>
          <a:noFill/>
        </p:spPr>
        <p:txBody>
          <a:bodyPr wrap="square" rtlCol="0">
            <a:spAutoFit/>
          </a:bodyPr>
          <a:lstStyle/>
          <a:p>
            <a:pPr marL="285750" indent="-285750" algn="just">
              <a:lnSpc>
                <a:spcPct val="150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Ποσοστό ίσο με 59,4% δεν έχει ξεκινήσει ποτέ οικονομική ή επιχειρηματική δραστηριότητα, ποσοστό ενδεικτικό της κρατικής προτίμησης σε επιδοματικές πολιτικές έναντι προσπαθειών στήριξης της μικρής επιχειρηματικότητας, των συνεταιρισμών και της κοινωνικής επιχειρηματικότητας. </a:t>
            </a:r>
          </a:p>
          <a:p>
            <a:pPr marL="285750" indent="-285750" algn="just">
              <a:lnSpc>
                <a:spcPct val="150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Ποσοστό ίσο με 2,6% του δείγματος, δήλωσε ότι έχει βοηθηθεί σχετικά.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Chart, histogram&#10;&#10;Description automatically generated">
            <a:extLst>
              <a:ext uri="{FF2B5EF4-FFF2-40B4-BE49-F238E27FC236}">
                <a16:creationId xmlns:a16="http://schemas.microsoft.com/office/drawing/2014/main" xmlns="" id="{62559384-981A-97CE-68B1-E85518689F12}"/>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934845" y="3288044"/>
            <a:ext cx="5810757" cy="3180944"/>
          </a:xfrm>
          <a:prstGeom prst="rect">
            <a:avLst/>
          </a:prstGeom>
          <a:noFill/>
          <a:ln>
            <a:noFill/>
          </a:ln>
        </p:spPr>
      </p:pic>
      <p:graphicFrame>
        <p:nvGraphicFramePr>
          <p:cNvPr id="6" name="Table 5">
            <a:extLst>
              <a:ext uri="{FF2B5EF4-FFF2-40B4-BE49-F238E27FC236}">
                <a16:creationId xmlns:a16="http://schemas.microsoft.com/office/drawing/2014/main" xmlns="" id="{20C4C494-CC5A-50C2-2ADB-BB8B17221186}"/>
              </a:ext>
            </a:extLst>
          </p:cNvPr>
          <p:cNvGraphicFramePr>
            <a:graphicFrameLocks noGrp="1"/>
          </p:cNvGraphicFramePr>
          <p:nvPr>
            <p:extLst>
              <p:ext uri="{D42A27DB-BD31-4B8C-83A1-F6EECF244321}">
                <p14:modId xmlns:p14="http://schemas.microsoft.com/office/powerpoint/2010/main" xmlns="" val="1124660568"/>
              </p:ext>
            </p:extLst>
          </p:nvPr>
        </p:nvGraphicFramePr>
        <p:xfrm>
          <a:off x="97277" y="4947814"/>
          <a:ext cx="1837568" cy="1362994"/>
        </p:xfrm>
        <a:graphic>
          <a:graphicData uri="http://schemas.openxmlformats.org/drawingml/2006/table">
            <a:tbl>
              <a:tblPr>
                <a:tableStyleId>{3B4B98B0-60AC-42C2-AFA5-B58CD77FA1E5}</a:tableStyleId>
              </a:tblPr>
              <a:tblGrid>
                <a:gridCol w="1837568">
                  <a:extLst>
                    <a:ext uri="{9D8B030D-6E8A-4147-A177-3AD203B41FA5}">
                      <a16:colId xmlns:a16="http://schemas.microsoft.com/office/drawing/2014/main" xmlns="" val="2827649340"/>
                    </a:ext>
                  </a:extLst>
                </a:gridCol>
              </a:tblGrid>
              <a:tr h="242339">
                <a:tc>
                  <a:txBody>
                    <a:bodyPr/>
                    <a:lstStyle/>
                    <a:p>
                      <a:pPr marL="38100" marR="38100">
                        <a:lnSpc>
                          <a:spcPts val="1600"/>
                        </a:lnSpc>
                        <a:spcAft>
                          <a:spcPts val="800"/>
                        </a:spcAft>
                      </a:pPr>
                      <a:r>
                        <a:rPr lang="el-GR" sz="900" dirty="0">
                          <a:effectLst/>
                        </a:rPr>
                        <a:t>1. Συμφωνώ Απολύτως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76813448"/>
                  </a:ext>
                </a:extLst>
              </a:tr>
              <a:tr h="242339">
                <a:tc>
                  <a:txBody>
                    <a:bodyPr/>
                    <a:lstStyle/>
                    <a:p>
                      <a:pPr marL="38100" marR="38100">
                        <a:lnSpc>
                          <a:spcPts val="1600"/>
                        </a:lnSpc>
                        <a:spcAft>
                          <a:spcPts val="800"/>
                        </a:spcAft>
                      </a:pPr>
                      <a:r>
                        <a:rPr lang="el-GR" sz="900" dirty="0">
                          <a:effectLst/>
                        </a:rPr>
                        <a:t>2. Συμφωνώ</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907123984"/>
                  </a:ext>
                </a:extLst>
              </a:tr>
              <a:tr h="393638">
                <a:tc>
                  <a:txBody>
                    <a:bodyPr/>
                    <a:lstStyle/>
                    <a:p>
                      <a:pPr marL="38100" marR="38100">
                        <a:lnSpc>
                          <a:spcPts val="1600"/>
                        </a:lnSpc>
                        <a:spcAft>
                          <a:spcPts val="800"/>
                        </a:spcAft>
                      </a:pPr>
                      <a:r>
                        <a:rPr lang="el-GR" sz="900" dirty="0">
                          <a:effectLst/>
                        </a:rPr>
                        <a:t>3. Ούτε Συμφωνώ, Ούτε Διαφωνώ</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573652543"/>
                  </a:ext>
                </a:extLst>
              </a:tr>
              <a:tr h="242339">
                <a:tc>
                  <a:txBody>
                    <a:bodyPr/>
                    <a:lstStyle/>
                    <a:p>
                      <a:pPr marL="38100" marR="38100">
                        <a:lnSpc>
                          <a:spcPts val="1600"/>
                        </a:lnSpc>
                        <a:spcAft>
                          <a:spcPts val="800"/>
                        </a:spcAft>
                      </a:pPr>
                      <a:r>
                        <a:rPr lang="el-GR" sz="900" dirty="0">
                          <a:effectLst/>
                        </a:rPr>
                        <a:t>4. Διαφωνώ</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419216141"/>
                  </a:ext>
                </a:extLst>
              </a:tr>
              <a:tr h="242339">
                <a:tc>
                  <a:txBody>
                    <a:bodyPr/>
                    <a:lstStyle/>
                    <a:p>
                      <a:pPr marL="38100" marR="38100">
                        <a:lnSpc>
                          <a:spcPts val="1600"/>
                        </a:lnSpc>
                        <a:spcAft>
                          <a:spcPts val="800"/>
                        </a:spcAft>
                      </a:pPr>
                      <a:r>
                        <a:rPr lang="el-GR" sz="900" dirty="0">
                          <a:effectLst/>
                        </a:rPr>
                        <a:t>5. Διαφωνώ απολύτως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352010875"/>
                  </a:ext>
                </a:extLst>
              </a:tr>
            </a:tbl>
          </a:graphicData>
        </a:graphic>
      </p:graphicFrame>
    </p:spTree>
    <p:extLst>
      <p:ext uri="{BB962C8B-B14F-4D97-AF65-F5344CB8AC3E}">
        <p14:creationId xmlns:p14="http://schemas.microsoft.com/office/powerpoint/2010/main" xmlns="" val="18252915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000" dirty="0">
                <a:cs typeface="Times New Roman" pitchFamily="18" charset="0"/>
              </a:rPr>
              <a:t>Β.9. Αν συμφωνήσατε απολύτως ή συμφωνήσατε με την παραπάνω πρόταση από ποιον φορέα/ υπηρεσία πήρατε βοήθεια ώστε να προωθήσετε τη δική σας οικονομική/ επιχειρηματική δραστηριότητα; (Παρακαλώ Συμπληρώστε)</a:t>
            </a:r>
            <a:endParaRPr lang="en-US" sz="20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ένταξη στην Αγορά Εργασίας των Ωφελούμενων του Θεματικού Στόχου (ΘΣ) 9 </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123949"/>
            <a:ext cx="8064230" cy="1160831"/>
          </a:xfrm>
          <a:prstGeom prst="rect">
            <a:avLst/>
          </a:prstGeom>
          <a:noFill/>
        </p:spPr>
        <p:txBody>
          <a:bodyPr wrap="square" rtlCol="0">
            <a:spAutoFit/>
          </a:bodyPr>
          <a:lstStyle/>
          <a:p>
            <a:pPr marL="285750" indent="-285750" algn="just">
              <a:lnSpc>
                <a:spcPct val="150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Ενδιαφέρον αποτελεί πως το πανεπιστήμιο και η περιφέρεια είναι οι μόνοι φορείς που βοήθησαν την επιχειρηματικότητα των ωφελούμενων στην περιοχή έστω και σε αυτά τα πολύ χαμηλά ποσοστά που περιεγράφηκαν προηγουμένως.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xmlns="" id="{087F1081-D6B3-24A3-8E28-0AEAC3EC5245}"/>
              </a:ext>
            </a:extLst>
          </p:cNvPr>
          <p:cNvPicPr>
            <a:picLocks noChangeAspect="1"/>
          </p:cNvPicPr>
          <p:nvPr/>
        </p:nvPicPr>
        <p:blipFill>
          <a:blip r:embed="rId4"/>
          <a:stretch>
            <a:fillRect/>
          </a:stretch>
        </p:blipFill>
        <p:spPr>
          <a:xfrm>
            <a:off x="2031233" y="2284780"/>
            <a:ext cx="5276088" cy="4655820"/>
          </a:xfrm>
          <a:prstGeom prst="rect">
            <a:avLst/>
          </a:prstGeom>
        </p:spPr>
      </p:pic>
    </p:spTree>
    <p:extLst>
      <p:ext uri="{BB962C8B-B14F-4D97-AF65-F5344CB8AC3E}">
        <p14:creationId xmlns:p14="http://schemas.microsoft.com/office/powerpoint/2010/main" xmlns="" val="516038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Πρώτο Μέρος Έρευνας </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ένταξη στην Αγορά Εργασίας των Ωφελούμενων του Θεματικού Στόχου (ΘΣ) 9 </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952241"/>
            <a:ext cx="8064230" cy="1692771"/>
          </a:xfrm>
          <a:prstGeom prst="rect">
            <a:avLst/>
          </a:prstGeom>
          <a:noFill/>
        </p:spPr>
        <p:txBody>
          <a:bodyPr wrap="square" rtlCol="0">
            <a:spAutoFit/>
          </a:bodyPr>
          <a:lstStyle/>
          <a:p>
            <a:pPr algn="ctr"/>
            <a:r>
              <a:rPr lang="el-GR" sz="3600" dirty="0">
                <a:solidFill>
                  <a:srgbClr val="C00000"/>
                </a:solidFill>
              </a:rPr>
              <a:t>Δημογραφικά Χαρακτηριστικά Συμμετεχόντων στην Έρευνα</a:t>
            </a:r>
            <a:endParaRPr lang="el-GR" sz="3200" dirty="0">
              <a:solidFill>
                <a:srgbClr val="C00000"/>
              </a:solidFill>
            </a:endParaRPr>
          </a:p>
          <a:p>
            <a:pPr algn="ctr"/>
            <a:endParaRPr lang="el-GR" sz="3200" dirty="0">
              <a:solidFill>
                <a:srgbClr val="C00000"/>
              </a:solidFill>
            </a:endParaRPr>
          </a:p>
        </p:txBody>
      </p:sp>
    </p:spTree>
    <p:extLst>
      <p:ext uri="{BB962C8B-B14F-4D97-AF65-F5344CB8AC3E}">
        <p14:creationId xmlns:p14="http://schemas.microsoft.com/office/powerpoint/2010/main" xmlns="" val="41449713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Β.10. Η αγορά εργασίας της Περιφέρειας Δυτικής Ελλάδας έχει αρκετές ευκαιρίες εργασίας. </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ένταξη στην Αγορά Εργασίας των Ωφελούμενων του Θεματικού Στόχου (ΘΣ) 9 </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123949"/>
            <a:ext cx="8064230" cy="1160831"/>
          </a:xfrm>
          <a:prstGeom prst="rect">
            <a:avLst/>
          </a:prstGeom>
          <a:noFill/>
        </p:spPr>
        <p:txBody>
          <a:bodyPr wrap="square" rtlCol="0">
            <a:spAutoFit/>
          </a:bodyPr>
          <a:lstStyle/>
          <a:p>
            <a:pPr marL="285750" indent="-285750" algn="just">
              <a:lnSpc>
                <a:spcPct val="150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Μόλις 4,6% των συμμετεχόντων θεωρεί πως η αγορά εργασίας της ΠΔΕ έχει αρκετές ευκαιρίες εύρεσης εργασίας, ποσοστό που δείχνει την απογοήτευση των συμμετεχόντων στην έρευνα αναφορικά με την επαγγελματική τους προοπτική στο χώρο που κατοικούν.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xmlns="" id="{20C4C494-CC5A-50C2-2ADB-BB8B17221186}"/>
              </a:ext>
            </a:extLst>
          </p:cNvPr>
          <p:cNvGraphicFramePr>
            <a:graphicFrameLocks noGrp="1"/>
          </p:cNvGraphicFramePr>
          <p:nvPr/>
        </p:nvGraphicFramePr>
        <p:xfrm>
          <a:off x="97277" y="4947814"/>
          <a:ext cx="1837568" cy="1362994"/>
        </p:xfrm>
        <a:graphic>
          <a:graphicData uri="http://schemas.openxmlformats.org/drawingml/2006/table">
            <a:tbl>
              <a:tblPr>
                <a:tableStyleId>{3B4B98B0-60AC-42C2-AFA5-B58CD77FA1E5}</a:tableStyleId>
              </a:tblPr>
              <a:tblGrid>
                <a:gridCol w="1837568">
                  <a:extLst>
                    <a:ext uri="{9D8B030D-6E8A-4147-A177-3AD203B41FA5}">
                      <a16:colId xmlns:a16="http://schemas.microsoft.com/office/drawing/2014/main" xmlns="" val="2827649340"/>
                    </a:ext>
                  </a:extLst>
                </a:gridCol>
              </a:tblGrid>
              <a:tr h="242339">
                <a:tc>
                  <a:txBody>
                    <a:bodyPr/>
                    <a:lstStyle/>
                    <a:p>
                      <a:pPr marL="38100" marR="38100">
                        <a:lnSpc>
                          <a:spcPts val="1600"/>
                        </a:lnSpc>
                        <a:spcAft>
                          <a:spcPts val="800"/>
                        </a:spcAft>
                      </a:pPr>
                      <a:r>
                        <a:rPr lang="el-GR" sz="900" dirty="0">
                          <a:effectLst/>
                        </a:rPr>
                        <a:t>1. Συμφωνώ Απολύτως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76813448"/>
                  </a:ext>
                </a:extLst>
              </a:tr>
              <a:tr h="242339">
                <a:tc>
                  <a:txBody>
                    <a:bodyPr/>
                    <a:lstStyle/>
                    <a:p>
                      <a:pPr marL="38100" marR="38100">
                        <a:lnSpc>
                          <a:spcPts val="1600"/>
                        </a:lnSpc>
                        <a:spcAft>
                          <a:spcPts val="800"/>
                        </a:spcAft>
                      </a:pPr>
                      <a:r>
                        <a:rPr lang="el-GR" sz="900" dirty="0">
                          <a:effectLst/>
                        </a:rPr>
                        <a:t>2. Συμφωνώ</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907123984"/>
                  </a:ext>
                </a:extLst>
              </a:tr>
              <a:tr h="393638">
                <a:tc>
                  <a:txBody>
                    <a:bodyPr/>
                    <a:lstStyle/>
                    <a:p>
                      <a:pPr marL="38100" marR="38100">
                        <a:lnSpc>
                          <a:spcPts val="1600"/>
                        </a:lnSpc>
                        <a:spcAft>
                          <a:spcPts val="800"/>
                        </a:spcAft>
                      </a:pPr>
                      <a:r>
                        <a:rPr lang="el-GR" sz="900" dirty="0">
                          <a:effectLst/>
                        </a:rPr>
                        <a:t>3. Ούτε Συμφωνώ, Ούτε Διαφωνώ</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573652543"/>
                  </a:ext>
                </a:extLst>
              </a:tr>
              <a:tr h="242339">
                <a:tc>
                  <a:txBody>
                    <a:bodyPr/>
                    <a:lstStyle/>
                    <a:p>
                      <a:pPr marL="38100" marR="38100">
                        <a:lnSpc>
                          <a:spcPts val="1600"/>
                        </a:lnSpc>
                        <a:spcAft>
                          <a:spcPts val="800"/>
                        </a:spcAft>
                      </a:pPr>
                      <a:r>
                        <a:rPr lang="el-GR" sz="900" dirty="0">
                          <a:effectLst/>
                        </a:rPr>
                        <a:t>4. Διαφωνώ</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419216141"/>
                  </a:ext>
                </a:extLst>
              </a:tr>
              <a:tr h="242339">
                <a:tc>
                  <a:txBody>
                    <a:bodyPr/>
                    <a:lstStyle/>
                    <a:p>
                      <a:pPr marL="38100" marR="38100">
                        <a:lnSpc>
                          <a:spcPts val="1600"/>
                        </a:lnSpc>
                        <a:spcAft>
                          <a:spcPts val="800"/>
                        </a:spcAft>
                      </a:pPr>
                      <a:r>
                        <a:rPr lang="el-GR" sz="900" dirty="0">
                          <a:effectLst/>
                        </a:rPr>
                        <a:t>5. Διαφωνώ απολύτως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352010875"/>
                  </a:ext>
                </a:extLst>
              </a:tr>
            </a:tbl>
          </a:graphicData>
        </a:graphic>
      </p:graphicFrame>
      <p:pic>
        <p:nvPicPr>
          <p:cNvPr id="4" name="Picture 3" descr="Chart, histogram&#10;&#10;Description automatically generated">
            <a:extLst>
              <a:ext uri="{FF2B5EF4-FFF2-40B4-BE49-F238E27FC236}">
                <a16:creationId xmlns:a16="http://schemas.microsoft.com/office/drawing/2014/main" xmlns="" id="{55D42778-9D64-56F9-31CA-197527D8B824}"/>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934845" y="2345551"/>
            <a:ext cx="5274310" cy="4220845"/>
          </a:xfrm>
          <a:prstGeom prst="rect">
            <a:avLst/>
          </a:prstGeom>
          <a:noFill/>
          <a:ln>
            <a:noFill/>
          </a:ln>
        </p:spPr>
      </p:pic>
    </p:spTree>
    <p:extLst>
      <p:ext uri="{BB962C8B-B14F-4D97-AF65-F5344CB8AC3E}">
        <p14:creationId xmlns:p14="http://schemas.microsoft.com/office/powerpoint/2010/main" xmlns="" val="19124126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Β.11. Οι παρεχόμενες θέσεις εργασίας στην Περιφέρεια Δυτικής Ελλάδας δεν αμείβουν καλά τους εργαζομένους. </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ένταξη στην Αγορά Εργασίας των Ωφελούμενων του Θεματικού Στόχου (ΘΣ) 9 </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123949"/>
            <a:ext cx="8064230" cy="1899494"/>
          </a:xfrm>
          <a:prstGeom prst="rect">
            <a:avLst/>
          </a:prstGeom>
          <a:noFill/>
        </p:spPr>
        <p:txBody>
          <a:bodyPr wrap="square" rtlCol="0">
            <a:spAutoFit/>
          </a:bodyPr>
          <a:lstStyle/>
          <a:p>
            <a:pPr marL="285750" indent="-285750" algn="just">
              <a:lnSpc>
                <a:spcPct val="150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Αναφορικά με το κατά πόσο οι υπάρχουσες θέσεις εργασίας αμείβουν καλά τους εργαζόμενους, οι απαντήσεις ακολουθούν την κανονική κατανομή με μεγαλύτερη όμως τάση στις απαντήσεις που δηλώνουν πως δεν αμείβονται καλά οι εργαζόμενοι ακόμη και καταφέρουν να μπουν σε αυτή την πολύ δύσκολη όπως έχει περιγραφεί μέχρι στιγμής, αγορά εργασίας.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xmlns="" id="{20C4C494-CC5A-50C2-2ADB-BB8B17221186}"/>
              </a:ext>
            </a:extLst>
          </p:cNvPr>
          <p:cNvGraphicFramePr>
            <a:graphicFrameLocks noGrp="1"/>
          </p:cNvGraphicFramePr>
          <p:nvPr/>
        </p:nvGraphicFramePr>
        <p:xfrm>
          <a:off x="97277" y="4947814"/>
          <a:ext cx="1837568" cy="1362994"/>
        </p:xfrm>
        <a:graphic>
          <a:graphicData uri="http://schemas.openxmlformats.org/drawingml/2006/table">
            <a:tbl>
              <a:tblPr>
                <a:tableStyleId>{3B4B98B0-60AC-42C2-AFA5-B58CD77FA1E5}</a:tableStyleId>
              </a:tblPr>
              <a:tblGrid>
                <a:gridCol w="1837568">
                  <a:extLst>
                    <a:ext uri="{9D8B030D-6E8A-4147-A177-3AD203B41FA5}">
                      <a16:colId xmlns:a16="http://schemas.microsoft.com/office/drawing/2014/main" xmlns="" val="2827649340"/>
                    </a:ext>
                  </a:extLst>
                </a:gridCol>
              </a:tblGrid>
              <a:tr h="242339">
                <a:tc>
                  <a:txBody>
                    <a:bodyPr/>
                    <a:lstStyle/>
                    <a:p>
                      <a:pPr marL="38100" marR="38100">
                        <a:lnSpc>
                          <a:spcPts val="1600"/>
                        </a:lnSpc>
                        <a:spcAft>
                          <a:spcPts val="800"/>
                        </a:spcAft>
                      </a:pPr>
                      <a:r>
                        <a:rPr lang="el-GR" sz="900" dirty="0">
                          <a:effectLst/>
                        </a:rPr>
                        <a:t>1. Συμφωνώ Απολύτως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76813448"/>
                  </a:ext>
                </a:extLst>
              </a:tr>
              <a:tr h="242339">
                <a:tc>
                  <a:txBody>
                    <a:bodyPr/>
                    <a:lstStyle/>
                    <a:p>
                      <a:pPr marL="38100" marR="38100">
                        <a:lnSpc>
                          <a:spcPts val="1600"/>
                        </a:lnSpc>
                        <a:spcAft>
                          <a:spcPts val="800"/>
                        </a:spcAft>
                      </a:pPr>
                      <a:r>
                        <a:rPr lang="el-GR" sz="900" dirty="0">
                          <a:effectLst/>
                        </a:rPr>
                        <a:t>2. Συμφωνώ</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907123984"/>
                  </a:ext>
                </a:extLst>
              </a:tr>
              <a:tr h="393638">
                <a:tc>
                  <a:txBody>
                    <a:bodyPr/>
                    <a:lstStyle/>
                    <a:p>
                      <a:pPr marL="38100" marR="38100">
                        <a:lnSpc>
                          <a:spcPts val="1600"/>
                        </a:lnSpc>
                        <a:spcAft>
                          <a:spcPts val="800"/>
                        </a:spcAft>
                      </a:pPr>
                      <a:r>
                        <a:rPr lang="el-GR" sz="900" dirty="0">
                          <a:effectLst/>
                        </a:rPr>
                        <a:t>3. Ούτε Συμφωνώ, Ούτε Διαφωνώ</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573652543"/>
                  </a:ext>
                </a:extLst>
              </a:tr>
              <a:tr h="242339">
                <a:tc>
                  <a:txBody>
                    <a:bodyPr/>
                    <a:lstStyle/>
                    <a:p>
                      <a:pPr marL="38100" marR="38100">
                        <a:lnSpc>
                          <a:spcPts val="1600"/>
                        </a:lnSpc>
                        <a:spcAft>
                          <a:spcPts val="800"/>
                        </a:spcAft>
                      </a:pPr>
                      <a:r>
                        <a:rPr lang="el-GR" sz="900" dirty="0">
                          <a:effectLst/>
                        </a:rPr>
                        <a:t>4. Διαφωνώ</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419216141"/>
                  </a:ext>
                </a:extLst>
              </a:tr>
              <a:tr h="242339">
                <a:tc>
                  <a:txBody>
                    <a:bodyPr/>
                    <a:lstStyle/>
                    <a:p>
                      <a:pPr marL="38100" marR="38100">
                        <a:lnSpc>
                          <a:spcPts val="1600"/>
                        </a:lnSpc>
                        <a:spcAft>
                          <a:spcPts val="800"/>
                        </a:spcAft>
                      </a:pPr>
                      <a:r>
                        <a:rPr lang="el-GR" sz="900" dirty="0">
                          <a:effectLst/>
                        </a:rPr>
                        <a:t>5. Διαφωνώ απολύτως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352010875"/>
                  </a:ext>
                </a:extLst>
              </a:tr>
            </a:tbl>
          </a:graphicData>
        </a:graphic>
      </p:graphicFrame>
      <p:pic>
        <p:nvPicPr>
          <p:cNvPr id="5" name="Picture 4" descr="Chart, histogram&#10;&#10;Description automatically generated">
            <a:extLst>
              <a:ext uri="{FF2B5EF4-FFF2-40B4-BE49-F238E27FC236}">
                <a16:creationId xmlns:a16="http://schemas.microsoft.com/office/drawing/2014/main" xmlns="" id="{4A255ADD-3FCF-3FB0-A5F2-BA92F2620835}"/>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474730" y="2762305"/>
            <a:ext cx="4734425" cy="3788794"/>
          </a:xfrm>
          <a:prstGeom prst="rect">
            <a:avLst/>
          </a:prstGeom>
          <a:noFill/>
          <a:ln>
            <a:noFill/>
          </a:ln>
        </p:spPr>
      </p:pic>
    </p:spTree>
    <p:extLst>
      <p:ext uri="{BB962C8B-B14F-4D97-AF65-F5344CB8AC3E}">
        <p14:creationId xmlns:p14="http://schemas.microsoft.com/office/powerpoint/2010/main" xmlns="" val="15241652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Β.12. Οι παρεχόμενες θέσεις εργασίας στην Περιφέρεια Δυτικής Ελλάδας δεν ανταποκρίνονται στα προσόντα και στις ικανότητές μου. </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ένταξη στην Αγορά Εργασίας των Ωφελούμενων του Θεματικού Στόχου (ΘΣ) 9 </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123949"/>
            <a:ext cx="8064230" cy="2061077"/>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συμμετέχοντες στο δείγμα δεν έχουν ιδιαίτερες απαιτήσεις εύρεσης εργασίας που να ανταποκρίνεται σε συγκεκριμένα προσόντα και ικανότητες. </a:t>
            </a: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Μόλις το 19,4% του δείγματος θεωρεί πως οι θέσεις εργασίας στην περιοχή δεν ανταποκρίνονται στα προσόντα και τις ικανότητές του. </a:t>
            </a: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 ποσοστό αυτό είναι κοντά στο 13,1% των συμμετεχόντων ωφελούμενων που είναι κάτοχοι μεταπτυχιακού τίτλου σπουδών.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xmlns="" id="{20C4C494-CC5A-50C2-2ADB-BB8B17221186}"/>
              </a:ext>
            </a:extLst>
          </p:cNvPr>
          <p:cNvGraphicFramePr>
            <a:graphicFrameLocks noGrp="1"/>
          </p:cNvGraphicFramePr>
          <p:nvPr/>
        </p:nvGraphicFramePr>
        <p:xfrm>
          <a:off x="97277" y="4947814"/>
          <a:ext cx="1837568" cy="1362994"/>
        </p:xfrm>
        <a:graphic>
          <a:graphicData uri="http://schemas.openxmlformats.org/drawingml/2006/table">
            <a:tbl>
              <a:tblPr>
                <a:tableStyleId>{3B4B98B0-60AC-42C2-AFA5-B58CD77FA1E5}</a:tableStyleId>
              </a:tblPr>
              <a:tblGrid>
                <a:gridCol w="1837568">
                  <a:extLst>
                    <a:ext uri="{9D8B030D-6E8A-4147-A177-3AD203B41FA5}">
                      <a16:colId xmlns:a16="http://schemas.microsoft.com/office/drawing/2014/main" xmlns="" val="2827649340"/>
                    </a:ext>
                  </a:extLst>
                </a:gridCol>
              </a:tblGrid>
              <a:tr h="242339">
                <a:tc>
                  <a:txBody>
                    <a:bodyPr/>
                    <a:lstStyle/>
                    <a:p>
                      <a:pPr marL="38100" marR="38100">
                        <a:lnSpc>
                          <a:spcPts val="1600"/>
                        </a:lnSpc>
                        <a:spcAft>
                          <a:spcPts val="800"/>
                        </a:spcAft>
                      </a:pPr>
                      <a:r>
                        <a:rPr lang="el-GR" sz="900" dirty="0">
                          <a:effectLst/>
                        </a:rPr>
                        <a:t>1. Συμφωνώ Απολύτως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76813448"/>
                  </a:ext>
                </a:extLst>
              </a:tr>
              <a:tr h="242339">
                <a:tc>
                  <a:txBody>
                    <a:bodyPr/>
                    <a:lstStyle/>
                    <a:p>
                      <a:pPr marL="38100" marR="38100">
                        <a:lnSpc>
                          <a:spcPts val="1600"/>
                        </a:lnSpc>
                        <a:spcAft>
                          <a:spcPts val="800"/>
                        </a:spcAft>
                      </a:pPr>
                      <a:r>
                        <a:rPr lang="el-GR" sz="900" dirty="0">
                          <a:effectLst/>
                        </a:rPr>
                        <a:t>2. Συμφωνώ</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907123984"/>
                  </a:ext>
                </a:extLst>
              </a:tr>
              <a:tr h="393638">
                <a:tc>
                  <a:txBody>
                    <a:bodyPr/>
                    <a:lstStyle/>
                    <a:p>
                      <a:pPr marL="38100" marR="38100">
                        <a:lnSpc>
                          <a:spcPts val="1600"/>
                        </a:lnSpc>
                        <a:spcAft>
                          <a:spcPts val="800"/>
                        </a:spcAft>
                      </a:pPr>
                      <a:r>
                        <a:rPr lang="el-GR" sz="900" dirty="0">
                          <a:effectLst/>
                        </a:rPr>
                        <a:t>3. Ούτε Συμφωνώ, Ούτε Διαφωνώ</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573652543"/>
                  </a:ext>
                </a:extLst>
              </a:tr>
              <a:tr h="242339">
                <a:tc>
                  <a:txBody>
                    <a:bodyPr/>
                    <a:lstStyle/>
                    <a:p>
                      <a:pPr marL="38100" marR="38100">
                        <a:lnSpc>
                          <a:spcPts val="1600"/>
                        </a:lnSpc>
                        <a:spcAft>
                          <a:spcPts val="800"/>
                        </a:spcAft>
                      </a:pPr>
                      <a:r>
                        <a:rPr lang="el-GR" sz="900" dirty="0">
                          <a:effectLst/>
                        </a:rPr>
                        <a:t>4. Διαφωνώ</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419216141"/>
                  </a:ext>
                </a:extLst>
              </a:tr>
              <a:tr h="242339">
                <a:tc>
                  <a:txBody>
                    <a:bodyPr/>
                    <a:lstStyle/>
                    <a:p>
                      <a:pPr marL="38100" marR="38100">
                        <a:lnSpc>
                          <a:spcPts val="1600"/>
                        </a:lnSpc>
                        <a:spcAft>
                          <a:spcPts val="800"/>
                        </a:spcAft>
                      </a:pPr>
                      <a:r>
                        <a:rPr lang="el-GR" sz="900" dirty="0">
                          <a:effectLst/>
                        </a:rPr>
                        <a:t>5. Διαφωνώ απολύτως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352010875"/>
                  </a:ext>
                </a:extLst>
              </a:tr>
            </a:tbl>
          </a:graphicData>
        </a:graphic>
      </p:graphicFrame>
      <p:pic>
        <p:nvPicPr>
          <p:cNvPr id="4" name="Picture 3" descr="Chart, histogram&#10;&#10;Description automatically generated">
            <a:extLst>
              <a:ext uri="{FF2B5EF4-FFF2-40B4-BE49-F238E27FC236}">
                <a16:creationId xmlns:a16="http://schemas.microsoft.com/office/drawing/2014/main" xmlns="" id="{245BE273-A7FC-3319-9CA5-951EC341B010}"/>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934845" y="3219344"/>
            <a:ext cx="5274310" cy="3456940"/>
          </a:xfrm>
          <a:prstGeom prst="rect">
            <a:avLst/>
          </a:prstGeom>
          <a:noFill/>
          <a:ln>
            <a:noFill/>
          </a:ln>
        </p:spPr>
      </p:pic>
    </p:spTree>
    <p:extLst>
      <p:ext uri="{BB962C8B-B14F-4D97-AF65-F5344CB8AC3E}">
        <p14:creationId xmlns:p14="http://schemas.microsoft.com/office/powerpoint/2010/main" xmlns="" val="8287224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400" dirty="0">
                <a:cs typeface="Times New Roman" pitchFamily="18" charset="0"/>
              </a:rPr>
              <a:t>Β.13. Για να βρω μία θέση εργασίας που θα με καλύπτει από πλευράς αντικειμένου και απολαβών πρέπει να αλλάξω τόπο εργασίας/κατοικίας. (Πρέπει να φύγω από την Περιφέρεια Δυτικής Ελλάδας)</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ένταξη στην Αγορά Εργασίας των Ωφελούμενων του Θεματικού Στόχου (ΘΣ) 9 </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123949"/>
            <a:ext cx="8064230" cy="2254848"/>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Αναπόφευκτα μόνο το 21,9% του δείγματος θεωρεί ότι δεν πρέπει να αλλάξει περιοχή αν θέλει να βρει μία εργασία που να καλύπτει τις αμοιβές και το αντικείμενο που επιθυμεί. </a:t>
            </a:r>
          </a:p>
          <a:p>
            <a:pPr marL="285750" indent="-285750" algn="just">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Γίνεται αντιληπτό πως η Περιφέρεια Δυτικής Ελλάδας πιθανότατα να αντιμετωπίσει ακόμη μεγαλύτερο δημογραφικό πρόβλημα, καθώς ευκολότερα εγκαταλείπουν την περιοχή άνεργα άτομα μικρής ηλικίας παρά μεσήλικες και ηλικιωμένοι.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xmlns="" id="{20C4C494-CC5A-50C2-2ADB-BB8B17221186}"/>
              </a:ext>
            </a:extLst>
          </p:cNvPr>
          <p:cNvGraphicFramePr>
            <a:graphicFrameLocks noGrp="1"/>
          </p:cNvGraphicFramePr>
          <p:nvPr/>
        </p:nvGraphicFramePr>
        <p:xfrm>
          <a:off x="97277" y="4947814"/>
          <a:ext cx="1837568" cy="1362994"/>
        </p:xfrm>
        <a:graphic>
          <a:graphicData uri="http://schemas.openxmlformats.org/drawingml/2006/table">
            <a:tbl>
              <a:tblPr>
                <a:tableStyleId>{3B4B98B0-60AC-42C2-AFA5-B58CD77FA1E5}</a:tableStyleId>
              </a:tblPr>
              <a:tblGrid>
                <a:gridCol w="1837568">
                  <a:extLst>
                    <a:ext uri="{9D8B030D-6E8A-4147-A177-3AD203B41FA5}">
                      <a16:colId xmlns:a16="http://schemas.microsoft.com/office/drawing/2014/main" xmlns="" val="2827649340"/>
                    </a:ext>
                  </a:extLst>
                </a:gridCol>
              </a:tblGrid>
              <a:tr h="242339">
                <a:tc>
                  <a:txBody>
                    <a:bodyPr/>
                    <a:lstStyle/>
                    <a:p>
                      <a:pPr marL="38100" marR="38100">
                        <a:lnSpc>
                          <a:spcPts val="1600"/>
                        </a:lnSpc>
                        <a:spcAft>
                          <a:spcPts val="800"/>
                        </a:spcAft>
                      </a:pPr>
                      <a:r>
                        <a:rPr lang="el-GR" sz="900" dirty="0">
                          <a:effectLst/>
                        </a:rPr>
                        <a:t>1. Συμφωνώ Απολύτως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76813448"/>
                  </a:ext>
                </a:extLst>
              </a:tr>
              <a:tr h="242339">
                <a:tc>
                  <a:txBody>
                    <a:bodyPr/>
                    <a:lstStyle/>
                    <a:p>
                      <a:pPr marL="38100" marR="38100">
                        <a:lnSpc>
                          <a:spcPts val="1600"/>
                        </a:lnSpc>
                        <a:spcAft>
                          <a:spcPts val="800"/>
                        </a:spcAft>
                      </a:pPr>
                      <a:r>
                        <a:rPr lang="el-GR" sz="900" dirty="0">
                          <a:effectLst/>
                        </a:rPr>
                        <a:t>2. Συμφωνώ</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907123984"/>
                  </a:ext>
                </a:extLst>
              </a:tr>
              <a:tr h="393638">
                <a:tc>
                  <a:txBody>
                    <a:bodyPr/>
                    <a:lstStyle/>
                    <a:p>
                      <a:pPr marL="38100" marR="38100">
                        <a:lnSpc>
                          <a:spcPts val="1600"/>
                        </a:lnSpc>
                        <a:spcAft>
                          <a:spcPts val="800"/>
                        </a:spcAft>
                      </a:pPr>
                      <a:r>
                        <a:rPr lang="el-GR" sz="900" dirty="0">
                          <a:effectLst/>
                        </a:rPr>
                        <a:t>3. Ούτε Συμφωνώ, Ούτε Διαφωνώ</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573652543"/>
                  </a:ext>
                </a:extLst>
              </a:tr>
              <a:tr h="242339">
                <a:tc>
                  <a:txBody>
                    <a:bodyPr/>
                    <a:lstStyle/>
                    <a:p>
                      <a:pPr marL="38100" marR="38100">
                        <a:lnSpc>
                          <a:spcPts val="1600"/>
                        </a:lnSpc>
                        <a:spcAft>
                          <a:spcPts val="800"/>
                        </a:spcAft>
                      </a:pPr>
                      <a:r>
                        <a:rPr lang="el-GR" sz="900" dirty="0">
                          <a:effectLst/>
                        </a:rPr>
                        <a:t>4. Διαφωνώ</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419216141"/>
                  </a:ext>
                </a:extLst>
              </a:tr>
              <a:tr h="242339">
                <a:tc>
                  <a:txBody>
                    <a:bodyPr/>
                    <a:lstStyle/>
                    <a:p>
                      <a:pPr marL="38100" marR="38100">
                        <a:lnSpc>
                          <a:spcPts val="1600"/>
                        </a:lnSpc>
                        <a:spcAft>
                          <a:spcPts val="800"/>
                        </a:spcAft>
                      </a:pPr>
                      <a:r>
                        <a:rPr lang="el-GR" sz="900" dirty="0">
                          <a:effectLst/>
                        </a:rPr>
                        <a:t>5. Διαφωνώ απολύτως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352010875"/>
                  </a:ext>
                </a:extLst>
              </a:tr>
            </a:tbl>
          </a:graphicData>
        </a:graphic>
      </p:graphicFrame>
      <p:pic>
        <p:nvPicPr>
          <p:cNvPr id="5" name="Picture 4" descr="Chart, histogram&#10;&#10;Description automatically generated">
            <a:extLst>
              <a:ext uri="{FF2B5EF4-FFF2-40B4-BE49-F238E27FC236}">
                <a16:creationId xmlns:a16="http://schemas.microsoft.com/office/drawing/2014/main" xmlns="" id="{F3AD8B16-65EE-E3B7-0EE9-D63E5AFC7E1C}"/>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256073" y="3167369"/>
            <a:ext cx="4572744" cy="3406060"/>
          </a:xfrm>
          <a:prstGeom prst="rect">
            <a:avLst/>
          </a:prstGeom>
          <a:noFill/>
          <a:ln>
            <a:noFill/>
          </a:ln>
        </p:spPr>
      </p:pic>
    </p:spTree>
    <p:extLst>
      <p:ext uri="{BB962C8B-B14F-4D97-AF65-F5344CB8AC3E}">
        <p14:creationId xmlns:p14="http://schemas.microsoft.com/office/powerpoint/2010/main" xmlns="" val="24447299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400" dirty="0">
                <a:cs typeface="Times New Roman" pitchFamily="18" charset="0"/>
              </a:rPr>
              <a:t>Β.14. Για να βρω μία θέση εργασίας που θα με καλύπτει από πλευράς αντικειμένου και απολαβών πρέπει να αλλάξω τόπο εργασίας/κατοικίας. (Πρέπει να φύγω σε άλλη χώρα εκτός Ελλάδας)</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ένταξη στην Αγορά Εργασίας των Ωφελούμενων του Θεματικού Στόχου (ΘΣ) 9 </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123949"/>
            <a:ext cx="8064230" cy="2657009"/>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Σε συνέχεια του προηγούμενου ερωτήματος, μόνο το 28,9% του δείγματος θεωρεί ότι δεν πρέπει να αλλάξει χώρα διαβίωσης αν θέλει να βρει μία εργασία που να καλύπτει τις αμοιβές και το αντικείμενο που επιθυμεί. </a:t>
            </a:r>
          </a:p>
          <a:p>
            <a:pPr marL="285750" indent="-285750" algn="just">
              <a:lnSpc>
                <a:spcPct val="107000"/>
              </a:lnSpc>
              <a:spcAft>
                <a:spcPts val="800"/>
              </a:spcAft>
              <a:buFont typeface="Arial" panose="020B0604020202020204" pitchFamily="34" charset="0"/>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Συνεπώς λίγοι είναι οι συμμετέχοντες που πιστεύουν πως μία αλλαγή περιοχής εντός Ελλάδας θα τους εξασφάλιζε καλύτερες εργασιακές προοπτικές. </a:t>
            </a:r>
          </a:p>
          <a:p>
            <a:pPr marL="285750" indent="-285750" algn="just">
              <a:lnSpc>
                <a:spcPct val="107000"/>
              </a:lnSpc>
              <a:spcAft>
                <a:spcPts val="800"/>
              </a:spcAft>
              <a:buFont typeface="Arial" panose="020B0604020202020204" pitchFamily="34" charset="0"/>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Οι περισσότεροι ερωτώμενοι θεωρούν πως σε χώρες του εξωτερικού μπορούν να βρουν τις συνθήκες εργασίας και τις προοπτικές που επιθυμούν με επακόλουθα αποτελέσματα τόσο στη δημογραφία όσο και στο ΑΕΠ της περιοχής καθώς οι νέοι που συνήθως αποχωρούν είναι και αυτοί που καταναλώνουν περισσότερο. </a:t>
            </a:r>
          </a:p>
        </p:txBody>
      </p:sp>
      <p:graphicFrame>
        <p:nvGraphicFramePr>
          <p:cNvPr id="6" name="Table 5">
            <a:extLst>
              <a:ext uri="{FF2B5EF4-FFF2-40B4-BE49-F238E27FC236}">
                <a16:creationId xmlns:a16="http://schemas.microsoft.com/office/drawing/2014/main" xmlns="" id="{20C4C494-CC5A-50C2-2ADB-BB8B17221186}"/>
              </a:ext>
            </a:extLst>
          </p:cNvPr>
          <p:cNvGraphicFramePr>
            <a:graphicFrameLocks noGrp="1"/>
          </p:cNvGraphicFramePr>
          <p:nvPr/>
        </p:nvGraphicFramePr>
        <p:xfrm>
          <a:off x="97277" y="4947814"/>
          <a:ext cx="1837568" cy="1362994"/>
        </p:xfrm>
        <a:graphic>
          <a:graphicData uri="http://schemas.openxmlformats.org/drawingml/2006/table">
            <a:tbl>
              <a:tblPr>
                <a:tableStyleId>{3B4B98B0-60AC-42C2-AFA5-B58CD77FA1E5}</a:tableStyleId>
              </a:tblPr>
              <a:tblGrid>
                <a:gridCol w="1837568">
                  <a:extLst>
                    <a:ext uri="{9D8B030D-6E8A-4147-A177-3AD203B41FA5}">
                      <a16:colId xmlns:a16="http://schemas.microsoft.com/office/drawing/2014/main" xmlns="" val="2827649340"/>
                    </a:ext>
                  </a:extLst>
                </a:gridCol>
              </a:tblGrid>
              <a:tr h="242339">
                <a:tc>
                  <a:txBody>
                    <a:bodyPr/>
                    <a:lstStyle/>
                    <a:p>
                      <a:pPr marL="38100" marR="38100">
                        <a:lnSpc>
                          <a:spcPts val="1600"/>
                        </a:lnSpc>
                        <a:spcAft>
                          <a:spcPts val="800"/>
                        </a:spcAft>
                      </a:pPr>
                      <a:r>
                        <a:rPr lang="el-GR" sz="900" dirty="0">
                          <a:effectLst/>
                        </a:rPr>
                        <a:t>1. Συμφωνώ Απολύτως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76813448"/>
                  </a:ext>
                </a:extLst>
              </a:tr>
              <a:tr h="242339">
                <a:tc>
                  <a:txBody>
                    <a:bodyPr/>
                    <a:lstStyle/>
                    <a:p>
                      <a:pPr marL="38100" marR="38100">
                        <a:lnSpc>
                          <a:spcPts val="1600"/>
                        </a:lnSpc>
                        <a:spcAft>
                          <a:spcPts val="800"/>
                        </a:spcAft>
                      </a:pPr>
                      <a:r>
                        <a:rPr lang="el-GR" sz="900" dirty="0">
                          <a:effectLst/>
                        </a:rPr>
                        <a:t>2. Συμφωνώ</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907123984"/>
                  </a:ext>
                </a:extLst>
              </a:tr>
              <a:tr h="393638">
                <a:tc>
                  <a:txBody>
                    <a:bodyPr/>
                    <a:lstStyle/>
                    <a:p>
                      <a:pPr marL="38100" marR="38100">
                        <a:lnSpc>
                          <a:spcPts val="1600"/>
                        </a:lnSpc>
                        <a:spcAft>
                          <a:spcPts val="800"/>
                        </a:spcAft>
                      </a:pPr>
                      <a:r>
                        <a:rPr lang="el-GR" sz="900" dirty="0">
                          <a:effectLst/>
                        </a:rPr>
                        <a:t>3. Ούτε Συμφωνώ, Ούτε Διαφωνώ</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573652543"/>
                  </a:ext>
                </a:extLst>
              </a:tr>
              <a:tr h="242339">
                <a:tc>
                  <a:txBody>
                    <a:bodyPr/>
                    <a:lstStyle/>
                    <a:p>
                      <a:pPr marL="38100" marR="38100">
                        <a:lnSpc>
                          <a:spcPts val="1600"/>
                        </a:lnSpc>
                        <a:spcAft>
                          <a:spcPts val="800"/>
                        </a:spcAft>
                      </a:pPr>
                      <a:r>
                        <a:rPr lang="el-GR" sz="900" dirty="0">
                          <a:effectLst/>
                        </a:rPr>
                        <a:t>4. Διαφωνώ</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419216141"/>
                  </a:ext>
                </a:extLst>
              </a:tr>
              <a:tr h="242339">
                <a:tc>
                  <a:txBody>
                    <a:bodyPr/>
                    <a:lstStyle/>
                    <a:p>
                      <a:pPr marL="38100" marR="38100">
                        <a:lnSpc>
                          <a:spcPts val="1600"/>
                        </a:lnSpc>
                        <a:spcAft>
                          <a:spcPts val="800"/>
                        </a:spcAft>
                      </a:pPr>
                      <a:r>
                        <a:rPr lang="el-GR" sz="900" dirty="0">
                          <a:effectLst/>
                        </a:rPr>
                        <a:t>5. Διαφωνώ απολύτως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352010875"/>
                  </a:ext>
                </a:extLst>
              </a:tr>
            </a:tbl>
          </a:graphicData>
        </a:graphic>
      </p:graphicFrame>
      <p:pic>
        <p:nvPicPr>
          <p:cNvPr id="4" name="Picture 3" descr="Chart, histogram&#10;&#10;Description automatically generated">
            <a:extLst>
              <a:ext uri="{FF2B5EF4-FFF2-40B4-BE49-F238E27FC236}">
                <a16:creationId xmlns:a16="http://schemas.microsoft.com/office/drawing/2014/main" xmlns="" id="{803561F3-0103-6112-644F-4A9FBF8EB8DB}"/>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695574" y="3780958"/>
            <a:ext cx="4102705" cy="2846208"/>
          </a:xfrm>
          <a:prstGeom prst="rect">
            <a:avLst/>
          </a:prstGeom>
          <a:noFill/>
          <a:ln>
            <a:noFill/>
          </a:ln>
        </p:spPr>
      </p:pic>
    </p:spTree>
    <p:extLst>
      <p:ext uri="{BB962C8B-B14F-4D97-AF65-F5344CB8AC3E}">
        <p14:creationId xmlns:p14="http://schemas.microsoft.com/office/powerpoint/2010/main" xmlns="" val="41352013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400" dirty="0">
                <a:cs typeface="Times New Roman" pitchFamily="18" charset="0"/>
              </a:rPr>
              <a:t>Β.15. Με ποιους τρόπους θα μπορούσαν οι τοπικές κοινωνικές υπηρεσίες να βοηθήσουν στην εύρεση εργασίας τα άτομα που αναζητούν εργασία; (Μέχρι 3 προτάσεις) Ι</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ένταξη στην Αγορά Εργασίας των Ωφελούμενων του Θεματικού Στόχου (ΘΣ) 9 </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123949"/>
            <a:ext cx="8064230" cy="4948214"/>
          </a:xfrm>
          <a:prstGeom prst="rect">
            <a:avLst/>
          </a:prstGeom>
          <a:noFill/>
        </p:spPr>
        <p:txBody>
          <a:bodyPr wrap="square" rtlCol="0">
            <a:spAutoFit/>
          </a:bodyPr>
          <a:lstStyle/>
          <a:p>
            <a:pPr>
              <a:lnSpc>
                <a:spcPct val="107000"/>
              </a:lnSpc>
              <a:spcAft>
                <a:spcPts val="800"/>
              </a:spcAft>
            </a:pPr>
            <a:r>
              <a:rPr lang="el-GR" sz="1600" dirty="0">
                <a:effectLst/>
                <a:ea typeface="Calibri" panose="020F0502020204030204" pitchFamily="34" charset="0"/>
                <a:cs typeface="Times New Roman" panose="02020603050405020304" pitchFamily="18" charset="0"/>
              </a:rPr>
              <a:t> Παρατίθενται παρακάτω αυτούσιες κάποιες από τις ενδιαφέρουσες ιδέες/ προτάσεις ωφελούμενων αναφορικά με τους τρόπους που θα μπορούσαν να βοηθήσουν οι τοπικές κοινωνικές υπηρεσίες στην εύρεση εργασίας: </a:t>
            </a:r>
          </a:p>
          <a:p>
            <a:pPr marL="342900" lvl="0" indent="-342900" algn="just">
              <a:lnSpc>
                <a:spcPct val="150000"/>
              </a:lnSpc>
              <a:spcAft>
                <a:spcPts val="800"/>
              </a:spcAft>
              <a:buFont typeface="Symbol" panose="05050102010706020507" pitchFamily="18" charset="2"/>
              <a:buChar char=""/>
            </a:pPr>
            <a:r>
              <a:rPr lang="el-GR" sz="1600" dirty="0">
                <a:effectLst/>
                <a:ea typeface="Times New Roman" panose="02020603050405020304" pitchFamily="18" charset="0"/>
                <a:cs typeface="Times New Roman" panose="02020603050405020304" pitchFamily="18" charset="0"/>
              </a:rPr>
              <a:t>Κάνοντας πράξη την  Δια Βίου Μάθηση, εντάσσοντας τον κάθε πολίτη και θέτοντάς τον σε θέση να έρθει αντιμέτωπος με την πραγματικότητα με πιο ώριμη σκέψη και με μεγαλύτερη ετοιμότητα. </a:t>
            </a:r>
          </a:p>
          <a:p>
            <a:pPr marL="342900" lvl="0" indent="-342900" algn="just">
              <a:lnSpc>
                <a:spcPct val="150000"/>
              </a:lnSpc>
              <a:spcAft>
                <a:spcPts val="800"/>
              </a:spcAft>
              <a:buFont typeface="Symbol" panose="05050102010706020507" pitchFamily="18" charset="2"/>
              <a:buChar char=""/>
            </a:pPr>
            <a:r>
              <a:rPr lang="el-GR" sz="1600" dirty="0">
                <a:effectLst/>
                <a:ea typeface="Times New Roman" panose="02020603050405020304" pitchFamily="18" charset="0"/>
                <a:cs typeface="Times New Roman" panose="02020603050405020304" pitchFamily="18" charset="0"/>
              </a:rPr>
              <a:t>Τακτικότερα προγράμματα απόκτησης εργασιακής εμπειρίας σε φορείς που κάνουν χρήση ανώτερων τεχνολογιών, αιχμής, έτσι ώστε σε νευραλγικές θέσεις εργασίας να εργάζονται πιο κατάλληλα άτομα</a:t>
            </a:r>
          </a:p>
          <a:p>
            <a:pPr marL="342900" lvl="0" indent="-342900" algn="just">
              <a:lnSpc>
                <a:spcPct val="150000"/>
              </a:lnSpc>
              <a:spcAft>
                <a:spcPts val="800"/>
              </a:spcAft>
              <a:buFont typeface="Symbol" panose="05050102010706020507" pitchFamily="18" charset="2"/>
              <a:buChar char=""/>
            </a:pPr>
            <a:r>
              <a:rPr lang="el-GR" sz="1600" dirty="0">
                <a:effectLst/>
                <a:ea typeface="Times New Roman" panose="02020603050405020304" pitchFamily="18" charset="0"/>
                <a:cs typeface="Times New Roman" panose="02020603050405020304" pitchFamily="18" charset="0"/>
              </a:rPr>
              <a:t>Να μην ''</a:t>
            </a:r>
            <a:r>
              <a:rPr lang="el-GR" sz="1600" dirty="0" err="1">
                <a:effectLst/>
                <a:ea typeface="Times New Roman" panose="02020603050405020304" pitchFamily="18" charset="0"/>
                <a:cs typeface="Times New Roman" panose="02020603050405020304" pitchFamily="18" charset="0"/>
              </a:rPr>
              <a:t>επαναπαύει</a:t>
            </a:r>
            <a:r>
              <a:rPr lang="el-GR" sz="1600" dirty="0">
                <a:effectLst/>
                <a:ea typeface="Times New Roman" panose="02020603050405020304" pitchFamily="18" charset="0"/>
                <a:cs typeface="Times New Roman" panose="02020603050405020304" pitchFamily="18" charset="0"/>
              </a:rPr>
              <a:t>" και "αδρανοποιεί" τον πολίτη με επιδόματα και μόνο</a:t>
            </a:r>
          </a:p>
          <a:p>
            <a:pPr marL="342900" lvl="0" indent="-342900" algn="just">
              <a:lnSpc>
                <a:spcPct val="150000"/>
              </a:lnSpc>
              <a:spcAft>
                <a:spcPts val="800"/>
              </a:spcAft>
              <a:buFont typeface="Symbol" panose="05050102010706020507" pitchFamily="18" charset="2"/>
              <a:buChar char=""/>
            </a:pPr>
            <a:r>
              <a:rPr lang="el-GR" sz="1600" dirty="0">
                <a:effectLst/>
                <a:ea typeface="Times New Roman" panose="02020603050405020304" pitchFamily="18" charset="0"/>
                <a:cs typeface="Times New Roman" panose="02020603050405020304" pitchFamily="18" charset="0"/>
              </a:rPr>
              <a:t>Η συνεχόμενη κατάρτιση-εκπαίδευση του πολίτη σε συνδυασμό με την εμπειρική μάθηση μέσα από την πρακτική της εργασίας θα αποδώσει στο μέγιστο βαθμό στην εξάλειψη της ανεργίας. Συνεπώς, η αμειβόμενη πρακτική άσκηση είναι ένας άλλος τρόπος</a:t>
            </a:r>
          </a:p>
        </p:txBody>
      </p:sp>
    </p:spTree>
    <p:extLst>
      <p:ext uri="{BB962C8B-B14F-4D97-AF65-F5344CB8AC3E}">
        <p14:creationId xmlns:p14="http://schemas.microsoft.com/office/powerpoint/2010/main" xmlns="" val="9372468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400" dirty="0">
                <a:cs typeface="Times New Roman" pitchFamily="18" charset="0"/>
              </a:rPr>
              <a:t>Β.15. Με ποιους τρόπους θα μπορούσαν οι τοπικές κοινωνικές υπηρεσίες να βοηθήσουν στην εύρεση εργασίας τα άτομα που αναζητούν εργασία; (Μέχρι 3 προτάσεις) ΙΙ</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ένταξη στην Αγορά Εργασίας των Ωφελούμενων του Θεματικού Στόχου (ΘΣ) 9 </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155643" y="1129217"/>
            <a:ext cx="8253919" cy="5916171"/>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Όσον αφορά τον Ο.Α.Ε.Δ. ,κατά τη γνώμη μου θα έπρεπε να επικοινωνεί με τους άνεργους και να τους ενημερώνει για τις υπάρχουσες θέσεις εργασίας και τα προγράμματα , διαφορετικά για ποιο λόγο να συμπληρώνουμε και να αποστέλλουμε βιογραφικά στον Ο.Α.Ε.Δ.</a:t>
            </a:r>
          </a:p>
          <a:p>
            <a:pPr marL="285750" indent="-285750" algn="just">
              <a:lnSpc>
                <a:spcPct val="107000"/>
              </a:lnSpc>
              <a:spcAft>
                <a:spcPts val="800"/>
              </a:spcAft>
              <a:buFont typeface="Arial" panose="020B0604020202020204" pitchFamily="34" charset="0"/>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Η Περιφέρεια Δυτικής Ελλάδας να αναδείξει επιτέλους την πολύπαθη Αχαΐα σε επίπεδο τουριστικής ανάπτυξης με μακροπρόθεσμο στόχο την γενικότερη ανάπτυξη της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Περιφ</a:t>
            </a:r>
            <a:r>
              <a:rPr lang="el-GR"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l-GR" sz="1600" dirty="0" err="1" smtClean="0">
                <a:effectLst/>
                <a:latin typeface="Calibri" panose="020F0502020204030204" pitchFamily="34" charset="0"/>
                <a:ea typeface="Calibri" panose="020F0502020204030204" pitchFamily="34" charset="0"/>
                <a:cs typeface="Times New Roman" panose="02020603050405020304" pitchFamily="18" charset="0"/>
              </a:rPr>
              <a:t>Δυτ</a:t>
            </a:r>
            <a:r>
              <a:rPr lang="el-GR" sz="1600" dirty="0" smtClean="0">
                <a:effectLst/>
                <a:latin typeface="Calibri" panose="020F0502020204030204" pitchFamily="34" charset="0"/>
                <a:ea typeface="Calibri" panose="020F0502020204030204" pitchFamily="34" charset="0"/>
                <a:cs typeface="Times New Roman" panose="02020603050405020304" pitchFamily="18" charset="0"/>
              </a:rPr>
              <a:t>. Ελλάδας </a:t>
            </a:r>
            <a:r>
              <a:rPr lang="el-GR" sz="1600" dirty="0">
                <a:effectLst/>
                <a:latin typeface="Calibri" panose="020F0502020204030204" pitchFamily="34" charset="0"/>
                <a:ea typeface="Calibri" panose="020F0502020204030204" pitchFamily="34" charset="0"/>
                <a:cs typeface="Times New Roman" panose="02020603050405020304" pitchFamily="18" charset="0"/>
              </a:rPr>
              <a:t>και τη δημιουργία πολλαπλών θέσεων εργασίας.</a:t>
            </a:r>
          </a:p>
          <a:p>
            <a:pPr marL="285750" indent="-285750" algn="just">
              <a:lnSpc>
                <a:spcPct val="107000"/>
              </a:lnSpc>
              <a:spcAft>
                <a:spcPts val="800"/>
              </a:spcAft>
              <a:buFont typeface="Arial" panose="020B0604020202020204" pitchFamily="34" charset="0"/>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ΣΥΝΕΧΗ ΕΝΗΜΕΩΣΗ ΑΝΕΡΓΩΝ ΜΕΣΩ ΜΕΙΛ ΚΑΙ ΤΗΛΕΦΩΝΩΝ </a:t>
            </a:r>
            <a:r>
              <a:rPr lang="el-GR" sz="1600" dirty="0">
                <a:latin typeface="Calibri" panose="020F0502020204030204" pitchFamily="34" charset="0"/>
                <a:ea typeface="Calibri" panose="020F0502020204030204" pitchFamily="34" charset="0"/>
                <a:cs typeface="Times New Roman" panose="02020603050405020304" pitchFamily="18" charset="0"/>
              </a:rPr>
              <a:t>ΓΙΑ ΟΠΟΙΑΔΗΠΟΤΕ ΕΥΚΑΙΡΙΑ-   ΕΥΚΟΛΗ ΕΠΙΚΟΙΝΩΝΙΑ ΜΕΤΑΞΥ ΑΝΕΡΓΩΝ ΚΑΙ ΟΑΕΔ</a:t>
            </a:r>
          </a:p>
          <a:p>
            <a:pPr marL="285750" lvl="0" indent="-285750" algn="just">
              <a:lnSpc>
                <a:spcPct val="150000"/>
              </a:lnSpc>
              <a:spcAft>
                <a:spcPts val="800"/>
              </a:spcAft>
              <a:buFont typeface="Arial" panose="020B0604020202020204" pitchFamily="34" charset="0"/>
              <a:buChar char="•"/>
            </a:pPr>
            <a:r>
              <a:rPr lang="el-GR" sz="1600" dirty="0">
                <a:latin typeface="Calibri" panose="020F0502020204030204" pitchFamily="34" charset="0"/>
                <a:ea typeface="Calibri" panose="020F0502020204030204" pitchFamily="34" charset="0"/>
                <a:cs typeface="Times New Roman" panose="02020603050405020304" pitchFamily="18" charset="0"/>
              </a:rPr>
              <a:t>Θα μπορούσε να δημιουργήσει δεξαμενή προσόντων για άτομα από 50 και άνω που προσπαθούν να επανενταχθούν σε εργασιακό περιβάλλον και να τα προτείνει</a:t>
            </a:r>
          </a:p>
          <a:p>
            <a:pPr marL="285750" lvl="0" indent="-285750" algn="just">
              <a:lnSpc>
                <a:spcPct val="150000"/>
              </a:lnSpc>
              <a:spcAft>
                <a:spcPts val="800"/>
              </a:spcAft>
              <a:buFont typeface="Arial" panose="020B0604020202020204" pitchFamily="34" charset="0"/>
              <a:buChar char="•"/>
            </a:pPr>
            <a:r>
              <a:rPr lang="el-GR" sz="1600" dirty="0">
                <a:latin typeface="Calibri" panose="020F0502020204030204" pitchFamily="34" charset="0"/>
                <a:ea typeface="Calibri" panose="020F0502020204030204" pitchFamily="34" charset="0"/>
                <a:cs typeface="Times New Roman" panose="02020603050405020304" pitchFamily="18" charset="0"/>
              </a:rPr>
              <a:t>Θα έπρεπε να δοθούν περισσότερα κίνητρα και  χρηματοδοτήσεις σε επιχειρήσεις ώστε να προσλάβουν περισσότερα άτομα και μάλιστα άτομα μεγαλύτερης ηλικίας που είναι πιο δύσκολο να βρουν δουλεία.</a:t>
            </a:r>
          </a:p>
          <a:p>
            <a:pPr marL="285750" lvl="0" indent="-285750" algn="just">
              <a:lnSpc>
                <a:spcPct val="150000"/>
              </a:lnSpc>
              <a:spcAft>
                <a:spcPts val="800"/>
              </a:spcAft>
              <a:buFont typeface="Arial" panose="020B0604020202020204" pitchFamily="34" charset="0"/>
              <a:buChar char="•"/>
            </a:pPr>
            <a:r>
              <a:rPr lang="el-GR" sz="1600" dirty="0">
                <a:latin typeface="Calibri" panose="020F0502020204030204" pitchFamily="34" charset="0"/>
                <a:ea typeface="Calibri" panose="020F0502020204030204" pitchFamily="34" charset="0"/>
                <a:cs typeface="Times New Roman" panose="02020603050405020304" pitchFamily="18" charset="0"/>
              </a:rPr>
              <a:t>ΝΑ ΒΟΗΘΗΣΟΥΝ ΤΑ ΑΤΟΜΑ ΠΟΥ ΑΝΑΖΗΤΟΥΝ ΕΡΓΑΣΙΑ ΜΕ ΤΟ ΒΙΟΓΡΑΦΙΚΟ ΤΟΥΣ ΕΤΣΙ ΩΣΤΕ ΝΑ ΕΙΝΑΙ ΠΛΗΡΩΣ ΕΝΗΜΕΡΩΜΕΝΟ ΓΙΑ ΤΗΝ ΥΠΟΒΟΛΗ ΤΟΥ.</a:t>
            </a:r>
          </a:p>
          <a:p>
            <a:pPr algn="just">
              <a:lnSpc>
                <a:spcPct val="107000"/>
              </a:lnSpc>
              <a:spcAft>
                <a:spcPts val="800"/>
              </a:spcAft>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7184640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400" dirty="0">
                <a:cs typeface="Times New Roman" pitchFamily="18" charset="0"/>
              </a:rPr>
              <a:t>Β.15. Με ποιους τρόπους θα μπορούσαν οι τοπικές κοινωνικές υπηρεσίες να βοηθήσουν στην εύρεση εργασίας τα άτομα που αναζητούν εργασία; (Μέχρι 3 προτάσεις) ΙΙΙ</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ένταξη στην Αγορά Εργασίας των Ωφελούμενων του Θεματικού Στόχου (ΘΣ) 9 </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123949"/>
            <a:ext cx="8064230" cy="2540888"/>
          </a:xfrm>
          <a:prstGeom prst="rect">
            <a:avLst/>
          </a:prstGeom>
          <a:noFill/>
        </p:spPr>
        <p:txBody>
          <a:bodyPr wrap="square" rtlCol="0">
            <a:spAutoFit/>
          </a:bodyPr>
          <a:lstStyle/>
          <a:p>
            <a:pPr marL="342900" lvl="0" indent="-342900" algn="just">
              <a:lnSpc>
                <a:spcPct val="150000"/>
              </a:lnSpc>
              <a:spcAft>
                <a:spcPts val="800"/>
              </a:spcAft>
              <a:buFont typeface="Symbol" panose="05050102010706020507" pitchFamily="18" charset="2"/>
              <a:buChar char=""/>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Να επιτρέπει το σύστημα τα Α.Μ.Ε.Α να επιλέγουν θέσεις εργασίας με τα προγράμματα ΔΕΚΟ και δημόσιες υπηρεσίες σε νοσοκομείο και δήμους όχι μόνο ιδιωτικές επιχειρήσεις θα είναι μία πολύ καλή επιλογή για να έχουμε μία καλή θέση εργασίας πολύ κοντά στα σπίτια μας θα εργαζόμαστε πάνω στην κύρια ειδικότητα μας και με συνθήκες με αξιοπρέπεια ενός δημόσιου υπαλλήλου. Δώστε μας αυτή την ευκαιρία!!</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980177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628650" y="1474572"/>
            <a:ext cx="7886700" cy="19111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rgbClr val="002060"/>
              </a:solidFill>
              <a:cs typeface="Times New Roman" pitchFamily="18" charset="0"/>
            </a:endParaRPr>
          </a:p>
          <a:p>
            <a:r>
              <a:rPr lang="el-GR" sz="3500" b="1" dirty="0">
                <a:solidFill>
                  <a:srgbClr val="FFFFFF"/>
                </a:solidFill>
                <a:latin typeface="+mj-lt"/>
                <a:ea typeface="+mj-ea"/>
                <a:cs typeface="+mj-cs"/>
              </a:rPr>
              <a:t>Σας Ευχαριστώ Πολύ για </a:t>
            </a:r>
            <a:r>
              <a:rPr lang="el-GR" sz="3500" b="1">
                <a:solidFill>
                  <a:srgbClr val="FFFFFF"/>
                </a:solidFill>
                <a:latin typeface="+mj-lt"/>
                <a:ea typeface="+mj-ea"/>
                <a:cs typeface="+mj-cs"/>
              </a:rPr>
              <a:t>την Προσοχή σας</a:t>
            </a:r>
            <a:endParaRPr lang="en-US" sz="3500" b="1" dirty="0">
              <a:solidFill>
                <a:srgbClr val="FFFFFF"/>
              </a:solidFill>
              <a:latin typeface="+mj-lt"/>
              <a:ea typeface="+mj-ea"/>
              <a:cs typeface="+mj-cs"/>
            </a:endParaRPr>
          </a:p>
          <a:p>
            <a:endParaRPr lang="el-GR" dirty="0"/>
          </a:p>
        </p:txBody>
      </p:sp>
    </p:spTree>
    <p:extLst>
      <p:ext uri="{BB962C8B-B14F-4D97-AF65-F5344CB8AC3E}">
        <p14:creationId xmlns:p14="http://schemas.microsoft.com/office/powerpoint/2010/main" xmlns="" val="378692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Α1. Ηλικία </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ένταξη στην Αγορά Εργασίας των Ωφελούμενων του Θεματικού Στόχου (ΘΣ) 9 </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123949"/>
            <a:ext cx="8064230" cy="1518364"/>
          </a:xfrm>
          <a:prstGeom prst="rect">
            <a:avLst/>
          </a:prstGeom>
          <a:noFill/>
        </p:spPr>
        <p:txBody>
          <a:bodyPr wrap="square" rtlCol="0">
            <a:spAutoFit/>
          </a:bodyPr>
          <a:lstStyle/>
          <a:p>
            <a:pPr marL="285750" indent="-285750">
              <a:lnSpc>
                <a:spcPct val="150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ηλικία των συμμετεχόντων ακολουθεί περίπου κανονική κατανομή με μέση τιμή τα 40 έτη, πολύ κοντά στον μέσο όρο της επικράτειας.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ctr">
              <a:buFont typeface="Arial" panose="020B0604020202020204" pitchFamily="34" charset="0"/>
              <a:buChar char="•"/>
            </a:pPr>
            <a:endParaRPr lang="el-GR" sz="3200" dirty="0">
              <a:solidFill>
                <a:srgbClr val="C00000"/>
              </a:solidFill>
            </a:endParaRPr>
          </a:p>
        </p:txBody>
      </p:sp>
      <p:pic>
        <p:nvPicPr>
          <p:cNvPr id="4" name="Picture 3" descr="Chart, histogram&#10;&#10;Description automatically generated">
            <a:extLst>
              <a:ext uri="{FF2B5EF4-FFF2-40B4-BE49-F238E27FC236}">
                <a16:creationId xmlns:a16="http://schemas.microsoft.com/office/drawing/2014/main" xmlns="" id="{7399EFF7-0F77-0F5D-504A-505C5556D236}"/>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519872" y="2264968"/>
            <a:ext cx="6104255" cy="3901440"/>
          </a:xfrm>
          <a:prstGeom prst="rect">
            <a:avLst/>
          </a:prstGeom>
          <a:noFill/>
          <a:ln>
            <a:noFill/>
          </a:ln>
        </p:spPr>
      </p:pic>
    </p:spTree>
    <p:extLst>
      <p:ext uri="{BB962C8B-B14F-4D97-AF65-F5344CB8AC3E}">
        <p14:creationId xmlns:p14="http://schemas.microsoft.com/office/powerpoint/2010/main" xmlns="" val="28506586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Α2. Φύλο </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ένταξη στην Αγορά Εργασίας των Ωφελούμενων του Θεματικού Στόχου (ΘΣ) 9 </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123949"/>
            <a:ext cx="8064230" cy="1933863"/>
          </a:xfrm>
          <a:prstGeom prst="rect">
            <a:avLst/>
          </a:prstGeom>
          <a:noFill/>
        </p:spPr>
        <p:txBody>
          <a:bodyPr wrap="square" rtlCol="0">
            <a:spAutoFit/>
          </a:bodyPr>
          <a:lstStyle/>
          <a:p>
            <a:pPr>
              <a:lnSpc>
                <a:spcPct val="150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Στην έρευνα συμμετείχαν σε ποσοστό 50% γυναίκες, σε ποσοστό 36,9% άντρες και ένα ποσοστό ίσο με 13,2% δε συμπλήρωσε φύλο, είτε εκ παραδρομής είτε γιατί θα συμπλήρωνε άλλο αν υπήρχε η εναλλακτική.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ctr">
              <a:buFont typeface="Arial" panose="020B0604020202020204" pitchFamily="34" charset="0"/>
              <a:buChar char="•"/>
            </a:pPr>
            <a:endParaRPr lang="el-GR" sz="3200" dirty="0">
              <a:solidFill>
                <a:srgbClr val="C00000"/>
              </a:solidFill>
            </a:endParaRPr>
          </a:p>
        </p:txBody>
      </p:sp>
      <p:pic>
        <p:nvPicPr>
          <p:cNvPr id="5" name="Picture 4" descr="Chart, pie chart&#10;&#10;Description automatically generated">
            <a:extLst>
              <a:ext uri="{FF2B5EF4-FFF2-40B4-BE49-F238E27FC236}">
                <a16:creationId xmlns:a16="http://schemas.microsoft.com/office/drawing/2014/main" xmlns="" id="{F8401841-123F-EF12-D794-539EBDA560D8}"/>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348750" y="2720346"/>
            <a:ext cx="4446500" cy="3558378"/>
          </a:xfrm>
          <a:prstGeom prst="rect">
            <a:avLst/>
          </a:prstGeom>
          <a:noFill/>
          <a:ln>
            <a:noFill/>
          </a:ln>
        </p:spPr>
      </p:pic>
    </p:spTree>
    <p:extLst>
      <p:ext uri="{BB962C8B-B14F-4D97-AF65-F5344CB8AC3E}">
        <p14:creationId xmlns:p14="http://schemas.microsoft.com/office/powerpoint/2010/main" xmlns="" val="8129439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Α3. Επίπεδο σπουδών/ Μόρφωση</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ένταξη στην Αγορά Εργασίας των Ωφελούμενων του Θεματικού Στόχου (ΘΣ) 9 </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123949"/>
            <a:ext cx="8064230" cy="1294393"/>
          </a:xfrm>
          <a:prstGeom prst="rect">
            <a:avLst/>
          </a:prstGeom>
          <a:noFill/>
        </p:spPr>
        <p:txBody>
          <a:bodyPr wrap="square" rtlCol="0">
            <a:spAutoFit/>
          </a:bodyPr>
          <a:lstStyle/>
          <a:p>
            <a:pPr>
              <a:lnSpc>
                <a:spcPct val="150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Στην έρευνα συμμετείχαν σε ποσοστό 50,5% συμμετέχοντες που είχαν μόρφωση αποφοίτου λυκείου και κάτω ενώ σημαντικά ποσοστά είχαν τόσο οι απόφοιτοι τριτοβάθμιας (30,3%) όσο και οι κάτοχοι μεταπτυχιακού με ποσοστό 13,1%. </a:t>
            </a:r>
            <a:endParaRPr lang="el-GR" sz="3200" dirty="0">
              <a:solidFill>
                <a:srgbClr val="C00000"/>
              </a:solidFill>
            </a:endParaRPr>
          </a:p>
        </p:txBody>
      </p:sp>
      <p:pic>
        <p:nvPicPr>
          <p:cNvPr id="4" name="Picture 3" descr="Chart, histogram&#10;&#10;Description automatically generated">
            <a:extLst>
              <a:ext uri="{FF2B5EF4-FFF2-40B4-BE49-F238E27FC236}">
                <a16:creationId xmlns:a16="http://schemas.microsoft.com/office/drawing/2014/main" xmlns="" id="{444BAE9A-C117-0FF2-4EE7-EC9C2247FB7D}"/>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032601" y="2490562"/>
            <a:ext cx="5078798" cy="4064384"/>
          </a:xfrm>
          <a:prstGeom prst="rect">
            <a:avLst/>
          </a:prstGeom>
          <a:noFill/>
          <a:ln>
            <a:noFill/>
          </a:ln>
        </p:spPr>
      </p:pic>
    </p:spTree>
    <p:extLst>
      <p:ext uri="{BB962C8B-B14F-4D97-AF65-F5344CB8AC3E}">
        <p14:creationId xmlns:p14="http://schemas.microsoft.com/office/powerpoint/2010/main" xmlns="" val="5022595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Α4. Θέση στην απασχόληση </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ένταξη στην Αγορά Εργασίας των Ωφελούμενων του Θεματικού Στόχου (ΘΣ) 9 </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123949"/>
            <a:ext cx="8064230" cy="1294393"/>
          </a:xfrm>
          <a:prstGeom prst="rect">
            <a:avLst/>
          </a:prstGeom>
          <a:noFill/>
        </p:spPr>
        <p:txBody>
          <a:bodyPr wrap="square" rtlCol="0">
            <a:spAutoFit/>
          </a:bodyPr>
          <a:lstStyle/>
          <a:p>
            <a:pPr>
              <a:lnSpc>
                <a:spcPct val="150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Στην έρευνα συμμετείχαν σε ποσοστό 50,5% συμμετέχοντες που είχαν μόρφωση αποφοίτου λυκείου και κάτω ενώ σημαντικά ποσοστά είχαν τόσο οι απόφοιτοι τριτοβάθμιας (30,3%) όσο και οι κάτοχοι μεταπτυχιακού με ποσοστό 13,1%. </a:t>
            </a:r>
            <a:endParaRPr lang="el-GR" sz="3200" dirty="0">
              <a:solidFill>
                <a:srgbClr val="C00000"/>
              </a:solidFill>
            </a:endParaRPr>
          </a:p>
        </p:txBody>
      </p:sp>
      <p:pic>
        <p:nvPicPr>
          <p:cNvPr id="5" name="Picture 4" descr="Chart, histogram&#10;&#10;Description automatically generated">
            <a:extLst>
              <a:ext uri="{FF2B5EF4-FFF2-40B4-BE49-F238E27FC236}">
                <a16:creationId xmlns:a16="http://schemas.microsoft.com/office/drawing/2014/main" xmlns="" id="{A8617C0D-02D8-9C0C-2B75-0035A754F23B}"/>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134741" y="2572302"/>
            <a:ext cx="4874517" cy="3900905"/>
          </a:xfrm>
          <a:prstGeom prst="rect">
            <a:avLst/>
          </a:prstGeom>
          <a:noFill/>
          <a:ln>
            <a:noFill/>
          </a:ln>
        </p:spPr>
      </p:pic>
    </p:spTree>
    <p:extLst>
      <p:ext uri="{BB962C8B-B14F-4D97-AF65-F5344CB8AC3E}">
        <p14:creationId xmlns:p14="http://schemas.microsoft.com/office/powerpoint/2010/main" xmlns="" val="38066489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3600" dirty="0">
                <a:cs typeface="Times New Roman" pitchFamily="18" charset="0"/>
              </a:rPr>
              <a:t>Α5. Δήμος της Περιφέρειας Δυτικής Ελλάδας όπου κατοικεί/ εργάζεται ο ερωτώμενος</a:t>
            </a:r>
            <a:endParaRPr lang="en-US" sz="36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ένταξη στην Αγορά Εργασίας των Ωφελούμενων του Θεματικού Στόχου (ΘΣ) 9 </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123949"/>
            <a:ext cx="8064230" cy="2125390"/>
          </a:xfrm>
          <a:prstGeom prst="rect">
            <a:avLst/>
          </a:prstGeom>
          <a:noFill/>
        </p:spPr>
        <p:txBody>
          <a:bodyPr wrap="square" rtlCol="0">
            <a:spAutoFit/>
          </a:bodyPr>
          <a:lstStyle/>
          <a:p>
            <a:pPr algn="just">
              <a:lnSpc>
                <a:spcPct val="150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Στο δείγμα της έρευνας φαίνεται να εκπροσωπείται επαρκώς όλη η Περιφέρεια Δυτικής Ελλάδας με το Δήμο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Πατρέων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να αποτελεί το 46,9% του τόπου κατοικίας/ εργασίας των ερωτώμενων. Ακολουθούν όπως ήταν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αναμενώμενο</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βάση του πληθυσμού των πόλεων της περιοχής, το Αγρίνιο με 16% και ο Πύργος με ποσοστό 8,9%.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Chart, pie chart&#10;&#10;Description automatically generated">
            <a:extLst>
              <a:ext uri="{FF2B5EF4-FFF2-40B4-BE49-F238E27FC236}">
                <a16:creationId xmlns:a16="http://schemas.microsoft.com/office/drawing/2014/main" xmlns="" id="{1517BC59-66EE-54ED-741F-ADDFF49B4638}"/>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781526" y="3039544"/>
            <a:ext cx="5580947" cy="3547170"/>
          </a:xfrm>
          <a:prstGeom prst="rect">
            <a:avLst/>
          </a:prstGeom>
          <a:noFill/>
          <a:ln>
            <a:noFill/>
          </a:ln>
        </p:spPr>
      </p:pic>
    </p:spTree>
    <p:extLst>
      <p:ext uri="{BB962C8B-B14F-4D97-AF65-F5344CB8AC3E}">
        <p14:creationId xmlns:p14="http://schemas.microsoft.com/office/powerpoint/2010/main" xmlns="" val="32002661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3600" dirty="0">
                <a:cs typeface="Times New Roman" pitchFamily="18" charset="0"/>
              </a:rPr>
              <a:t>Α6. Ετήσιο καθαρό οικογενειακό εισόδημα</a:t>
            </a:r>
            <a:endParaRPr lang="en-US" sz="36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ένταξη στην Αγορά Εργασίας των Ωφελούμενων του Θεματικού Στόχου (ΘΣ) 9 </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243191" y="1123949"/>
            <a:ext cx="8360924" cy="2740750"/>
          </a:xfrm>
          <a:prstGeom prst="rect">
            <a:avLst/>
          </a:prstGeom>
          <a:noFill/>
        </p:spPr>
        <p:txBody>
          <a:bodyPr wrap="square" rtlCol="0">
            <a:spAutoFit/>
          </a:bodyPr>
          <a:lstStyle/>
          <a:p>
            <a:pPr marL="285750" indent="-285750" algn="just">
              <a:lnSpc>
                <a:spcPct val="150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Το ετήσιο καθαρό οικογενειακό εισόδημα των συμμετεχόντων στην έρευνα δε ξεπερνά τις 15.000 ευρώ σε ποσοστό 82,1% ενώ το 66,9% έχει ετήσια καθαρά εισοδήματα χαμηλότερα από 10.000 ευρώ. </a:t>
            </a:r>
          </a:p>
          <a:p>
            <a:pPr marL="285750" indent="-285750" algn="just">
              <a:lnSpc>
                <a:spcPct val="150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Συνεπώς πράγματι συμμετέχουν στην έρευνα άτομα υ χρειάζονται ένταξη στην αγορά εργασίας ή εύρεση πιο προσοδοφόρου επαγγέλματος καθώς τα καταγεγραμμένα εισοδήματα της πλειονότητας των συμμετεχόντων μετά βίας επαρκούν για την κάλυψη των αναγκών ενός ατόμου και σε καμία περίπτωση δεν είναι αρκετά για πιο πολυπληθές νοικοκυριό.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Chart, histogram&#10;&#10;Description automatically generated">
            <a:extLst>
              <a:ext uri="{FF2B5EF4-FFF2-40B4-BE49-F238E27FC236}">
                <a16:creationId xmlns:a16="http://schemas.microsoft.com/office/drawing/2014/main" xmlns="" id="{8FD36864-6BC1-51E0-5F25-4004594ED81F}"/>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436778" y="3904164"/>
            <a:ext cx="4270443" cy="2683538"/>
          </a:xfrm>
          <a:prstGeom prst="rect">
            <a:avLst/>
          </a:prstGeom>
          <a:noFill/>
          <a:ln>
            <a:noFill/>
          </a:ln>
        </p:spPr>
      </p:pic>
    </p:spTree>
    <p:extLst>
      <p:ext uri="{BB962C8B-B14F-4D97-AF65-F5344CB8AC3E}">
        <p14:creationId xmlns:p14="http://schemas.microsoft.com/office/powerpoint/2010/main" xmlns="" val="30753803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3600" dirty="0">
                <a:cs typeface="Times New Roman" pitchFamily="18" charset="0"/>
              </a:rPr>
              <a:t>Α7. Ανήκετε σε κάποια από τις παρακάτω κατηγορίες (μία ή περισσότερες απαντήσεις)</a:t>
            </a:r>
            <a:endParaRPr lang="en-US" sz="36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ένταξη στην Αγορά Εργασίας των Ωφελούμενων του Θεματικού Στόχου (ΘΣ) 9 </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243191" y="1123949"/>
            <a:ext cx="8360924" cy="2740750"/>
          </a:xfrm>
          <a:prstGeom prst="rect">
            <a:avLst/>
          </a:prstGeom>
          <a:noFill/>
        </p:spPr>
        <p:txBody>
          <a:bodyPr wrap="square" rtlCol="0">
            <a:spAutoFit/>
          </a:bodyPr>
          <a:lstStyle/>
          <a:p>
            <a:pPr marL="285750" indent="-285750" algn="just">
              <a:lnSpc>
                <a:spcPct val="150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33,9% του δείγματος δεν ανήκει σε καμία από τις παρακάτω ομάδες. 20% του δείγματος αποτελείται από μακροχρόνια ανέργους ηλικίας μεγαλύτερης των 50 ετών ενώ 16,1% του δείγματος αποτελείται από ανέργους ηλικίας 25 ετών και κάτω. </a:t>
            </a:r>
          </a:p>
          <a:p>
            <a:pPr marL="285750" indent="-285750" algn="just">
              <a:lnSpc>
                <a:spcPct val="150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Και οι δύο αυτές ηλικιακές ομάδες ανέργων που αθροίζουν ποσοστό ίσο με 36,1% είναι δύσκολο να βρουν δουλεία είτε λόγω παρωχημένων γνώσεων και μεγάλης ηλικίας είτε λόγω έλλειψης εμπειρίας και μικρής ηλικίας, καθιστώντας την είσοδο στην αγορά εργασίας πολύ δύσκολη.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Chart, histogram&#10;&#10;Description automatically generated">
            <a:extLst>
              <a:ext uri="{FF2B5EF4-FFF2-40B4-BE49-F238E27FC236}">
                <a16:creationId xmlns:a16="http://schemas.microsoft.com/office/drawing/2014/main" xmlns="" id="{8ED9394F-81E5-3EDC-71AB-926651EB0E0A}"/>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934845" y="3689893"/>
            <a:ext cx="5274310" cy="2883771"/>
          </a:xfrm>
          <a:prstGeom prst="rect">
            <a:avLst/>
          </a:prstGeom>
          <a:noFill/>
          <a:ln>
            <a:noFill/>
          </a:ln>
        </p:spPr>
      </p:pic>
    </p:spTree>
    <p:extLst>
      <p:ext uri="{BB962C8B-B14F-4D97-AF65-F5344CB8AC3E}">
        <p14:creationId xmlns:p14="http://schemas.microsoft.com/office/powerpoint/2010/main" xmlns="" val="10455345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3656</TotalTime>
  <Words>4219</Words>
  <Application>Microsoft Office PowerPoint</Application>
  <PresentationFormat>Προβολή στην οθόνη (4:3)</PresentationFormat>
  <Paragraphs>411</Paragraphs>
  <Slides>28</Slides>
  <Notes>28</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Office Theme</vt:lpstr>
      <vt:lpstr>Έρευνα για την ένταξη στην Αγορά Εργασίας των Ωφελούμενων του Θεματικού Στόχου (ΘΣ) 9 «Προώθηση της κοινωνικής ένταξης, καταπολέμηση της φτώχειας και κάθε μορφής διακρίσεων»</vt:lpstr>
      <vt:lpstr>Πρώτο Μέρος Έρευνας </vt:lpstr>
      <vt:lpstr>Α1. Ηλικία </vt:lpstr>
      <vt:lpstr>Α2. Φύλο </vt:lpstr>
      <vt:lpstr>Α3. Επίπεδο σπουδών/ Μόρφωση</vt:lpstr>
      <vt:lpstr>Α4. Θέση στην απασχόληση </vt:lpstr>
      <vt:lpstr>Α5. Δήμος της Περιφέρειας Δυτικής Ελλάδας όπου κατοικεί/ εργάζεται ο ερωτώμενος</vt:lpstr>
      <vt:lpstr>Α6. Ετήσιο καθαρό οικογενειακό εισόδημα</vt:lpstr>
      <vt:lpstr>Α7. Ανήκετε σε κάποια από τις παρακάτω κατηγορίες (μία ή περισσότερες απαντήσεις)</vt:lpstr>
      <vt:lpstr>Δεύτερο Μέρος Έρευνας </vt:lpstr>
      <vt:lpstr>Β.1. Με βάση το εισόδημά σας καλύπτετε άνετα τις βασικές βιοτικές σας ανάγκες (διατροφή, στέγαση, θέρμανση, ρουχισμός) </vt:lpstr>
      <vt:lpstr>Β.2. Με βάση το διαθέσιμο εισόδημά σας μπορείτε να καλύψετε τα χρέη σας προς τις τράπεζες; </vt:lpstr>
      <vt:lpstr>Β.3. Επισκέπτεστε συχνά το πλησιέστερο κατάστημα του ΟΑΕΔ ώστε να ενημερωθείτε για πιθανές νέες θέσεις εργασίας στην περιοχή σας. </vt:lpstr>
      <vt:lpstr>Β.4. Επισκέπτεστε συχνά το πλησιέστερο κατάστημα του ΟΑΕΔ ώστε να ενημερωθείτε για νέα προγράμματα επιμόρφωσης.</vt:lpstr>
      <vt:lpstr>Β.5.  Έχετε στο παρελθόν βοηθηθεί από τον ΟΑΕΔ στην προσπάθειά σας να προωθηθείτε σε θέση απόκτησης εργασιακής εμπειρίας</vt:lpstr>
      <vt:lpstr>Β.6. Έχετε στο παρελθόν βοηθηθεί από τον ΟΑΕΔ στην προσπάθειά σας να προωθηθείτε σε θέση εργασίας. </vt:lpstr>
      <vt:lpstr>Β.7. Σας βοήθησαν τα προγράμματα επιμόρφωσης να βρείτε νέα δουλειά. (εάν έχετε συμμετάσχει)</vt:lpstr>
      <vt:lpstr>Β.8. Έχετε βοηθηθεί μέχρι σήμερα στο να προωθήσετε τη δική σας οικονομική ή επιχειρηματική δραστηριότητα. </vt:lpstr>
      <vt:lpstr>Β.9. Αν συμφωνήσατε απολύτως ή συμφωνήσατε με την παραπάνω πρόταση από ποιον φορέα/ υπηρεσία πήρατε βοήθεια ώστε να προωθήσετε τη δική σας οικονομική/ επιχειρηματική δραστηριότητα; (Παρακαλώ Συμπληρώστε)</vt:lpstr>
      <vt:lpstr>Β.10. Η αγορά εργασίας της Περιφέρειας Δυτικής Ελλάδας έχει αρκετές ευκαιρίες εργασίας. </vt:lpstr>
      <vt:lpstr>Β.11. Οι παρεχόμενες θέσεις εργασίας στην Περιφέρεια Δυτικής Ελλάδας δεν αμείβουν καλά τους εργαζομένους. </vt:lpstr>
      <vt:lpstr>Β.12. Οι παρεχόμενες θέσεις εργασίας στην Περιφέρεια Δυτικής Ελλάδας δεν ανταποκρίνονται στα προσόντα και στις ικανότητές μου. </vt:lpstr>
      <vt:lpstr>Β.13. Για να βρω μία θέση εργασίας που θα με καλύπτει από πλευράς αντικειμένου και απολαβών πρέπει να αλλάξω τόπο εργασίας/κατοικίας. (Πρέπει να φύγω από την Περιφέρεια Δυτικής Ελλάδας)</vt:lpstr>
      <vt:lpstr>Β.14. Για να βρω μία θέση εργασίας που θα με καλύπτει από πλευράς αντικειμένου και απολαβών πρέπει να αλλάξω τόπο εργασίας/κατοικίας. (Πρέπει να φύγω σε άλλη χώρα εκτός Ελλάδας)</vt:lpstr>
      <vt:lpstr>Β.15. Με ποιους τρόπους θα μπορούσαν οι τοπικές κοινωνικές υπηρεσίες να βοηθήσουν στην εύρεση εργασίας τα άτομα που αναζητούν εργασία; (Μέχρι 3 προτάσεις) Ι</vt:lpstr>
      <vt:lpstr>Β.15. Με ποιους τρόπους θα μπορούσαν οι τοπικές κοινωνικές υπηρεσίες να βοηθήσουν στην εύρεση εργασίας τα άτομα που αναζητούν εργασία; (Μέχρι 3 προτάσεις) ΙΙ</vt:lpstr>
      <vt:lpstr>Β.15. Με ποιους τρόπους θα μπορούσαν οι τοπικές κοινωνικές υπηρεσίες να βοηθήσουν στην εύρεση εργασίας τα άτομα που αναζητούν εργασία; (Μέχρι 3 προτάσεις) ΙΙΙ</vt:lpstr>
      <vt:lpstr>Διαφάνεια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Nyenrode Business Universiteit</dc:title>
  <dc:creator>Christos Kaltsidis</dc:creator>
  <cp:lastModifiedBy>Poufinas</cp:lastModifiedBy>
  <cp:revision>190</cp:revision>
  <dcterms:created xsi:type="dcterms:W3CDTF">2018-08-20T14:51:36Z</dcterms:created>
  <dcterms:modified xsi:type="dcterms:W3CDTF">2023-02-25T12:09:00Z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