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0"/>
  </p:notesMasterIdLst>
  <p:handoutMasterIdLst>
    <p:handoutMasterId r:id="rId41"/>
  </p:handoutMasterIdLst>
  <p:sldIdLst>
    <p:sldId id="257" r:id="rId2"/>
    <p:sldId id="514" r:id="rId3"/>
    <p:sldId id="518" r:id="rId4"/>
    <p:sldId id="531" r:id="rId5"/>
    <p:sldId id="532" r:id="rId6"/>
    <p:sldId id="533" r:id="rId7"/>
    <p:sldId id="534" r:id="rId8"/>
    <p:sldId id="516" r:id="rId9"/>
    <p:sldId id="556" r:id="rId10"/>
    <p:sldId id="519" r:id="rId11"/>
    <p:sldId id="520" r:id="rId12"/>
    <p:sldId id="535" r:id="rId13"/>
    <p:sldId id="536" r:id="rId14"/>
    <p:sldId id="537" r:id="rId15"/>
    <p:sldId id="538" r:id="rId16"/>
    <p:sldId id="539" r:id="rId17"/>
    <p:sldId id="541" r:id="rId18"/>
    <p:sldId id="522" r:id="rId19"/>
    <p:sldId id="557" r:id="rId20"/>
    <p:sldId id="523" r:id="rId21"/>
    <p:sldId id="524" r:id="rId22"/>
    <p:sldId id="542" r:id="rId23"/>
    <p:sldId id="543" r:id="rId24"/>
    <p:sldId id="544" r:id="rId25"/>
    <p:sldId id="545" r:id="rId26"/>
    <p:sldId id="549" r:id="rId27"/>
    <p:sldId id="546" r:id="rId28"/>
    <p:sldId id="547" r:id="rId29"/>
    <p:sldId id="548" r:id="rId30"/>
    <p:sldId id="550" r:id="rId31"/>
    <p:sldId id="551" r:id="rId32"/>
    <p:sldId id="553" r:id="rId33"/>
    <p:sldId id="554" r:id="rId34"/>
    <p:sldId id="555" r:id="rId35"/>
    <p:sldId id="530" r:id="rId36"/>
    <p:sldId id="552" r:id="rId37"/>
    <p:sldId id="558" r:id="rId38"/>
    <p:sldId id="51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88D8E-F6AB-4D38-BA16-0C63E84B1BDC}" v="136" dt="2018-08-22T07:20:59.18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205" autoAdjust="0"/>
    <p:restoredTop sz="89911" autoAdjust="0"/>
  </p:normalViewPr>
  <p:slideViewPr>
    <p:cSldViewPr snapToGrid="0">
      <p:cViewPr varScale="1">
        <p:scale>
          <a:sx n="73" d="100"/>
          <a:sy n="73" d="100"/>
        </p:scale>
        <p:origin x="-1050" y="-102"/>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Χρηστος Καλτσιδης" userId="685f0ee4-0590-400d-a04c-9db40587712d" providerId="ADAL" clId="{3D6C4DEB-532C-4AA6-A076-FD360A861411}"/>
    <pc:docChg chg="undo custSel addSld delSld modSld modMainMaster">
      <pc:chgData name="Χρηστος Καλτσιδης" userId="685f0ee4-0590-400d-a04c-9db40587712d" providerId="ADAL" clId="{3D6C4DEB-532C-4AA6-A076-FD360A861411}" dt="2018-08-22T07:20:59.182" v="134" actId="1076"/>
      <pc:docMkLst>
        <pc:docMk/>
      </pc:docMkLst>
      <pc:sldChg chg="addSp delSp modSp setBg">
        <pc:chgData name="Χρηστος Καλτσιδης" userId="685f0ee4-0590-400d-a04c-9db40587712d" providerId="ADAL" clId="{3D6C4DEB-532C-4AA6-A076-FD360A861411}" dt="2018-08-22T07:18:44.824" v="132" actId="207"/>
        <pc:sldMkLst>
          <pc:docMk/>
          <pc:sldMk cId="1851896080" sldId="258"/>
        </pc:sldMkLst>
        <pc:spChg chg="add del mod">
          <ac:chgData name="Χρηστος Καλτσιδης" userId="685f0ee4-0590-400d-a04c-9db40587712d" providerId="ADAL" clId="{3D6C4DEB-532C-4AA6-A076-FD360A861411}" dt="2018-08-22T06:59:09.253" v="13" actId="14100"/>
          <ac:spMkLst>
            <pc:docMk/>
            <pc:sldMk cId="1851896080" sldId="258"/>
            <ac:spMk id="2" creationId="{00000000-0000-0000-0000-000000000000}"/>
          </ac:spMkLst>
        </pc:spChg>
        <pc:spChg chg="mod">
          <ac:chgData name="Χρηστος Καλτσιδης" userId="685f0ee4-0590-400d-a04c-9db40587712d" providerId="ADAL" clId="{3D6C4DEB-532C-4AA6-A076-FD360A861411}" dt="2018-08-22T07:18:44.824" v="132" actId="207"/>
          <ac:spMkLst>
            <pc:docMk/>
            <pc:sldMk cId="1851896080" sldId="258"/>
            <ac:spMk id="3" creationId="{00000000-0000-0000-0000-000000000000}"/>
          </ac:spMkLst>
        </pc:spChg>
        <pc:spChg chg="add del mod">
          <ac:chgData name="Χρηστος Καλτσιδης" userId="685f0ee4-0590-400d-a04c-9db40587712d" providerId="ADAL" clId="{3D6C4DEB-532C-4AA6-A076-FD360A861411}" dt="2018-08-22T06:57:33.704" v="3" actId="478"/>
          <ac:spMkLst>
            <pc:docMk/>
            <pc:sldMk cId="1851896080" sldId="258"/>
            <ac:spMk id="5" creationId="{22B9F989-B02A-4A99-B93A-BF1C62CEDADF}"/>
          </ac:spMkLst>
        </pc:spChg>
        <pc:spChg chg="del">
          <ac:chgData name="Χρηστος Καλτσιδης" userId="685f0ee4-0590-400d-a04c-9db40587712d" providerId="ADAL" clId="{3D6C4DEB-532C-4AA6-A076-FD360A861411}" dt="2018-08-22T06:57:22.080" v="0" actId="478"/>
          <ac:spMkLst>
            <pc:docMk/>
            <pc:sldMk cId="1851896080" sldId="258"/>
            <ac:spMk id="8" creationId="{8F86CE00-E27D-43A0-8AC5-D425E45D2FAF}"/>
          </ac:spMkLst>
        </pc:spChg>
        <pc:spChg chg="mod">
          <ac:chgData name="Χρηστος Καλτσιδης" userId="685f0ee4-0590-400d-a04c-9db40587712d" providerId="ADAL" clId="{3D6C4DEB-532C-4AA6-A076-FD360A861411}" dt="2018-08-22T06:58:38.664" v="10" actId="1076"/>
          <ac:spMkLst>
            <pc:docMk/>
            <pc:sldMk cId="1851896080" sldId="258"/>
            <ac:spMk id="9" creationId="{16352DA7-C2D1-4AD0-8DF9-E96E51BA4B35}"/>
          </ac:spMkLst>
        </pc:spChg>
        <pc:picChg chg="add del">
          <ac:chgData name="Χρηστος Καλτσιδης" userId="685f0ee4-0590-400d-a04c-9db40587712d" providerId="ADAL" clId="{3D6C4DEB-532C-4AA6-A076-FD360A861411}" dt="2018-08-22T06:57:37.109" v="5" actId="478"/>
          <ac:picMkLst>
            <pc:docMk/>
            <pc:sldMk cId="1851896080" sldId="258"/>
            <ac:picMk id="6" creationId="{6D7089D4-ACE2-4EAA-B8DD-2773047EED92}"/>
          </ac:picMkLst>
        </pc:picChg>
      </pc:sldChg>
      <pc:sldChg chg="modSp">
        <pc:chgData name="Χρηστος Καλτσιδης" userId="685f0ee4-0590-400d-a04c-9db40587712d" providerId="ADAL" clId="{3D6C4DEB-532C-4AA6-A076-FD360A861411}" dt="2018-08-22T06:59:41.257" v="21" actId="27636"/>
        <pc:sldMkLst>
          <pc:docMk/>
          <pc:sldMk cId="3857734893" sldId="272"/>
        </pc:sldMkLst>
        <pc:spChg chg="mod">
          <ac:chgData name="Χρηστος Καλτσιδης" userId="685f0ee4-0590-400d-a04c-9db40587712d" providerId="ADAL" clId="{3D6C4DEB-532C-4AA6-A076-FD360A861411}" dt="2018-08-22T06:59:41.257" v="21" actId="27636"/>
          <ac:spMkLst>
            <pc:docMk/>
            <pc:sldMk cId="3857734893" sldId="272"/>
            <ac:spMk id="3" creationId="{00000000-0000-0000-0000-000000000000}"/>
          </ac:spMkLst>
        </pc:spChg>
      </pc:sldChg>
      <pc:sldChg chg="modSp">
        <pc:chgData name="Χρηστος Καλτσιδης" userId="685f0ee4-0590-400d-a04c-9db40587712d" providerId="ADAL" clId="{3D6C4DEB-532C-4AA6-A076-FD360A861411}" dt="2018-08-22T06:59:41.300" v="22" actId="27636"/>
        <pc:sldMkLst>
          <pc:docMk/>
          <pc:sldMk cId="4098544255" sldId="274"/>
        </pc:sldMkLst>
        <pc:spChg chg="mod">
          <ac:chgData name="Χρηστος Καλτσιδης" userId="685f0ee4-0590-400d-a04c-9db40587712d" providerId="ADAL" clId="{3D6C4DEB-532C-4AA6-A076-FD360A861411}" dt="2018-08-22T06:59:41.300" v="22" actId="27636"/>
          <ac:spMkLst>
            <pc:docMk/>
            <pc:sldMk cId="4098544255" sldId="274"/>
            <ac:spMk id="3" creationId="{00000000-0000-0000-0000-000000000000}"/>
          </ac:spMkLst>
        </pc:spChg>
      </pc:sldChg>
      <pc:sldChg chg="modSp">
        <pc:chgData name="Χρηστος Καλτσιδης" userId="685f0ee4-0590-400d-a04c-9db40587712d" providerId="ADAL" clId="{3D6C4DEB-532C-4AA6-A076-FD360A861411}" dt="2018-08-22T06:59:41.585" v="23" actId="27636"/>
        <pc:sldMkLst>
          <pc:docMk/>
          <pc:sldMk cId="2681899477" sldId="276"/>
        </pc:sldMkLst>
        <pc:spChg chg="mod">
          <ac:chgData name="Χρηστος Καλτσιδης" userId="685f0ee4-0590-400d-a04c-9db40587712d" providerId="ADAL" clId="{3D6C4DEB-532C-4AA6-A076-FD360A861411}" dt="2018-08-22T06:59:41.585" v="23" actId="27636"/>
          <ac:spMkLst>
            <pc:docMk/>
            <pc:sldMk cId="2681899477" sldId="276"/>
            <ac:spMk id="3" creationId="{00000000-0000-0000-0000-000000000000}"/>
          </ac:spMkLst>
        </pc:spChg>
      </pc:sldChg>
      <pc:sldChg chg="modSp">
        <pc:chgData name="Χρηστος Καλτσιδης" userId="685f0ee4-0590-400d-a04c-9db40587712d" providerId="ADAL" clId="{3D6C4DEB-532C-4AA6-A076-FD360A861411}" dt="2018-08-22T06:59:41.606" v="24" actId="27636"/>
        <pc:sldMkLst>
          <pc:docMk/>
          <pc:sldMk cId="3317422938" sldId="277"/>
        </pc:sldMkLst>
        <pc:spChg chg="mod">
          <ac:chgData name="Χρηστος Καλτσιδης" userId="685f0ee4-0590-400d-a04c-9db40587712d" providerId="ADAL" clId="{3D6C4DEB-532C-4AA6-A076-FD360A861411}" dt="2018-08-22T06:59:41.606" v="24" actId="27636"/>
          <ac:spMkLst>
            <pc:docMk/>
            <pc:sldMk cId="3317422938" sldId="277"/>
            <ac:spMk id="3" creationId="{00000000-0000-0000-0000-000000000000}"/>
          </ac:spMkLst>
        </pc:spChg>
      </pc:sldChg>
      <pc:sldChg chg="modSp">
        <pc:chgData name="Χρηστος Καλτσιδης" userId="685f0ee4-0590-400d-a04c-9db40587712d" providerId="ADAL" clId="{3D6C4DEB-532C-4AA6-A076-FD360A861411}" dt="2018-08-22T06:59:41.627" v="25" actId="27636"/>
        <pc:sldMkLst>
          <pc:docMk/>
          <pc:sldMk cId="996744889" sldId="278"/>
        </pc:sldMkLst>
        <pc:spChg chg="mod">
          <ac:chgData name="Χρηστος Καλτσιδης" userId="685f0ee4-0590-400d-a04c-9db40587712d" providerId="ADAL" clId="{3D6C4DEB-532C-4AA6-A076-FD360A861411}" dt="2018-08-22T06:59:41.627" v="25" actId="27636"/>
          <ac:spMkLst>
            <pc:docMk/>
            <pc:sldMk cId="996744889" sldId="278"/>
            <ac:spMk id="3" creationId="{00000000-0000-0000-0000-000000000000}"/>
          </ac:spMkLst>
        </pc:spChg>
      </pc:sldChg>
      <pc:sldChg chg="modSp">
        <pc:chgData name="Χρηστος Καλτσιδης" userId="685f0ee4-0590-400d-a04c-9db40587712d" providerId="ADAL" clId="{3D6C4DEB-532C-4AA6-A076-FD360A861411}" dt="2018-08-22T06:59:41.658" v="26" actId="27636"/>
        <pc:sldMkLst>
          <pc:docMk/>
          <pc:sldMk cId="3355457434" sldId="486"/>
        </pc:sldMkLst>
        <pc:spChg chg="mod">
          <ac:chgData name="Χρηστος Καλτσιδης" userId="685f0ee4-0590-400d-a04c-9db40587712d" providerId="ADAL" clId="{3D6C4DEB-532C-4AA6-A076-FD360A861411}" dt="2018-08-22T06:59:41.658" v="26" actId="27636"/>
          <ac:spMkLst>
            <pc:docMk/>
            <pc:sldMk cId="3355457434" sldId="486"/>
            <ac:spMk id="3" creationId="{00000000-0000-0000-0000-000000000000}"/>
          </ac:spMkLst>
        </pc:spChg>
      </pc:sldChg>
      <pc:sldChg chg="modSp">
        <pc:chgData name="Χρηστος Καλτσιδης" userId="685f0ee4-0590-400d-a04c-9db40587712d" providerId="ADAL" clId="{3D6C4DEB-532C-4AA6-A076-FD360A861411}" dt="2018-08-22T06:59:41.715" v="27" actId="27636"/>
        <pc:sldMkLst>
          <pc:docMk/>
          <pc:sldMk cId="1130500111" sldId="491"/>
        </pc:sldMkLst>
        <pc:spChg chg="mod">
          <ac:chgData name="Χρηστος Καλτσιδης" userId="685f0ee4-0590-400d-a04c-9db40587712d" providerId="ADAL" clId="{3D6C4DEB-532C-4AA6-A076-FD360A861411}" dt="2018-08-22T06:59:41.715" v="27" actId="27636"/>
          <ac:spMkLst>
            <pc:docMk/>
            <pc:sldMk cId="1130500111" sldId="491"/>
            <ac:spMk id="3" creationId="{00000000-0000-0000-0000-000000000000}"/>
          </ac:spMkLst>
        </pc:spChg>
      </pc:sldChg>
      <pc:sldChg chg="modSp">
        <pc:chgData name="Χρηστος Καλτσιδης" userId="685f0ee4-0590-400d-a04c-9db40587712d" providerId="ADAL" clId="{3D6C4DEB-532C-4AA6-A076-FD360A861411}" dt="2018-08-22T06:59:41.733" v="28" actId="27636"/>
        <pc:sldMkLst>
          <pc:docMk/>
          <pc:sldMk cId="4028372636" sldId="492"/>
        </pc:sldMkLst>
        <pc:spChg chg="mod">
          <ac:chgData name="Χρηστος Καλτσιδης" userId="685f0ee4-0590-400d-a04c-9db40587712d" providerId="ADAL" clId="{3D6C4DEB-532C-4AA6-A076-FD360A861411}" dt="2018-08-22T06:59:41.733" v="28" actId="27636"/>
          <ac:spMkLst>
            <pc:docMk/>
            <pc:sldMk cId="4028372636" sldId="492"/>
            <ac:spMk id="3" creationId="{00000000-0000-0000-0000-000000000000}"/>
          </ac:spMkLst>
        </pc:spChg>
      </pc:sldChg>
      <pc:sldChg chg="modSp">
        <pc:chgData name="Χρηστος Καλτσιδης" userId="685f0ee4-0590-400d-a04c-9db40587712d" providerId="ADAL" clId="{3D6C4DEB-532C-4AA6-A076-FD360A861411}" dt="2018-08-22T06:59:41.193" v="19" actId="27636"/>
        <pc:sldMkLst>
          <pc:docMk/>
          <pc:sldMk cId="408806814" sldId="494"/>
        </pc:sldMkLst>
        <pc:spChg chg="mod">
          <ac:chgData name="Χρηστος Καλτσιδης" userId="685f0ee4-0590-400d-a04c-9db40587712d" providerId="ADAL" clId="{3D6C4DEB-532C-4AA6-A076-FD360A861411}" dt="2018-08-22T06:59:41.193" v="19" actId="27636"/>
          <ac:spMkLst>
            <pc:docMk/>
            <pc:sldMk cId="408806814" sldId="494"/>
            <ac:spMk id="3" creationId="{00000000-0000-0000-0000-000000000000}"/>
          </ac:spMkLst>
        </pc:spChg>
      </pc:sldChg>
      <pc:sldChg chg="addSp delSp modSp">
        <pc:chgData name="Χρηστος Καλτσιδης" userId="685f0ee4-0590-400d-a04c-9db40587712d" providerId="ADAL" clId="{3D6C4DEB-532C-4AA6-A076-FD360A861411}" dt="2018-08-22T07:08:15.750" v="88" actId="1076"/>
        <pc:sldMkLst>
          <pc:docMk/>
          <pc:sldMk cId="2079133304" sldId="495"/>
        </pc:sldMkLst>
        <pc:spChg chg="add del">
          <ac:chgData name="Χρηστος Καλτσιδης" userId="685f0ee4-0590-400d-a04c-9db40587712d" providerId="ADAL" clId="{3D6C4DEB-532C-4AA6-A076-FD360A861411}" dt="2018-08-22T07:08:14.693" v="84" actId="478"/>
          <ac:spMkLst>
            <pc:docMk/>
            <pc:sldMk cId="2079133304" sldId="495"/>
            <ac:spMk id="2" creationId="{00000000-0000-0000-0000-000000000000}"/>
          </ac:spMkLst>
        </pc:spChg>
        <pc:spChg chg="add del mod">
          <ac:chgData name="Χρηστος Καλτσιδης" userId="685f0ee4-0590-400d-a04c-9db40587712d" providerId="ADAL" clId="{3D6C4DEB-532C-4AA6-A076-FD360A861411}" dt="2018-08-22T07:08:14.343" v="82" actId="478"/>
          <ac:spMkLst>
            <pc:docMk/>
            <pc:sldMk cId="2079133304" sldId="495"/>
            <ac:spMk id="3" creationId="{00000000-0000-0000-0000-000000000000}"/>
          </ac:spMkLst>
        </pc:spChg>
        <pc:spChg chg="add del">
          <ac:chgData name="Χρηστος Καλτσιδης" userId="685f0ee4-0590-400d-a04c-9db40587712d" providerId="ADAL" clId="{3D6C4DEB-532C-4AA6-A076-FD360A861411}" dt="2018-08-22T07:08:15.447" v="87" actId="478"/>
          <ac:spMkLst>
            <pc:docMk/>
            <pc:sldMk cId="2079133304" sldId="495"/>
            <ac:spMk id="4" creationId="{3C1B7B3C-1EAF-4CC8-86A5-EF1A097F3529}"/>
          </ac:spMkLst>
        </pc:spChg>
        <pc:spChg chg="add del">
          <ac:chgData name="Χρηστος Καλτσιδης" userId="685f0ee4-0590-400d-a04c-9db40587712d" providerId="ADAL" clId="{3D6C4DEB-532C-4AA6-A076-FD360A861411}" dt="2018-08-22T07:08:13.674" v="80" actId="478"/>
          <ac:spMkLst>
            <pc:docMk/>
            <pc:sldMk cId="2079133304" sldId="495"/>
            <ac:spMk id="7" creationId="{761EBFE4-ABC1-4D71-9F35-FA7FF6B7C05A}"/>
          </ac:spMkLst>
        </pc:spChg>
        <pc:spChg chg="add del">
          <ac:chgData name="Χρηστος Καλτσιδης" userId="685f0ee4-0590-400d-a04c-9db40587712d" providerId="ADAL" clId="{3D6C4DEB-532C-4AA6-A076-FD360A861411}" dt="2018-08-22T07:08:15.213" v="86" actId="478"/>
          <ac:spMkLst>
            <pc:docMk/>
            <pc:sldMk cId="2079133304" sldId="495"/>
            <ac:spMk id="8" creationId="{8F86CE00-E27D-43A0-8AC5-D425E45D2FAF}"/>
          </ac:spMkLst>
        </pc:spChg>
        <pc:spChg chg="add del mod">
          <ac:chgData name="Χρηστος Καλτσιδης" userId="685f0ee4-0590-400d-a04c-9db40587712d" providerId="ADAL" clId="{3D6C4DEB-532C-4AA6-A076-FD360A861411}" dt="2018-08-22T07:08:14.693" v="84" actId="478"/>
          <ac:spMkLst>
            <pc:docMk/>
            <pc:sldMk cId="2079133304" sldId="495"/>
            <ac:spMk id="9" creationId="{CB0DCD9A-06A4-49E0-90DF-ED2FB7C901FA}"/>
          </ac:spMkLst>
        </pc:spChg>
        <pc:spChg chg="add del mod">
          <ac:chgData name="Χρηστος Καλτσιδης" userId="685f0ee4-0590-400d-a04c-9db40587712d" providerId="ADAL" clId="{3D6C4DEB-532C-4AA6-A076-FD360A861411}" dt="2018-08-22T07:08:14.343" v="82" actId="478"/>
          <ac:spMkLst>
            <pc:docMk/>
            <pc:sldMk cId="2079133304" sldId="495"/>
            <ac:spMk id="11" creationId="{72F0E1F6-859F-4803-92E5-FA260D715BF9}"/>
          </ac:spMkLst>
        </pc:spChg>
        <pc:picChg chg="add del mod">
          <ac:chgData name="Χρηστος Καλτσιδης" userId="685f0ee4-0590-400d-a04c-9db40587712d" providerId="ADAL" clId="{3D6C4DEB-532C-4AA6-A076-FD360A861411}" dt="2018-08-22T07:08:15.750" v="88" actId="1076"/>
          <ac:picMkLst>
            <pc:docMk/>
            <pc:sldMk cId="2079133304" sldId="495"/>
            <ac:picMk id="6" creationId="{6D7089D4-ACE2-4EAA-B8DD-2773047EED92}"/>
          </ac:picMkLst>
        </pc:picChg>
      </pc:sldChg>
      <pc:sldChg chg="modSp add del">
        <pc:chgData name="Χρηστος Καλτσιδης" userId="685f0ee4-0590-400d-a04c-9db40587712d" providerId="ADAL" clId="{3D6C4DEB-532C-4AA6-A076-FD360A861411}" dt="2018-08-22T07:00:24.274" v="31" actId="2696"/>
        <pc:sldMkLst>
          <pc:docMk/>
          <pc:sldMk cId="2070765734" sldId="496"/>
        </pc:sldMkLst>
        <pc:spChg chg="mod">
          <ac:chgData name="Χρηστος Καλτσιδης" userId="685f0ee4-0590-400d-a04c-9db40587712d" providerId="ADAL" clId="{3D6C4DEB-532C-4AA6-A076-FD360A861411}" dt="2018-08-22T06:59:02.373" v="12" actId="14100"/>
          <ac:spMkLst>
            <pc:docMk/>
            <pc:sldMk cId="2070765734" sldId="496"/>
            <ac:spMk id="2" creationId="{00000000-0000-0000-0000-000000000000}"/>
          </ac:spMkLst>
        </pc:spChg>
        <pc:spChg chg="mod">
          <ac:chgData name="Χρηστος Καλτσιδης" userId="685f0ee4-0590-400d-a04c-9db40587712d" providerId="ADAL" clId="{3D6C4DEB-532C-4AA6-A076-FD360A861411}" dt="2018-08-22T06:59:41.164" v="18" actId="27636"/>
          <ac:spMkLst>
            <pc:docMk/>
            <pc:sldMk cId="2070765734" sldId="496"/>
            <ac:spMk id="3" creationId="{00000000-0000-0000-0000-000000000000}"/>
          </ac:spMkLst>
        </pc:spChg>
      </pc:sldChg>
      <pc:sldChg chg="modSp add setBg">
        <pc:chgData name="Χρηστος Καλτσιδης" userId="685f0ee4-0590-400d-a04c-9db40587712d" providerId="ADAL" clId="{3D6C4DEB-532C-4AA6-A076-FD360A861411}" dt="2018-08-22T07:02:47.836" v="39" actId="27636"/>
        <pc:sldMkLst>
          <pc:docMk/>
          <pc:sldMk cId="89062080" sldId="497"/>
        </pc:sldMkLst>
        <pc:spChg chg="mod">
          <ac:chgData name="Χρηστος Καλτσιδης" userId="685f0ee4-0590-400d-a04c-9db40587712d" providerId="ADAL" clId="{3D6C4DEB-532C-4AA6-A076-FD360A861411}" dt="2018-08-22T07:02:47.836" v="39" actId="27636"/>
          <ac:spMkLst>
            <pc:docMk/>
            <pc:sldMk cId="89062080" sldId="497"/>
            <ac:spMk id="3" creationId="{00000000-0000-0000-0000-000000000000}"/>
          </ac:spMkLst>
        </pc:spChg>
      </pc:sldChg>
      <pc:sldChg chg="add del setBg">
        <pc:chgData name="Χρηστος Καλτσιδης" userId="685f0ee4-0590-400d-a04c-9db40587712d" providerId="ADAL" clId="{3D6C4DEB-532C-4AA6-A076-FD360A861411}" dt="2018-08-22T07:02:59.522" v="41"/>
        <pc:sldMkLst>
          <pc:docMk/>
          <pc:sldMk cId="57117966" sldId="498"/>
        </pc:sldMkLst>
      </pc:sldChg>
      <pc:sldChg chg="addSp delSp modSp add">
        <pc:chgData name="Χρηστος Καλτσιδης" userId="685f0ee4-0590-400d-a04c-9db40587712d" providerId="ADAL" clId="{3D6C4DEB-532C-4AA6-A076-FD360A861411}" dt="2018-08-22T07:04:55.687" v="60" actId="1076"/>
        <pc:sldMkLst>
          <pc:docMk/>
          <pc:sldMk cId="2714644656" sldId="498"/>
        </pc:sldMkLst>
        <pc:spChg chg="del">
          <ac:chgData name="Χρηστος Καλτσιδης" userId="685f0ee4-0590-400d-a04c-9db40587712d" providerId="ADAL" clId="{3D6C4DEB-532C-4AA6-A076-FD360A861411}" dt="2018-08-22T07:03:23.349" v="43" actId="478"/>
          <ac:spMkLst>
            <pc:docMk/>
            <pc:sldMk cId="2714644656" sldId="498"/>
            <ac:spMk id="3" creationId="{00000000-0000-0000-0000-000000000000}"/>
          </ac:spMkLst>
        </pc:spChg>
        <pc:spChg chg="add del mod">
          <ac:chgData name="Χρηστος Καλτσιδης" userId="685f0ee4-0590-400d-a04c-9db40587712d" providerId="ADAL" clId="{3D6C4DEB-532C-4AA6-A076-FD360A861411}" dt="2018-08-22T07:03:24.726" v="44" actId="478"/>
          <ac:spMkLst>
            <pc:docMk/>
            <pc:sldMk cId="2714644656" sldId="498"/>
            <ac:spMk id="5" creationId="{C089705C-04DE-42DE-BA1A-C98A4C0CCD06}"/>
          </ac:spMkLst>
        </pc:spChg>
        <pc:picChg chg="add mod">
          <ac:chgData name="Χρηστος Καλτσιδης" userId="685f0ee4-0590-400d-a04c-9db40587712d" providerId="ADAL" clId="{3D6C4DEB-532C-4AA6-A076-FD360A861411}" dt="2018-08-22T07:04:55.687" v="60" actId="1076"/>
          <ac:picMkLst>
            <pc:docMk/>
            <pc:sldMk cId="2714644656" sldId="498"/>
            <ac:picMk id="8" creationId="{43640110-4046-46E8-B17E-FFA99DD2D29C}"/>
          </ac:picMkLst>
        </pc:picChg>
      </pc:sldChg>
      <pc:sldChg chg="modSp add">
        <pc:chgData name="Χρηστος Καλτσιδης" userId="685f0ee4-0590-400d-a04c-9db40587712d" providerId="ADAL" clId="{3D6C4DEB-532C-4AA6-A076-FD360A861411}" dt="2018-08-22T07:05:13.023" v="64" actId="1440"/>
        <pc:sldMkLst>
          <pc:docMk/>
          <pc:sldMk cId="1116629244" sldId="499"/>
        </pc:sldMkLst>
        <pc:picChg chg="mod">
          <ac:chgData name="Χρηστος Καλτσιδης" userId="685f0ee4-0590-400d-a04c-9db40587712d" providerId="ADAL" clId="{3D6C4DEB-532C-4AA6-A076-FD360A861411}" dt="2018-08-22T07:05:13.023" v="64" actId="1440"/>
          <ac:picMkLst>
            <pc:docMk/>
            <pc:sldMk cId="1116629244" sldId="499"/>
            <ac:picMk id="8" creationId="{43640110-4046-46E8-B17E-FFA99DD2D29C}"/>
          </ac:picMkLst>
        </pc:picChg>
      </pc:sldChg>
      <pc:sldChg chg="add del setBg">
        <pc:chgData name="Χρηστος Καλτσιδης" userId="685f0ee4-0590-400d-a04c-9db40587712d" providerId="ADAL" clId="{3D6C4DEB-532C-4AA6-A076-FD360A861411}" dt="2018-08-22T07:04:59.746" v="62" actId="2696"/>
        <pc:sldMkLst>
          <pc:docMk/>
          <pc:sldMk cId="1807027818" sldId="499"/>
        </pc:sldMkLst>
      </pc:sldChg>
      <pc:sldChg chg="modSp add">
        <pc:chgData name="Χρηστος Καλτσιδης" userId="685f0ee4-0590-400d-a04c-9db40587712d" providerId="ADAL" clId="{3D6C4DEB-532C-4AA6-A076-FD360A861411}" dt="2018-08-22T07:20:49.454" v="133" actId="1440"/>
        <pc:sldMkLst>
          <pc:docMk/>
          <pc:sldMk cId="785612744" sldId="500"/>
        </pc:sldMkLst>
        <pc:picChg chg="mod">
          <ac:chgData name="Χρηστος Καλτσιδης" userId="685f0ee4-0590-400d-a04c-9db40587712d" providerId="ADAL" clId="{3D6C4DEB-532C-4AA6-A076-FD360A861411}" dt="2018-08-22T07:20:49.454" v="133" actId="1440"/>
          <ac:picMkLst>
            <pc:docMk/>
            <pc:sldMk cId="785612744" sldId="500"/>
            <ac:picMk id="8" creationId="{43640110-4046-46E8-B17E-FFA99DD2D29C}"/>
          </ac:picMkLst>
        </pc:picChg>
      </pc:sldChg>
      <pc:sldChg chg="addSp delSp modSp add">
        <pc:chgData name="Χρηστος Καλτσιδης" userId="685f0ee4-0590-400d-a04c-9db40587712d" providerId="ADAL" clId="{3D6C4DEB-532C-4AA6-A076-FD360A861411}" dt="2018-08-22T07:20:59.182" v="134" actId="1076"/>
        <pc:sldMkLst>
          <pc:docMk/>
          <pc:sldMk cId="4281027419" sldId="501"/>
        </pc:sldMkLst>
        <pc:spChg chg="add del mod">
          <ac:chgData name="Χρηστος Καλτσιδης" userId="685f0ee4-0590-400d-a04c-9db40587712d" providerId="ADAL" clId="{3D6C4DEB-532C-4AA6-A076-FD360A861411}" dt="2018-08-22T07:05:52.132" v="69" actId="478"/>
          <ac:spMkLst>
            <pc:docMk/>
            <pc:sldMk cId="4281027419" sldId="501"/>
            <ac:spMk id="4" creationId="{2A90A819-F1FA-4075-84D7-0B936921E518}"/>
          </ac:spMkLst>
        </pc:spChg>
        <pc:picChg chg="add mod">
          <ac:chgData name="Χρηστος Καλτσιδης" userId="685f0ee4-0590-400d-a04c-9db40587712d" providerId="ADAL" clId="{3D6C4DEB-532C-4AA6-A076-FD360A861411}" dt="2018-08-22T07:20:59.182" v="134" actId="1076"/>
          <ac:picMkLst>
            <pc:docMk/>
            <pc:sldMk cId="4281027419" sldId="501"/>
            <ac:picMk id="5" creationId="{2755DDD9-13DE-43BB-AA69-301666182F2B}"/>
          </ac:picMkLst>
        </pc:picChg>
        <pc:picChg chg="del">
          <ac:chgData name="Χρηστος Καλτσιδης" userId="685f0ee4-0590-400d-a04c-9db40587712d" providerId="ADAL" clId="{3D6C4DEB-532C-4AA6-A076-FD360A861411}" dt="2018-08-22T07:05:48.964" v="67" actId="478"/>
          <ac:picMkLst>
            <pc:docMk/>
            <pc:sldMk cId="4281027419" sldId="501"/>
            <ac:picMk id="8" creationId="{43640110-4046-46E8-B17E-FFA99DD2D29C}"/>
          </ac:picMkLst>
        </pc:picChg>
      </pc:sldChg>
      <pc:sldChg chg="addSp delSp modSp add setBg">
        <pc:chgData name="Χρηστος Καλτσιδης" userId="685f0ee4-0590-400d-a04c-9db40587712d" providerId="ADAL" clId="{3D6C4DEB-532C-4AA6-A076-FD360A861411}" dt="2018-08-22T07:16:43.840" v="106"/>
        <pc:sldMkLst>
          <pc:docMk/>
          <pc:sldMk cId="2025178113" sldId="502"/>
        </pc:sldMkLst>
        <pc:spChg chg="mod">
          <ac:chgData name="Χρηστος Καλτσιδης" userId="685f0ee4-0590-400d-a04c-9db40587712d" providerId="ADAL" clId="{3D6C4DEB-532C-4AA6-A076-FD360A861411}" dt="2018-08-22T07:15:17.733" v="95" actId="27636"/>
          <ac:spMkLst>
            <pc:docMk/>
            <pc:sldMk cId="2025178113" sldId="502"/>
            <ac:spMk id="2" creationId="{00000000-0000-0000-0000-000000000000}"/>
          </ac:spMkLst>
        </pc:spChg>
        <pc:spChg chg="add del mod">
          <ac:chgData name="Χρηστος Καλτσιδης" userId="685f0ee4-0590-400d-a04c-9db40587712d" providerId="ADAL" clId="{3D6C4DEB-532C-4AA6-A076-FD360A861411}" dt="2018-08-22T07:15:47.369" v="103" actId="478"/>
          <ac:spMkLst>
            <pc:docMk/>
            <pc:sldMk cId="2025178113" sldId="502"/>
            <ac:spMk id="7" creationId="{761EBFE4-ABC1-4D71-9F35-FA7FF6B7C05A}"/>
          </ac:spMkLst>
        </pc:spChg>
        <pc:spChg chg="add del mod">
          <ac:chgData name="Χρηστος Καλτσιδης" userId="685f0ee4-0590-400d-a04c-9db40587712d" providerId="ADAL" clId="{3D6C4DEB-532C-4AA6-A076-FD360A861411}" dt="2018-08-22T07:15:48.841" v="104" actId="478"/>
          <ac:spMkLst>
            <pc:docMk/>
            <pc:sldMk cId="2025178113" sldId="502"/>
            <ac:spMk id="9" creationId="{16352DA7-C2D1-4AD0-8DF9-E96E51BA4B35}"/>
          </ac:spMkLst>
        </pc:spChg>
        <pc:picChg chg="add del">
          <ac:chgData name="Χρηστος Καλτσιδης" userId="685f0ee4-0590-400d-a04c-9db40587712d" providerId="ADAL" clId="{3D6C4DEB-532C-4AA6-A076-FD360A861411}" dt="2018-08-22T07:16:43.840" v="106"/>
          <ac:picMkLst>
            <pc:docMk/>
            <pc:sldMk cId="2025178113" sldId="502"/>
            <ac:picMk id="4" creationId="{BAE3F221-7BFB-454F-8109-4633BFDE2D2F}"/>
          </ac:picMkLst>
        </pc:picChg>
      </pc:sldChg>
      <pc:sldChg chg="add del">
        <pc:chgData name="Χρηστος Καλτσιδης" userId="685f0ee4-0590-400d-a04c-9db40587712d" providerId="ADAL" clId="{3D6C4DEB-532C-4AA6-A076-FD360A861411}" dt="2018-08-22T07:16:57.129" v="108" actId="2696"/>
        <pc:sldMkLst>
          <pc:docMk/>
          <pc:sldMk cId="856808729" sldId="503"/>
        </pc:sldMkLst>
      </pc:sldChg>
      <pc:sldChg chg="addSp delSp modSp add setBg">
        <pc:chgData name="Χρηστος Καλτσιδης" userId="685f0ee4-0590-400d-a04c-9db40587712d" providerId="ADAL" clId="{3D6C4DEB-532C-4AA6-A076-FD360A861411}" dt="2018-08-22T07:18:13.126" v="130" actId="14100"/>
        <pc:sldMkLst>
          <pc:docMk/>
          <pc:sldMk cId="3558015857" sldId="503"/>
        </pc:sldMkLst>
        <pc:spChg chg="mod">
          <ac:chgData name="Χρηστος Καλτσιδης" userId="685f0ee4-0590-400d-a04c-9db40587712d" providerId="ADAL" clId="{3D6C4DEB-532C-4AA6-A076-FD360A861411}" dt="2018-08-22T07:18:13.126" v="130" actId="14100"/>
          <ac:spMkLst>
            <pc:docMk/>
            <pc:sldMk cId="3558015857" sldId="503"/>
            <ac:spMk id="2" creationId="{00000000-0000-0000-0000-000000000000}"/>
          </ac:spMkLst>
        </pc:spChg>
        <pc:spChg chg="add del mod">
          <ac:chgData name="Χρηστος Καλτσιδης" userId="685f0ee4-0590-400d-a04c-9db40587712d" providerId="ADAL" clId="{3D6C4DEB-532C-4AA6-A076-FD360A861411}" dt="2018-08-22T07:18:05.582" v="127" actId="1076"/>
          <ac:spMkLst>
            <pc:docMk/>
            <pc:sldMk cId="3558015857" sldId="503"/>
            <ac:spMk id="7" creationId="{761EBFE4-ABC1-4D71-9F35-FA7FF6B7C05A}"/>
          </ac:spMkLst>
        </pc:spChg>
        <pc:spChg chg="del">
          <ac:chgData name="Χρηστος Καλτσιδης" userId="685f0ee4-0590-400d-a04c-9db40587712d" providerId="ADAL" clId="{3D6C4DEB-532C-4AA6-A076-FD360A861411}" dt="2018-08-22T07:17:23.863" v="116" actId="478"/>
          <ac:spMkLst>
            <pc:docMk/>
            <pc:sldMk cId="3558015857" sldId="503"/>
            <ac:spMk id="9" creationId="{16352DA7-C2D1-4AD0-8DF9-E96E51BA4B35}"/>
          </ac:spMkLst>
        </pc:spChg>
      </pc:sldChg>
      <pc:sldMasterChg chg="modTransition modSldLayout">
        <pc:chgData name="Χρηστος Καλτσιδης" userId="685f0ee4-0590-400d-a04c-9db40587712d" providerId="ADAL" clId="{3D6C4DEB-532C-4AA6-A076-FD360A861411}" dt="2018-08-22T06:59:40.983" v="16"/>
        <pc:sldMasterMkLst>
          <pc:docMk/>
          <pc:sldMasterMk cId="2025873922" sldId="2147483864"/>
        </pc:sldMasterMkLst>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1484460162" sldId="2147483865"/>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90045985" sldId="2147483866"/>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2582130053" sldId="2147483867"/>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1675517374" sldId="2147483868"/>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1076517367" sldId="2147483869"/>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2167998318" sldId="2147483870"/>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4258400307" sldId="2147483871"/>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791804200" sldId="2147483872"/>
          </pc:sldLayoutMkLst>
        </pc:sldLayoutChg>
        <pc:sldLayoutChg chg="modTransition">
          <pc:chgData name="Χρηστος Καλτσιδης" userId="685f0ee4-0590-400d-a04c-9db40587712d" providerId="ADAL" clId="{3D6C4DEB-532C-4AA6-A076-FD360A861411}" dt="2018-08-22T06:59:40.983" v="16"/>
          <pc:sldLayoutMkLst>
            <pc:docMk/>
            <pc:sldMasterMk cId="2025873922" sldId="2147483864"/>
            <pc:sldLayoutMk cId="121221600" sldId="21474838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25/2/2023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25/2/2023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2885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3108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94540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27412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0997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3328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57029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6172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3222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9802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54721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207689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87197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95788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1354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616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71559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3777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21565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4721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684931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40042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67664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98428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673494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45017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45054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9099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CF2FD335-6D8E-486A-8F5F-DFC7325903F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l-G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77604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38</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299508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114978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2463756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3777053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xmlns="" val="107467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xmlns="" val="145933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dirty="0"/>
              <a:t>Προσθήκη υποσέλιδου</a:t>
            </a:r>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dirty="0"/>
              <a:t>Προσθήκη υποσέλιδου</a:t>
            </a:r>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dirty="0"/>
              <a:t>Προσθήκη υποσέλιδου</a:t>
            </a:r>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dirty="0"/>
              <a:t>Προσθήκη υποσέλιδου</a:t>
            </a:r>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dirty="0"/>
              <a:t>Προσθήκη υποσέλιδου</a:t>
            </a:r>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dirty="0"/>
              <a:t>Προσθήκη υποσέλιδου</a:t>
            </a:r>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dirty="0"/>
              <a:t>Προσθήκη υποσέλιδου</a:t>
            </a:r>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25/2/2023</a:t>
            </a:fld>
            <a:endParaRPr lang="el-GR" noProof="0" dirty="0"/>
          </a:p>
        </p:txBody>
      </p:sp>
      <p:sp>
        <p:nvSpPr>
          <p:cNvPr id="8" name="Footer Placeholder 7"/>
          <p:cNvSpPr>
            <a:spLocks noGrp="1"/>
          </p:cNvSpPr>
          <p:nvPr>
            <p:ph type="ftr" sz="quarter" idx="11"/>
          </p:nvPr>
        </p:nvSpPr>
        <p:spPr/>
        <p:txBody>
          <a:bodyPr/>
          <a:lstStyle/>
          <a:p>
            <a:pPr rtl="0"/>
            <a:r>
              <a:rPr lang="el-GR" noProof="0" dirty="0"/>
              <a:t>Προσθήκη υποσέλιδου</a:t>
            </a:r>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25/2/2023</a:t>
            </a:fld>
            <a:endParaRPr lang="el-GR" noProof="0" dirty="0"/>
          </a:p>
        </p:txBody>
      </p:sp>
      <p:sp>
        <p:nvSpPr>
          <p:cNvPr id="4" name="Footer Placeholder 3"/>
          <p:cNvSpPr>
            <a:spLocks noGrp="1"/>
          </p:cNvSpPr>
          <p:nvPr>
            <p:ph type="ftr" sz="quarter" idx="11"/>
          </p:nvPr>
        </p:nvSpPr>
        <p:spPr/>
        <p:txBody>
          <a:bodyPr/>
          <a:lstStyle/>
          <a:p>
            <a:pPr rtl="0"/>
            <a:r>
              <a:rPr lang="el-GR" noProof="0" dirty="0"/>
              <a:t>Προσθήκη υποσέλιδου</a:t>
            </a:r>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25/2/2023</a:t>
            </a:fld>
            <a:endParaRPr lang="el-GR" noProof="0" dirty="0"/>
          </a:p>
        </p:txBody>
      </p:sp>
      <p:sp>
        <p:nvSpPr>
          <p:cNvPr id="3" name="Footer Placeholder 2"/>
          <p:cNvSpPr>
            <a:spLocks noGrp="1"/>
          </p:cNvSpPr>
          <p:nvPr>
            <p:ph type="ftr" sz="quarter" idx="11"/>
          </p:nvPr>
        </p:nvSpPr>
        <p:spPr/>
        <p:txBody>
          <a:bodyPr/>
          <a:lstStyle/>
          <a:p>
            <a:pPr rtl="0"/>
            <a:r>
              <a:rPr lang="el-GR" noProof="0" dirty="0"/>
              <a:t>Προσθήκη υποσέλιδου</a:t>
            </a:r>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dirty="0"/>
              <a:t>Προσθήκη υποσέλιδου</a:t>
            </a:r>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dirty="0"/>
              <a:t>Προσθήκη υποσέλιδου</a:t>
            </a:r>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dirty="0"/>
              <a:t>Προσθήκη υποσέλιδου</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ypen.gov.gr/energeia/ape/eidika-themata/energeiakes-koinotit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για τις επιπτώσεις του κόστους Ενέργειας στα Νοικοκυριά της Περιφέρειας Δυτικής Ελλάδας</a:t>
            </a: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Ιούλιος 2022</a:t>
            </a:r>
          </a:p>
        </p:txBody>
      </p:sp>
      <p:sp>
        <p:nvSpPr>
          <p:cNvPr id="6"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3600" dirty="0">
                <a:solidFill>
                  <a:srgbClr val="C00000"/>
                </a:solidFill>
                <a:latin typeface="Calibri"/>
              </a:rPr>
              <a:t>Αντιμετώπιση της Αύξησης του Ενεργειακού Κόστους από τα Νοικοκυριά της Περιφέρειας Δυτικής Ελλάδας</a:t>
            </a:r>
            <a:endParaRPr kumimoji="0" lang="el-GR" sz="3200" b="0" i="0" u="none" strike="noStrike" kern="1200" cap="none" spc="0" normalizeH="0" baseline="0" noProof="0" dirty="0">
              <a:ln>
                <a:noFill/>
              </a:ln>
              <a:solidFill>
                <a:srgbClr val="C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48BBA012-8F2A-827B-8A9B-8E43CFB45298}"/>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4093535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09A0B9-E291-1B54-0320-4405E0B2A4F0}"/>
              </a:ext>
            </a:extLst>
          </p:cNvPr>
          <p:cNvPicPr>
            <a:picLocks noChangeAspect="1"/>
          </p:cNvPicPr>
          <p:nvPr/>
        </p:nvPicPr>
        <p:blipFill>
          <a:blip r:embed="rId4"/>
          <a:stretch>
            <a:fillRect/>
          </a:stretch>
        </p:blipFill>
        <p:spPr>
          <a:xfrm>
            <a:off x="0" y="1123949"/>
            <a:ext cx="3952628" cy="3029762"/>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B.1. Γνωρίζετε τρόπους που θα μπορούσατε να μειώσετε τον λογαριασμό του ρεύματός σας; Ι</a:t>
            </a:r>
            <a:endParaRPr lang="en-US" sz="3600" dirty="0">
              <a:cs typeface="Times New Roman" pitchFamily="18" charset="0"/>
            </a:endParaRPr>
          </a:p>
        </p:txBody>
      </p:sp>
      <p:sp>
        <p:nvSpPr>
          <p:cNvPr id="17" name="TextBox 16">
            <a:extLst>
              <a:ext uri="{FF2B5EF4-FFF2-40B4-BE49-F238E27FC236}">
                <a16:creationId xmlns:a16="http://schemas.microsoft.com/office/drawing/2014/main" xmlns="" id="{C6D4525A-EF09-CE65-D7D1-E04B6FEFE641}"/>
              </a:ext>
            </a:extLst>
          </p:cNvPr>
          <p:cNvSpPr txBox="1"/>
          <p:nvPr/>
        </p:nvSpPr>
        <p:spPr>
          <a:xfrm>
            <a:off x="846306" y="1926077"/>
            <a:ext cx="573932" cy="276999"/>
          </a:xfrm>
          <a:prstGeom prst="rect">
            <a:avLst/>
          </a:prstGeom>
          <a:noFill/>
        </p:spPr>
        <p:txBody>
          <a:bodyPr wrap="square" rtlCol="0">
            <a:spAutoFit/>
          </a:bodyPr>
          <a:lstStyle/>
          <a:p>
            <a:r>
              <a:rPr lang="el-GR" sz="1200" dirty="0"/>
              <a:t>45</a:t>
            </a:r>
            <a:r>
              <a:rPr lang="en-GB" sz="1200" dirty="0"/>
              <a:t>,7%</a:t>
            </a:r>
            <a:endParaRPr lang="el-GR" sz="1200" dirty="0"/>
          </a:p>
        </p:txBody>
      </p:sp>
      <p:sp>
        <p:nvSpPr>
          <p:cNvPr id="19" name="TextBox 18">
            <a:extLst>
              <a:ext uri="{FF2B5EF4-FFF2-40B4-BE49-F238E27FC236}">
                <a16:creationId xmlns:a16="http://schemas.microsoft.com/office/drawing/2014/main" xmlns="" id="{D49D5848-4B12-D051-8B54-8C99A3D6800D}"/>
              </a:ext>
            </a:extLst>
          </p:cNvPr>
          <p:cNvSpPr txBox="1"/>
          <p:nvPr/>
        </p:nvSpPr>
        <p:spPr>
          <a:xfrm>
            <a:off x="2610212" y="1509065"/>
            <a:ext cx="1342416" cy="830997"/>
          </a:xfrm>
          <a:prstGeom prst="rect">
            <a:avLst/>
          </a:prstGeom>
          <a:noFill/>
        </p:spPr>
        <p:txBody>
          <a:bodyPr wrap="square" rtlCol="0">
            <a:spAutoFit/>
          </a:bodyPr>
          <a:lstStyle/>
          <a:p>
            <a:pPr algn="ctr"/>
            <a:r>
              <a:rPr lang="el-GR" sz="1600" b="1" dirty="0"/>
              <a:t>Περιφέρεια Δυτικής Ελλάδας</a:t>
            </a:r>
          </a:p>
        </p:txBody>
      </p:sp>
      <p:sp>
        <p:nvSpPr>
          <p:cNvPr id="20" name="TextBox 19">
            <a:extLst>
              <a:ext uri="{FF2B5EF4-FFF2-40B4-BE49-F238E27FC236}">
                <a16:creationId xmlns:a16="http://schemas.microsoft.com/office/drawing/2014/main" xmlns="" id="{26A408D6-2286-145A-7257-25D3BF477ADE}"/>
              </a:ext>
            </a:extLst>
          </p:cNvPr>
          <p:cNvSpPr txBox="1"/>
          <p:nvPr/>
        </p:nvSpPr>
        <p:spPr>
          <a:xfrm>
            <a:off x="7558391" y="5567454"/>
            <a:ext cx="1767051" cy="120032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21" name="TextBox 20">
            <a:extLst>
              <a:ext uri="{FF2B5EF4-FFF2-40B4-BE49-F238E27FC236}">
                <a16:creationId xmlns:a16="http://schemas.microsoft.com/office/drawing/2014/main" xmlns="" id="{121CEE03-41DC-8055-6339-8A8DF758A874}"/>
              </a:ext>
            </a:extLst>
          </p:cNvPr>
          <p:cNvSpPr txBox="1"/>
          <p:nvPr/>
        </p:nvSpPr>
        <p:spPr>
          <a:xfrm>
            <a:off x="1874195" y="2064576"/>
            <a:ext cx="573932" cy="276999"/>
          </a:xfrm>
          <a:prstGeom prst="rect">
            <a:avLst/>
          </a:prstGeom>
          <a:noFill/>
        </p:spPr>
        <p:txBody>
          <a:bodyPr wrap="square" rtlCol="0">
            <a:spAutoFit/>
          </a:bodyPr>
          <a:lstStyle/>
          <a:p>
            <a:r>
              <a:rPr lang="el-GR" sz="1200" dirty="0"/>
              <a:t>41</a:t>
            </a:r>
            <a:r>
              <a:rPr lang="en-GB" sz="1200" dirty="0"/>
              <a:t>,</a:t>
            </a:r>
            <a:r>
              <a:rPr lang="el-GR" sz="1200" dirty="0"/>
              <a:t>6</a:t>
            </a:r>
            <a:r>
              <a:rPr lang="en-GB" sz="1200" dirty="0"/>
              <a:t>%</a:t>
            </a:r>
            <a:endParaRPr lang="el-GR" sz="1200" dirty="0"/>
          </a:p>
        </p:txBody>
      </p:sp>
      <p:sp>
        <p:nvSpPr>
          <p:cNvPr id="22" name="TextBox 21">
            <a:extLst>
              <a:ext uri="{FF2B5EF4-FFF2-40B4-BE49-F238E27FC236}">
                <a16:creationId xmlns:a16="http://schemas.microsoft.com/office/drawing/2014/main" xmlns="" id="{14CEA2EF-1D7C-87C6-8E48-5CF98464DB46}"/>
              </a:ext>
            </a:extLst>
          </p:cNvPr>
          <p:cNvSpPr txBox="1"/>
          <p:nvPr/>
        </p:nvSpPr>
        <p:spPr>
          <a:xfrm>
            <a:off x="2915055" y="3161579"/>
            <a:ext cx="573932" cy="276999"/>
          </a:xfrm>
          <a:prstGeom prst="rect">
            <a:avLst/>
          </a:prstGeom>
          <a:noFill/>
        </p:spPr>
        <p:txBody>
          <a:bodyPr wrap="square" rtlCol="0">
            <a:spAutoFit/>
          </a:bodyPr>
          <a:lstStyle/>
          <a:p>
            <a:r>
              <a:rPr lang="el-GR" sz="1200" dirty="0"/>
              <a:t>12</a:t>
            </a:r>
            <a:r>
              <a:rPr lang="en-GB" sz="1200" dirty="0"/>
              <a:t>,7%</a:t>
            </a:r>
            <a:endParaRPr lang="el-GR" sz="1200" dirty="0"/>
          </a:p>
        </p:txBody>
      </p:sp>
      <p:pic>
        <p:nvPicPr>
          <p:cNvPr id="12" name="Picture 11">
            <a:extLst>
              <a:ext uri="{FF2B5EF4-FFF2-40B4-BE49-F238E27FC236}">
                <a16:creationId xmlns:a16="http://schemas.microsoft.com/office/drawing/2014/main" xmlns="" id="{19BBD542-3F15-1D7F-663D-A072EB29984F}"/>
              </a:ext>
            </a:extLst>
          </p:cNvPr>
          <p:cNvPicPr>
            <a:picLocks noChangeAspect="1"/>
          </p:cNvPicPr>
          <p:nvPr/>
        </p:nvPicPr>
        <p:blipFill>
          <a:blip r:embed="rId5"/>
          <a:stretch>
            <a:fillRect/>
          </a:stretch>
        </p:blipFill>
        <p:spPr>
          <a:xfrm>
            <a:off x="-1" y="4117397"/>
            <a:ext cx="3952628" cy="2795627"/>
          </a:xfrm>
          <a:prstGeom prst="rect">
            <a:avLst/>
          </a:prstGeom>
        </p:spPr>
      </p:pic>
      <p:sp>
        <p:nvSpPr>
          <p:cNvPr id="23" name="TextBox 22">
            <a:extLst>
              <a:ext uri="{FF2B5EF4-FFF2-40B4-BE49-F238E27FC236}">
                <a16:creationId xmlns:a16="http://schemas.microsoft.com/office/drawing/2014/main" xmlns="" id="{82754C35-FBC1-2628-1B37-451E172AD696}"/>
              </a:ext>
            </a:extLst>
          </p:cNvPr>
          <p:cNvSpPr txBox="1"/>
          <p:nvPr/>
        </p:nvSpPr>
        <p:spPr>
          <a:xfrm>
            <a:off x="846306" y="4778268"/>
            <a:ext cx="573932" cy="276999"/>
          </a:xfrm>
          <a:prstGeom prst="rect">
            <a:avLst/>
          </a:prstGeom>
          <a:noFill/>
        </p:spPr>
        <p:txBody>
          <a:bodyPr wrap="square" rtlCol="0">
            <a:spAutoFit/>
          </a:bodyPr>
          <a:lstStyle/>
          <a:p>
            <a:r>
              <a:rPr lang="el-GR" sz="1200" dirty="0"/>
              <a:t>47</a:t>
            </a:r>
            <a:r>
              <a:rPr lang="en-GB" sz="1200" dirty="0"/>
              <a:t>,</a:t>
            </a:r>
            <a:r>
              <a:rPr lang="el-GR" sz="1200" dirty="0"/>
              <a:t>9</a:t>
            </a:r>
            <a:r>
              <a:rPr lang="en-GB" sz="1200" dirty="0"/>
              <a:t>%</a:t>
            </a:r>
            <a:endParaRPr lang="el-GR" sz="1200" dirty="0"/>
          </a:p>
        </p:txBody>
      </p:sp>
      <p:sp>
        <p:nvSpPr>
          <p:cNvPr id="24" name="TextBox 23">
            <a:extLst>
              <a:ext uri="{FF2B5EF4-FFF2-40B4-BE49-F238E27FC236}">
                <a16:creationId xmlns:a16="http://schemas.microsoft.com/office/drawing/2014/main" xmlns="" id="{915F54F2-F673-6A47-D4A9-17D383C2DF78}"/>
              </a:ext>
            </a:extLst>
          </p:cNvPr>
          <p:cNvSpPr txBox="1"/>
          <p:nvPr/>
        </p:nvSpPr>
        <p:spPr>
          <a:xfrm>
            <a:off x="2003898" y="4475760"/>
            <a:ext cx="1948729" cy="584775"/>
          </a:xfrm>
          <a:prstGeom prst="rect">
            <a:avLst/>
          </a:prstGeom>
          <a:noFill/>
        </p:spPr>
        <p:txBody>
          <a:bodyPr wrap="square" rtlCol="0">
            <a:spAutoFit/>
          </a:bodyPr>
          <a:lstStyle/>
          <a:p>
            <a:pPr algn="ctr"/>
            <a:r>
              <a:rPr lang="el-GR" sz="1600" b="1" dirty="0"/>
              <a:t>Π.Ε. Αιτωλοακαρνανίας </a:t>
            </a:r>
          </a:p>
        </p:txBody>
      </p:sp>
      <p:sp>
        <p:nvSpPr>
          <p:cNvPr id="25" name="TextBox 24">
            <a:extLst>
              <a:ext uri="{FF2B5EF4-FFF2-40B4-BE49-F238E27FC236}">
                <a16:creationId xmlns:a16="http://schemas.microsoft.com/office/drawing/2014/main" xmlns="" id="{D203651A-7F42-881F-8CF0-0FA808187BFE}"/>
              </a:ext>
            </a:extLst>
          </p:cNvPr>
          <p:cNvSpPr txBox="1"/>
          <p:nvPr/>
        </p:nvSpPr>
        <p:spPr>
          <a:xfrm>
            <a:off x="1874195" y="5148785"/>
            <a:ext cx="573932" cy="276999"/>
          </a:xfrm>
          <a:prstGeom prst="rect">
            <a:avLst/>
          </a:prstGeom>
          <a:noFill/>
        </p:spPr>
        <p:txBody>
          <a:bodyPr wrap="square" rtlCol="0">
            <a:spAutoFit/>
          </a:bodyPr>
          <a:lstStyle/>
          <a:p>
            <a:r>
              <a:rPr lang="el-GR" sz="1200" dirty="0"/>
              <a:t>35</a:t>
            </a:r>
            <a:r>
              <a:rPr lang="en-GB" sz="1200" dirty="0"/>
              <a:t>,</a:t>
            </a:r>
            <a:r>
              <a:rPr lang="el-GR" sz="1200" dirty="0"/>
              <a:t>5</a:t>
            </a:r>
            <a:r>
              <a:rPr lang="en-GB" sz="1200" dirty="0"/>
              <a:t>%</a:t>
            </a:r>
            <a:endParaRPr lang="el-GR" sz="1200" dirty="0"/>
          </a:p>
        </p:txBody>
      </p:sp>
      <p:sp>
        <p:nvSpPr>
          <p:cNvPr id="26" name="TextBox 25">
            <a:extLst>
              <a:ext uri="{FF2B5EF4-FFF2-40B4-BE49-F238E27FC236}">
                <a16:creationId xmlns:a16="http://schemas.microsoft.com/office/drawing/2014/main" xmlns="" id="{9213CCBE-206C-F834-9571-A645270181DD}"/>
              </a:ext>
            </a:extLst>
          </p:cNvPr>
          <p:cNvSpPr txBox="1"/>
          <p:nvPr/>
        </p:nvSpPr>
        <p:spPr>
          <a:xfrm>
            <a:off x="2942550" y="6029120"/>
            <a:ext cx="573932" cy="276999"/>
          </a:xfrm>
          <a:prstGeom prst="rect">
            <a:avLst/>
          </a:prstGeom>
          <a:noFill/>
        </p:spPr>
        <p:txBody>
          <a:bodyPr wrap="square" rtlCol="0">
            <a:spAutoFit/>
          </a:bodyPr>
          <a:lstStyle/>
          <a:p>
            <a:r>
              <a:rPr lang="el-GR" sz="1200" dirty="0"/>
              <a:t>13</a:t>
            </a:r>
            <a:r>
              <a:rPr lang="en-GB" sz="1200" dirty="0"/>
              <a:t>,</a:t>
            </a:r>
            <a:r>
              <a:rPr lang="el-GR" sz="1200" dirty="0"/>
              <a:t>6</a:t>
            </a:r>
            <a:r>
              <a:rPr lang="en-GB" sz="1200" dirty="0"/>
              <a:t>%</a:t>
            </a:r>
            <a:endParaRPr lang="el-GR" sz="1200" dirty="0"/>
          </a:p>
        </p:txBody>
      </p:sp>
      <p:pic>
        <p:nvPicPr>
          <p:cNvPr id="28" name="Picture 27">
            <a:extLst>
              <a:ext uri="{FF2B5EF4-FFF2-40B4-BE49-F238E27FC236}">
                <a16:creationId xmlns:a16="http://schemas.microsoft.com/office/drawing/2014/main" xmlns="" id="{87D3CEE3-8AB0-49D3-95AA-B73240B347C8}"/>
              </a:ext>
            </a:extLst>
          </p:cNvPr>
          <p:cNvPicPr>
            <a:picLocks noChangeAspect="1"/>
          </p:cNvPicPr>
          <p:nvPr/>
        </p:nvPicPr>
        <p:blipFill>
          <a:blip r:embed="rId6"/>
          <a:stretch>
            <a:fillRect/>
          </a:stretch>
        </p:blipFill>
        <p:spPr>
          <a:xfrm>
            <a:off x="3952627" y="1128913"/>
            <a:ext cx="3693313" cy="2959348"/>
          </a:xfrm>
          <a:prstGeom prst="rect">
            <a:avLst/>
          </a:prstGeom>
        </p:spPr>
      </p:pic>
      <p:sp>
        <p:nvSpPr>
          <p:cNvPr id="29" name="TextBox 28">
            <a:extLst>
              <a:ext uri="{FF2B5EF4-FFF2-40B4-BE49-F238E27FC236}">
                <a16:creationId xmlns:a16="http://schemas.microsoft.com/office/drawing/2014/main" xmlns="" id="{2EBC2CCC-1ED3-97E8-AD11-D1D43D14A1E0}"/>
              </a:ext>
            </a:extLst>
          </p:cNvPr>
          <p:cNvSpPr txBox="1"/>
          <p:nvPr/>
        </p:nvSpPr>
        <p:spPr>
          <a:xfrm>
            <a:off x="6047362" y="1408305"/>
            <a:ext cx="1948729" cy="338554"/>
          </a:xfrm>
          <a:prstGeom prst="rect">
            <a:avLst/>
          </a:prstGeom>
          <a:noFill/>
        </p:spPr>
        <p:txBody>
          <a:bodyPr wrap="square" rtlCol="0">
            <a:spAutoFit/>
          </a:bodyPr>
          <a:lstStyle/>
          <a:p>
            <a:pPr algn="ctr"/>
            <a:r>
              <a:rPr lang="el-GR" sz="1600" b="1" dirty="0"/>
              <a:t>Π.Ε. Αχαΐας </a:t>
            </a:r>
          </a:p>
        </p:txBody>
      </p:sp>
      <p:sp>
        <p:nvSpPr>
          <p:cNvPr id="30" name="TextBox 29">
            <a:extLst>
              <a:ext uri="{FF2B5EF4-FFF2-40B4-BE49-F238E27FC236}">
                <a16:creationId xmlns:a16="http://schemas.microsoft.com/office/drawing/2014/main" xmlns="" id="{3CB33921-19F8-6418-F86B-A2A48D16278B}"/>
              </a:ext>
            </a:extLst>
          </p:cNvPr>
          <p:cNvSpPr txBox="1"/>
          <p:nvPr/>
        </p:nvSpPr>
        <p:spPr>
          <a:xfrm>
            <a:off x="5687416" y="1890717"/>
            <a:ext cx="573932" cy="276999"/>
          </a:xfrm>
          <a:prstGeom prst="rect">
            <a:avLst/>
          </a:prstGeom>
          <a:noFill/>
        </p:spPr>
        <p:txBody>
          <a:bodyPr wrap="square" rtlCol="0">
            <a:spAutoFit/>
          </a:bodyPr>
          <a:lstStyle/>
          <a:p>
            <a:r>
              <a:rPr lang="el-GR" sz="1200" dirty="0"/>
              <a:t>47</a:t>
            </a:r>
            <a:r>
              <a:rPr lang="en-GB" sz="1200" dirty="0"/>
              <a:t>,</a:t>
            </a:r>
            <a:r>
              <a:rPr lang="el-GR" sz="1200" dirty="0"/>
              <a:t>0</a:t>
            </a:r>
            <a:r>
              <a:rPr lang="en-GB" sz="1200" dirty="0"/>
              <a:t>%</a:t>
            </a:r>
            <a:endParaRPr lang="el-GR" sz="1200" dirty="0"/>
          </a:p>
        </p:txBody>
      </p:sp>
      <p:sp>
        <p:nvSpPr>
          <p:cNvPr id="31" name="TextBox 30">
            <a:extLst>
              <a:ext uri="{FF2B5EF4-FFF2-40B4-BE49-F238E27FC236}">
                <a16:creationId xmlns:a16="http://schemas.microsoft.com/office/drawing/2014/main" xmlns="" id="{DDB2227F-3DB4-ED1E-1F8B-32E3B84EFBB3}"/>
              </a:ext>
            </a:extLst>
          </p:cNvPr>
          <p:cNvSpPr txBox="1"/>
          <p:nvPr/>
        </p:nvSpPr>
        <p:spPr>
          <a:xfrm>
            <a:off x="4709786" y="2152885"/>
            <a:ext cx="573932" cy="276999"/>
          </a:xfrm>
          <a:prstGeom prst="rect">
            <a:avLst/>
          </a:prstGeom>
          <a:noFill/>
        </p:spPr>
        <p:txBody>
          <a:bodyPr wrap="square" rtlCol="0">
            <a:spAutoFit/>
          </a:bodyPr>
          <a:lstStyle/>
          <a:p>
            <a:r>
              <a:rPr lang="el-GR" sz="1200" dirty="0"/>
              <a:t>40</a:t>
            </a:r>
            <a:r>
              <a:rPr lang="en-GB" sz="1200" dirty="0"/>
              <a:t>,</a:t>
            </a:r>
            <a:r>
              <a:rPr lang="el-GR" sz="1200" dirty="0"/>
              <a:t>8</a:t>
            </a:r>
            <a:r>
              <a:rPr lang="en-GB" sz="1200" dirty="0"/>
              <a:t>%</a:t>
            </a:r>
            <a:endParaRPr lang="el-GR" sz="1200" dirty="0"/>
          </a:p>
        </p:txBody>
      </p:sp>
      <p:sp>
        <p:nvSpPr>
          <p:cNvPr id="32" name="TextBox 31">
            <a:extLst>
              <a:ext uri="{FF2B5EF4-FFF2-40B4-BE49-F238E27FC236}">
                <a16:creationId xmlns:a16="http://schemas.microsoft.com/office/drawing/2014/main" xmlns="" id="{6DC19C48-7F3D-DA48-0C3F-A835E8E80BD6}"/>
              </a:ext>
            </a:extLst>
          </p:cNvPr>
          <p:cNvSpPr txBox="1"/>
          <p:nvPr/>
        </p:nvSpPr>
        <p:spPr>
          <a:xfrm>
            <a:off x="6656962" y="3169196"/>
            <a:ext cx="573932" cy="276999"/>
          </a:xfrm>
          <a:prstGeom prst="rect">
            <a:avLst/>
          </a:prstGeom>
          <a:noFill/>
        </p:spPr>
        <p:txBody>
          <a:bodyPr wrap="square" rtlCol="0">
            <a:spAutoFit/>
          </a:bodyPr>
          <a:lstStyle/>
          <a:p>
            <a:r>
              <a:rPr lang="el-GR" sz="1200" dirty="0"/>
              <a:t>12</a:t>
            </a:r>
            <a:r>
              <a:rPr lang="en-GB" sz="1200" dirty="0"/>
              <a:t>,</a:t>
            </a:r>
            <a:r>
              <a:rPr lang="el-GR" sz="1200" dirty="0"/>
              <a:t>2</a:t>
            </a:r>
            <a:r>
              <a:rPr lang="en-GB" sz="1200" dirty="0"/>
              <a:t>%</a:t>
            </a:r>
            <a:endParaRPr lang="el-GR" sz="1200" dirty="0"/>
          </a:p>
        </p:txBody>
      </p:sp>
      <p:pic>
        <p:nvPicPr>
          <p:cNvPr id="34" name="Picture 33">
            <a:extLst>
              <a:ext uri="{FF2B5EF4-FFF2-40B4-BE49-F238E27FC236}">
                <a16:creationId xmlns:a16="http://schemas.microsoft.com/office/drawing/2014/main" xmlns="" id="{99CEC929-2AAD-C602-2845-EB4D01429CFC}"/>
              </a:ext>
            </a:extLst>
          </p:cNvPr>
          <p:cNvPicPr>
            <a:picLocks noChangeAspect="1"/>
          </p:cNvPicPr>
          <p:nvPr/>
        </p:nvPicPr>
        <p:blipFill>
          <a:blip r:embed="rId7"/>
          <a:stretch>
            <a:fillRect/>
          </a:stretch>
        </p:blipFill>
        <p:spPr>
          <a:xfrm>
            <a:off x="3952627" y="4078533"/>
            <a:ext cx="3693313" cy="2779466"/>
          </a:xfrm>
          <a:prstGeom prst="rect">
            <a:avLst/>
          </a:prstGeom>
        </p:spPr>
      </p:pic>
      <p:sp>
        <p:nvSpPr>
          <p:cNvPr id="35" name="TextBox 34">
            <a:extLst>
              <a:ext uri="{FF2B5EF4-FFF2-40B4-BE49-F238E27FC236}">
                <a16:creationId xmlns:a16="http://schemas.microsoft.com/office/drawing/2014/main" xmlns="" id="{456828DE-7DFC-5F35-55B6-089C52BC90CA}"/>
              </a:ext>
            </a:extLst>
          </p:cNvPr>
          <p:cNvSpPr txBox="1"/>
          <p:nvPr/>
        </p:nvSpPr>
        <p:spPr>
          <a:xfrm>
            <a:off x="5901356" y="4362888"/>
            <a:ext cx="1948729" cy="338554"/>
          </a:xfrm>
          <a:prstGeom prst="rect">
            <a:avLst/>
          </a:prstGeom>
          <a:noFill/>
        </p:spPr>
        <p:txBody>
          <a:bodyPr wrap="square" rtlCol="0">
            <a:spAutoFit/>
          </a:bodyPr>
          <a:lstStyle/>
          <a:p>
            <a:pPr algn="ctr"/>
            <a:r>
              <a:rPr lang="el-GR" sz="1600" b="1" dirty="0"/>
              <a:t>Π.Ε. Ηλείας </a:t>
            </a:r>
          </a:p>
        </p:txBody>
      </p:sp>
      <p:sp>
        <p:nvSpPr>
          <p:cNvPr id="36" name="TextBox 35">
            <a:extLst>
              <a:ext uri="{FF2B5EF4-FFF2-40B4-BE49-F238E27FC236}">
                <a16:creationId xmlns:a16="http://schemas.microsoft.com/office/drawing/2014/main" xmlns="" id="{73A32388-7706-5458-56EF-4A9F67B19A40}"/>
              </a:ext>
            </a:extLst>
          </p:cNvPr>
          <p:cNvSpPr txBox="1"/>
          <p:nvPr/>
        </p:nvSpPr>
        <p:spPr>
          <a:xfrm>
            <a:off x="4719513" y="4834928"/>
            <a:ext cx="573932" cy="276999"/>
          </a:xfrm>
          <a:prstGeom prst="rect">
            <a:avLst/>
          </a:prstGeom>
          <a:noFill/>
        </p:spPr>
        <p:txBody>
          <a:bodyPr wrap="square" rtlCol="0">
            <a:spAutoFit/>
          </a:bodyPr>
          <a:lstStyle/>
          <a:p>
            <a:r>
              <a:rPr lang="el-GR" sz="1200" dirty="0"/>
              <a:t>48</a:t>
            </a:r>
            <a:r>
              <a:rPr lang="en-GB" sz="1200" dirty="0"/>
              <a:t>,</a:t>
            </a:r>
            <a:r>
              <a:rPr lang="el-GR" sz="1200" dirty="0"/>
              <a:t>8</a:t>
            </a:r>
            <a:r>
              <a:rPr lang="en-GB" sz="1200" dirty="0"/>
              <a:t>%</a:t>
            </a:r>
            <a:endParaRPr lang="el-GR" sz="1200" dirty="0"/>
          </a:p>
        </p:txBody>
      </p:sp>
      <p:sp>
        <p:nvSpPr>
          <p:cNvPr id="37" name="TextBox 36">
            <a:extLst>
              <a:ext uri="{FF2B5EF4-FFF2-40B4-BE49-F238E27FC236}">
                <a16:creationId xmlns:a16="http://schemas.microsoft.com/office/drawing/2014/main" xmlns="" id="{77BBF788-7C7A-59E8-CB19-FF62FAE99426}"/>
              </a:ext>
            </a:extLst>
          </p:cNvPr>
          <p:cNvSpPr txBox="1"/>
          <p:nvPr/>
        </p:nvSpPr>
        <p:spPr>
          <a:xfrm>
            <a:off x="5687416" y="5172696"/>
            <a:ext cx="573932" cy="276999"/>
          </a:xfrm>
          <a:prstGeom prst="rect">
            <a:avLst/>
          </a:prstGeom>
          <a:noFill/>
        </p:spPr>
        <p:txBody>
          <a:bodyPr wrap="square" rtlCol="0">
            <a:spAutoFit/>
          </a:bodyPr>
          <a:lstStyle/>
          <a:p>
            <a:r>
              <a:rPr lang="el-GR" sz="1200" dirty="0"/>
              <a:t>39</a:t>
            </a:r>
            <a:r>
              <a:rPr lang="en-GB" sz="1200" dirty="0"/>
              <a:t>,</a:t>
            </a:r>
            <a:r>
              <a:rPr lang="el-GR" sz="1200" dirty="0"/>
              <a:t>1</a:t>
            </a:r>
            <a:r>
              <a:rPr lang="en-GB" sz="1200" dirty="0"/>
              <a:t>%</a:t>
            </a:r>
            <a:endParaRPr lang="el-GR" sz="1200" dirty="0"/>
          </a:p>
        </p:txBody>
      </p:sp>
      <p:sp>
        <p:nvSpPr>
          <p:cNvPr id="38" name="TextBox 37">
            <a:extLst>
              <a:ext uri="{FF2B5EF4-FFF2-40B4-BE49-F238E27FC236}">
                <a16:creationId xmlns:a16="http://schemas.microsoft.com/office/drawing/2014/main" xmlns="" id="{E3813DC0-F2BE-F2B0-42D7-5C337C18E4F0}"/>
              </a:ext>
            </a:extLst>
          </p:cNvPr>
          <p:cNvSpPr txBox="1"/>
          <p:nvPr/>
        </p:nvSpPr>
        <p:spPr>
          <a:xfrm>
            <a:off x="6656962" y="6073092"/>
            <a:ext cx="573932" cy="276999"/>
          </a:xfrm>
          <a:prstGeom prst="rect">
            <a:avLst/>
          </a:prstGeom>
          <a:noFill/>
        </p:spPr>
        <p:txBody>
          <a:bodyPr wrap="square" rtlCol="0">
            <a:spAutoFit/>
          </a:bodyPr>
          <a:lstStyle/>
          <a:p>
            <a:r>
              <a:rPr lang="el-GR" sz="1200" dirty="0"/>
              <a:t>12</a:t>
            </a:r>
            <a:r>
              <a:rPr lang="en-GB" sz="1200" dirty="0"/>
              <a:t>,</a:t>
            </a:r>
            <a:r>
              <a:rPr lang="el-GR" sz="1200" dirty="0"/>
              <a:t>1</a:t>
            </a:r>
            <a:r>
              <a:rPr lang="en-GB" sz="1200" dirty="0"/>
              <a:t>%</a:t>
            </a:r>
            <a:endParaRPr lang="el-GR" sz="1200" dirty="0"/>
          </a:p>
        </p:txBody>
      </p:sp>
    </p:spTree>
    <p:extLst>
      <p:ext uri="{BB962C8B-B14F-4D97-AF65-F5344CB8AC3E}">
        <p14:creationId xmlns:p14="http://schemas.microsoft.com/office/powerpoint/2010/main" xmlns="" val="477769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1275FA2-6333-3C71-446B-28AFF5578D69}"/>
              </a:ext>
            </a:extLst>
          </p:cNvPr>
          <p:cNvPicPr>
            <a:picLocks noChangeAspect="1"/>
          </p:cNvPicPr>
          <p:nvPr/>
        </p:nvPicPr>
        <p:blipFill>
          <a:blip r:embed="rId4"/>
          <a:stretch>
            <a:fillRect/>
          </a:stretch>
        </p:blipFill>
        <p:spPr>
          <a:xfrm>
            <a:off x="0" y="1408305"/>
            <a:ext cx="5991225" cy="4800600"/>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B.1. Γνωρίζετε τρόπους που θα μπορούσατε να μειώσετε τον λογαριασμό του ρεύματός σας; ΙΙ</a:t>
            </a:r>
            <a:endParaRPr lang="en-US" sz="3600" dirty="0">
              <a:cs typeface="Times New Roman" pitchFamily="18" charset="0"/>
            </a:endParaRPr>
          </a:p>
        </p:txBody>
      </p:sp>
      <p:sp>
        <p:nvSpPr>
          <p:cNvPr id="23" name="TextBox 22">
            <a:extLst>
              <a:ext uri="{FF2B5EF4-FFF2-40B4-BE49-F238E27FC236}">
                <a16:creationId xmlns:a16="http://schemas.microsoft.com/office/drawing/2014/main" xmlns="" id="{82754C35-FBC1-2628-1B37-451E172AD696}"/>
              </a:ext>
            </a:extLst>
          </p:cNvPr>
          <p:cNvSpPr txBox="1"/>
          <p:nvPr/>
        </p:nvSpPr>
        <p:spPr>
          <a:xfrm>
            <a:off x="745259" y="2150996"/>
            <a:ext cx="690665" cy="276999"/>
          </a:xfrm>
          <a:prstGeom prst="rect">
            <a:avLst/>
          </a:prstGeom>
          <a:noFill/>
        </p:spPr>
        <p:txBody>
          <a:bodyPr wrap="square" rtlCol="0">
            <a:spAutoFit/>
          </a:bodyPr>
          <a:lstStyle/>
          <a:p>
            <a:r>
              <a:rPr lang="el-GR" sz="1200" dirty="0"/>
              <a:t>47</a:t>
            </a:r>
            <a:r>
              <a:rPr lang="en-GB" sz="1200" dirty="0"/>
              <a:t>,</a:t>
            </a:r>
            <a:r>
              <a:rPr lang="el-GR" sz="1200" dirty="0"/>
              <a:t>9</a:t>
            </a:r>
            <a:r>
              <a:rPr lang="en-GB" sz="1200" dirty="0"/>
              <a:t>%</a:t>
            </a:r>
            <a:endParaRPr lang="el-GR" sz="1200" dirty="0"/>
          </a:p>
        </p:txBody>
      </p:sp>
      <p:sp>
        <p:nvSpPr>
          <p:cNvPr id="25" name="TextBox 24">
            <a:extLst>
              <a:ext uri="{FF2B5EF4-FFF2-40B4-BE49-F238E27FC236}">
                <a16:creationId xmlns:a16="http://schemas.microsoft.com/office/drawing/2014/main" xmlns="" id="{D203651A-7F42-881F-8CF0-0FA808187BFE}"/>
              </a:ext>
            </a:extLst>
          </p:cNvPr>
          <p:cNvSpPr txBox="1"/>
          <p:nvPr/>
        </p:nvSpPr>
        <p:spPr>
          <a:xfrm>
            <a:off x="1087371" y="2812019"/>
            <a:ext cx="573932" cy="276999"/>
          </a:xfrm>
          <a:prstGeom prst="rect">
            <a:avLst/>
          </a:prstGeom>
          <a:noFill/>
        </p:spPr>
        <p:txBody>
          <a:bodyPr wrap="square" rtlCol="0">
            <a:spAutoFit/>
          </a:bodyPr>
          <a:lstStyle/>
          <a:p>
            <a:r>
              <a:rPr lang="el-GR" sz="1200" dirty="0"/>
              <a:t>35</a:t>
            </a:r>
            <a:r>
              <a:rPr lang="en-GB" sz="1200" dirty="0"/>
              <a:t>,</a:t>
            </a:r>
            <a:r>
              <a:rPr lang="el-GR" sz="1200" dirty="0"/>
              <a:t>5</a:t>
            </a:r>
            <a:r>
              <a:rPr lang="en-GB" sz="1200" dirty="0"/>
              <a:t>%</a:t>
            </a:r>
            <a:endParaRPr lang="el-GR" sz="1200" dirty="0"/>
          </a:p>
        </p:txBody>
      </p:sp>
      <p:sp>
        <p:nvSpPr>
          <p:cNvPr id="26" name="TextBox 25">
            <a:extLst>
              <a:ext uri="{FF2B5EF4-FFF2-40B4-BE49-F238E27FC236}">
                <a16:creationId xmlns:a16="http://schemas.microsoft.com/office/drawing/2014/main" xmlns="" id="{9213CCBE-206C-F834-9571-A645270181DD}"/>
              </a:ext>
            </a:extLst>
          </p:cNvPr>
          <p:cNvSpPr txBox="1"/>
          <p:nvPr/>
        </p:nvSpPr>
        <p:spPr>
          <a:xfrm>
            <a:off x="1403521" y="4484667"/>
            <a:ext cx="573932" cy="276999"/>
          </a:xfrm>
          <a:prstGeom prst="rect">
            <a:avLst/>
          </a:prstGeom>
          <a:noFill/>
        </p:spPr>
        <p:txBody>
          <a:bodyPr wrap="square" rtlCol="0">
            <a:spAutoFit/>
          </a:bodyPr>
          <a:lstStyle/>
          <a:p>
            <a:r>
              <a:rPr lang="el-GR" sz="1200" dirty="0"/>
              <a:t>13</a:t>
            </a:r>
            <a:r>
              <a:rPr lang="en-GB" sz="1200" dirty="0"/>
              <a:t>,</a:t>
            </a:r>
            <a:r>
              <a:rPr lang="el-GR" sz="1200" dirty="0"/>
              <a:t>6</a:t>
            </a:r>
            <a:r>
              <a:rPr lang="en-GB" sz="1200" dirty="0"/>
              <a:t>%</a:t>
            </a:r>
            <a:endParaRPr lang="el-GR" sz="1200" dirty="0"/>
          </a:p>
        </p:txBody>
      </p:sp>
      <p:sp>
        <p:nvSpPr>
          <p:cNvPr id="30" name="TextBox 29">
            <a:extLst>
              <a:ext uri="{FF2B5EF4-FFF2-40B4-BE49-F238E27FC236}">
                <a16:creationId xmlns:a16="http://schemas.microsoft.com/office/drawing/2014/main" xmlns="" id="{3CB33921-19F8-6418-F86B-A2A48D16278B}"/>
              </a:ext>
            </a:extLst>
          </p:cNvPr>
          <p:cNvSpPr txBox="1"/>
          <p:nvPr/>
        </p:nvSpPr>
        <p:spPr>
          <a:xfrm>
            <a:off x="2289766" y="2284614"/>
            <a:ext cx="573932" cy="276999"/>
          </a:xfrm>
          <a:prstGeom prst="rect">
            <a:avLst/>
          </a:prstGeom>
          <a:noFill/>
        </p:spPr>
        <p:txBody>
          <a:bodyPr wrap="square" rtlCol="0">
            <a:spAutoFit/>
          </a:bodyPr>
          <a:lstStyle/>
          <a:p>
            <a:r>
              <a:rPr lang="el-GR" sz="1200" dirty="0"/>
              <a:t>47</a:t>
            </a:r>
            <a:r>
              <a:rPr lang="en-GB" sz="1200" dirty="0"/>
              <a:t>,</a:t>
            </a:r>
            <a:r>
              <a:rPr lang="el-GR" sz="1200" dirty="0"/>
              <a:t>0</a:t>
            </a:r>
            <a:r>
              <a:rPr lang="en-GB" sz="1200" dirty="0"/>
              <a:t>%</a:t>
            </a:r>
            <a:endParaRPr lang="el-GR" sz="1200" dirty="0"/>
          </a:p>
        </p:txBody>
      </p:sp>
      <p:sp>
        <p:nvSpPr>
          <p:cNvPr id="31" name="TextBox 30">
            <a:extLst>
              <a:ext uri="{FF2B5EF4-FFF2-40B4-BE49-F238E27FC236}">
                <a16:creationId xmlns:a16="http://schemas.microsoft.com/office/drawing/2014/main" xmlns="" id="{DDB2227F-3DB4-ED1E-1F8B-32E3B84EFBB3}"/>
              </a:ext>
            </a:extLst>
          </p:cNvPr>
          <p:cNvSpPr txBox="1"/>
          <p:nvPr/>
        </p:nvSpPr>
        <p:spPr>
          <a:xfrm>
            <a:off x="1909357" y="2725656"/>
            <a:ext cx="573932" cy="276999"/>
          </a:xfrm>
          <a:prstGeom prst="rect">
            <a:avLst/>
          </a:prstGeom>
          <a:noFill/>
        </p:spPr>
        <p:txBody>
          <a:bodyPr wrap="square" rtlCol="0">
            <a:spAutoFit/>
          </a:bodyPr>
          <a:lstStyle/>
          <a:p>
            <a:r>
              <a:rPr lang="el-GR" sz="1200" dirty="0"/>
              <a:t>40</a:t>
            </a:r>
            <a:r>
              <a:rPr lang="en-GB" sz="1200" dirty="0"/>
              <a:t>,</a:t>
            </a:r>
            <a:r>
              <a:rPr lang="el-GR" sz="1200" dirty="0"/>
              <a:t>8</a:t>
            </a:r>
            <a:r>
              <a:rPr lang="en-GB" sz="1200" dirty="0"/>
              <a:t>%</a:t>
            </a:r>
            <a:endParaRPr lang="el-GR" sz="1200" dirty="0"/>
          </a:p>
        </p:txBody>
      </p:sp>
      <p:sp>
        <p:nvSpPr>
          <p:cNvPr id="32" name="TextBox 31">
            <a:extLst>
              <a:ext uri="{FF2B5EF4-FFF2-40B4-BE49-F238E27FC236}">
                <a16:creationId xmlns:a16="http://schemas.microsoft.com/office/drawing/2014/main" xmlns="" id="{6DC19C48-7F3D-DA48-0C3F-A835E8E80BD6}"/>
              </a:ext>
            </a:extLst>
          </p:cNvPr>
          <p:cNvSpPr txBox="1"/>
          <p:nvPr/>
        </p:nvSpPr>
        <p:spPr>
          <a:xfrm>
            <a:off x="2640550" y="4602204"/>
            <a:ext cx="573932" cy="276999"/>
          </a:xfrm>
          <a:prstGeom prst="rect">
            <a:avLst/>
          </a:prstGeom>
          <a:noFill/>
        </p:spPr>
        <p:txBody>
          <a:bodyPr wrap="square" rtlCol="0">
            <a:spAutoFit/>
          </a:bodyPr>
          <a:lstStyle/>
          <a:p>
            <a:r>
              <a:rPr lang="el-GR" sz="1200" dirty="0"/>
              <a:t>12</a:t>
            </a:r>
            <a:r>
              <a:rPr lang="en-GB" sz="1200" dirty="0"/>
              <a:t>,</a:t>
            </a:r>
            <a:r>
              <a:rPr lang="el-GR" sz="1200" dirty="0"/>
              <a:t>2</a:t>
            </a:r>
            <a:r>
              <a:rPr lang="en-GB" sz="1200" dirty="0"/>
              <a:t>%</a:t>
            </a:r>
            <a:endParaRPr lang="el-GR" sz="1200" dirty="0"/>
          </a:p>
        </p:txBody>
      </p:sp>
      <p:sp>
        <p:nvSpPr>
          <p:cNvPr id="37" name="TextBox 36">
            <a:extLst>
              <a:ext uri="{FF2B5EF4-FFF2-40B4-BE49-F238E27FC236}">
                <a16:creationId xmlns:a16="http://schemas.microsoft.com/office/drawing/2014/main" xmlns="" id="{77BBF788-7C7A-59E8-CB19-FF62FAE99426}"/>
              </a:ext>
            </a:extLst>
          </p:cNvPr>
          <p:cNvSpPr txBox="1"/>
          <p:nvPr/>
        </p:nvSpPr>
        <p:spPr>
          <a:xfrm>
            <a:off x="3570660" y="3002655"/>
            <a:ext cx="573932" cy="276999"/>
          </a:xfrm>
          <a:prstGeom prst="rect">
            <a:avLst/>
          </a:prstGeom>
          <a:noFill/>
        </p:spPr>
        <p:txBody>
          <a:bodyPr wrap="square" rtlCol="0">
            <a:spAutoFit/>
          </a:bodyPr>
          <a:lstStyle/>
          <a:p>
            <a:r>
              <a:rPr lang="el-GR" sz="1200" dirty="0"/>
              <a:t>39</a:t>
            </a:r>
            <a:r>
              <a:rPr lang="en-GB" sz="1200" dirty="0"/>
              <a:t>,</a:t>
            </a:r>
            <a:r>
              <a:rPr lang="el-GR" sz="1200" dirty="0"/>
              <a:t>1</a:t>
            </a:r>
            <a:r>
              <a:rPr lang="en-GB" sz="1200" dirty="0"/>
              <a:t>%</a:t>
            </a:r>
            <a:endParaRPr lang="el-GR" sz="1200" dirty="0"/>
          </a:p>
        </p:txBody>
      </p:sp>
      <p:sp>
        <p:nvSpPr>
          <p:cNvPr id="38" name="TextBox 37">
            <a:extLst>
              <a:ext uri="{FF2B5EF4-FFF2-40B4-BE49-F238E27FC236}">
                <a16:creationId xmlns:a16="http://schemas.microsoft.com/office/drawing/2014/main" xmlns="" id="{E3813DC0-F2BE-F2B0-42D7-5C337C18E4F0}"/>
              </a:ext>
            </a:extLst>
          </p:cNvPr>
          <p:cNvSpPr txBox="1"/>
          <p:nvPr/>
        </p:nvSpPr>
        <p:spPr>
          <a:xfrm>
            <a:off x="3906163" y="4652350"/>
            <a:ext cx="573932" cy="276999"/>
          </a:xfrm>
          <a:prstGeom prst="rect">
            <a:avLst/>
          </a:prstGeom>
          <a:noFill/>
        </p:spPr>
        <p:txBody>
          <a:bodyPr wrap="square" rtlCol="0">
            <a:spAutoFit/>
          </a:bodyPr>
          <a:lstStyle/>
          <a:p>
            <a:r>
              <a:rPr lang="el-GR" sz="1200" dirty="0"/>
              <a:t>12</a:t>
            </a:r>
            <a:r>
              <a:rPr lang="en-GB" sz="1200" dirty="0"/>
              <a:t>,</a:t>
            </a:r>
            <a:r>
              <a:rPr lang="el-GR" sz="1200" dirty="0"/>
              <a:t>1</a:t>
            </a:r>
            <a:r>
              <a:rPr lang="en-GB" sz="1200" dirty="0"/>
              <a:t>%</a:t>
            </a:r>
            <a:endParaRPr lang="el-GR" sz="1200" dirty="0"/>
          </a:p>
        </p:txBody>
      </p:sp>
      <p:sp>
        <p:nvSpPr>
          <p:cNvPr id="27" name="TextBox 26">
            <a:extLst>
              <a:ext uri="{FF2B5EF4-FFF2-40B4-BE49-F238E27FC236}">
                <a16:creationId xmlns:a16="http://schemas.microsoft.com/office/drawing/2014/main" xmlns="" id="{8DCD7CE5-A570-DC39-B0D2-3DDE13B83AA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33" name="TextBox 32">
            <a:extLst>
              <a:ext uri="{FF2B5EF4-FFF2-40B4-BE49-F238E27FC236}">
                <a16:creationId xmlns:a16="http://schemas.microsoft.com/office/drawing/2014/main" xmlns="" id="{50F586D6-3C8D-6B07-5914-C2378586C259}"/>
              </a:ext>
            </a:extLst>
          </p:cNvPr>
          <p:cNvSpPr txBox="1"/>
          <p:nvPr/>
        </p:nvSpPr>
        <p:spPr>
          <a:xfrm>
            <a:off x="3214482" y="2455721"/>
            <a:ext cx="573932" cy="276999"/>
          </a:xfrm>
          <a:prstGeom prst="rect">
            <a:avLst/>
          </a:prstGeom>
          <a:noFill/>
        </p:spPr>
        <p:txBody>
          <a:bodyPr wrap="square" rtlCol="0">
            <a:spAutoFit/>
          </a:bodyPr>
          <a:lstStyle/>
          <a:p>
            <a:r>
              <a:rPr lang="el-GR" sz="1200" dirty="0"/>
              <a:t>48</a:t>
            </a:r>
            <a:r>
              <a:rPr lang="en-GB" sz="1200" dirty="0"/>
              <a:t>,</a:t>
            </a:r>
            <a:r>
              <a:rPr lang="el-GR" sz="1200" dirty="0"/>
              <a:t>8</a:t>
            </a:r>
            <a:r>
              <a:rPr lang="en-GB" sz="1200" dirty="0"/>
              <a:t>%</a:t>
            </a:r>
            <a:endParaRPr lang="el-GR" sz="1200" dirty="0"/>
          </a:p>
        </p:txBody>
      </p:sp>
      <p:sp>
        <p:nvSpPr>
          <p:cNvPr id="40" name="TextBox 39">
            <a:extLst>
              <a:ext uri="{FF2B5EF4-FFF2-40B4-BE49-F238E27FC236}">
                <a16:creationId xmlns:a16="http://schemas.microsoft.com/office/drawing/2014/main" xmlns="" id="{82D3E345-79B3-6ABB-0D47-8BDE8AFE47B2}"/>
              </a:ext>
            </a:extLst>
          </p:cNvPr>
          <p:cNvSpPr txBox="1"/>
          <p:nvPr/>
        </p:nvSpPr>
        <p:spPr>
          <a:xfrm>
            <a:off x="5991224" y="1408304"/>
            <a:ext cx="3152775" cy="4801314"/>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dirty="0"/>
              <a:t>Βλέπουμε στον συγκριτικό πίνακα πως η </a:t>
            </a:r>
            <a:r>
              <a:rPr lang="el-GR" dirty="0">
                <a:solidFill>
                  <a:srgbClr val="C00000"/>
                </a:solidFill>
              </a:rPr>
              <a:t>Π.Ε. της Αχαΐας </a:t>
            </a:r>
            <a:r>
              <a:rPr lang="el-GR" dirty="0"/>
              <a:t>(που έχει ελαφρώς καλύτερο μορφωτικό επίπεδο και εισόδημα) έχει και το </a:t>
            </a:r>
            <a:r>
              <a:rPr lang="el-GR" dirty="0">
                <a:solidFill>
                  <a:srgbClr val="C00000"/>
                </a:solidFill>
              </a:rPr>
              <a:t>μεγαλύτερο ποσοστό πολιτών που γνωρίζουν τρόπους με τους οποίους θα μπορούσαν να μειώσουν τη δαπάνη για την κατανάλωση ρεύματος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Οι </a:t>
            </a:r>
            <a:r>
              <a:rPr lang="el-GR" dirty="0">
                <a:solidFill>
                  <a:srgbClr val="C00000"/>
                </a:solidFill>
              </a:rPr>
              <a:t>μεγαλύτερη ανάγκη ενημέρωσης </a:t>
            </a:r>
            <a:r>
              <a:rPr lang="el-GR" dirty="0"/>
              <a:t>για τους τρόπους μείωσης της δαπάνης ρεύματος εντοπίζεται στην Π.Ε. </a:t>
            </a:r>
            <a:r>
              <a:rPr lang="el-GR" dirty="0">
                <a:solidFill>
                  <a:srgbClr val="C00000"/>
                </a:solidFill>
              </a:rPr>
              <a:t>Ηλείας</a:t>
            </a:r>
          </a:p>
        </p:txBody>
      </p:sp>
    </p:spTree>
    <p:extLst>
      <p:ext uri="{BB962C8B-B14F-4D97-AF65-F5344CB8AC3E}">
        <p14:creationId xmlns:p14="http://schemas.microsoft.com/office/powerpoint/2010/main" xmlns="" val="4440419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C124D00F-C18E-A8BB-933F-2657009699A8}"/>
              </a:ext>
            </a:extLst>
          </p:cNvPr>
          <p:cNvPicPr>
            <a:picLocks noChangeAspect="1"/>
          </p:cNvPicPr>
          <p:nvPr/>
        </p:nvPicPr>
        <p:blipFill>
          <a:blip r:embed="rId4"/>
          <a:stretch>
            <a:fillRect/>
          </a:stretch>
        </p:blipFill>
        <p:spPr>
          <a:xfrm>
            <a:off x="4182147" y="4216133"/>
            <a:ext cx="4543563" cy="2641866"/>
          </a:xfrm>
          <a:prstGeom prst="rect">
            <a:avLst/>
          </a:prstGeom>
        </p:spPr>
      </p:pic>
      <p:pic>
        <p:nvPicPr>
          <p:cNvPr id="10" name="Picture 9">
            <a:extLst>
              <a:ext uri="{FF2B5EF4-FFF2-40B4-BE49-F238E27FC236}">
                <a16:creationId xmlns:a16="http://schemas.microsoft.com/office/drawing/2014/main" xmlns="" id="{8F5523DA-2B05-01D8-A726-8DC182432484}"/>
              </a:ext>
            </a:extLst>
          </p:cNvPr>
          <p:cNvPicPr>
            <a:picLocks noChangeAspect="1"/>
          </p:cNvPicPr>
          <p:nvPr/>
        </p:nvPicPr>
        <p:blipFill rotWithShape="1">
          <a:blip r:embed="rId5"/>
          <a:srcRect b="28626"/>
          <a:stretch/>
        </p:blipFill>
        <p:spPr>
          <a:xfrm>
            <a:off x="4195304" y="1123949"/>
            <a:ext cx="4530407" cy="3087345"/>
          </a:xfrm>
          <a:prstGeom prst="rect">
            <a:avLst/>
          </a:prstGeom>
        </p:spPr>
      </p:pic>
      <p:pic>
        <p:nvPicPr>
          <p:cNvPr id="7" name="Picture 6">
            <a:extLst>
              <a:ext uri="{FF2B5EF4-FFF2-40B4-BE49-F238E27FC236}">
                <a16:creationId xmlns:a16="http://schemas.microsoft.com/office/drawing/2014/main" xmlns="" id="{F866B3A5-BC86-7F52-789A-64EFDAAE0883}"/>
              </a:ext>
            </a:extLst>
          </p:cNvPr>
          <p:cNvPicPr>
            <a:picLocks noChangeAspect="1"/>
          </p:cNvPicPr>
          <p:nvPr/>
        </p:nvPicPr>
        <p:blipFill rotWithShape="1">
          <a:blip r:embed="rId6"/>
          <a:srcRect b="27001"/>
          <a:stretch/>
        </p:blipFill>
        <p:spPr>
          <a:xfrm>
            <a:off x="-1" y="4200779"/>
            <a:ext cx="4195305" cy="2657221"/>
          </a:xfrm>
          <a:prstGeom prst="rect">
            <a:avLst/>
          </a:prstGeom>
        </p:spPr>
      </p:pic>
      <p:pic>
        <p:nvPicPr>
          <p:cNvPr id="5" name="Picture 4">
            <a:extLst>
              <a:ext uri="{FF2B5EF4-FFF2-40B4-BE49-F238E27FC236}">
                <a16:creationId xmlns:a16="http://schemas.microsoft.com/office/drawing/2014/main" xmlns="" id="{61485998-8E1D-CB93-85E3-D6A9032F241F}"/>
              </a:ext>
            </a:extLst>
          </p:cNvPr>
          <p:cNvPicPr>
            <a:picLocks noChangeAspect="1"/>
          </p:cNvPicPr>
          <p:nvPr/>
        </p:nvPicPr>
        <p:blipFill rotWithShape="1">
          <a:blip r:embed="rId7"/>
          <a:srcRect r="154" b="28195"/>
          <a:stretch/>
        </p:blipFill>
        <p:spPr>
          <a:xfrm>
            <a:off x="0" y="1123950"/>
            <a:ext cx="4195305" cy="3087344"/>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Β.2.Τι πιστεύετε ότι επηρεάζει την αύξηση των τιμών ενέργειας; Ι</a:t>
            </a:r>
            <a:endParaRPr lang="en-US" sz="3600" dirty="0">
              <a:cs typeface="Times New Roman" pitchFamily="18" charset="0"/>
            </a:endParaRPr>
          </a:p>
        </p:txBody>
      </p:sp>
      <p:sp>
        <p:nvSpPr>
          <p:cNvPr id="17" name="TextBox 16">
            <a:extLst>
              <a:ext uri="{FF2B5EF4-FFF2-40B4-BE49-F238E27FC236}">
                <a16:creationId xmlns:a16="http://schemas.microsoft.com/office/drawing/2014/main" xmlns="" id="{C6D4525A-EF09-CE65-D7D1-E04B6FEFE641}"/>
              </a:ext>
            </a:extLst>
          </p:cNvPr>
          <p:cNvSpPr txBox="1"/>
          <p:nvPr/>
        </p:nvSpPr>
        <p:spPr>
          <a:xfrm>
            <a:off x="1542875" y="1483207"/>
            <a:ext cx="573932" cy="276999"/>
          </a:xfrm>
          <a:prstGeom prst="rect">
            <a:avLst/>
          </a:prstGeom>
          <a:noFill/>
        </p:spPr>
        <p:txBody>
          <a:bodyPr wrap="square" rtlCol="0">
            <a:spAutoFit/>
          </a:bodyPr>
          <a:lstStyle/>
          <a:p>
            <a:r>
              <a:rPr lang="el-GR" sz="1200" dirty="0"/>
              <a:t>34</a:t>
            </a:r>
            <a:r>
              <a:rPr lang="en-GB" sz="1200" dirty="0"/>
              <a:t>,7%</a:t>
            </a:r>
            <a:endParaRPr lang="el-GR" sz="1200" dirty="0"/>
          </a:p>
        </p:txBody>
      </p:sp>
      <p:sp>
        <p:nvSpPr>
          <p:cNvPr id="19" name="TextBox 18">
            <a:extLst>
              <a:ext uri="{FF2B5EF4-FFF2-40B4-BE49-F238E27FC236}">
                <a16:creationId xmlns:a16="http://schemas.microsoft.com/office/drawing/2014/main" xmlns="" id="{D49D5848-4B12-D051-8B54-8C99A3D6800D}"/>
              </a:ext>
            </a:extLst>
          </p:cNvPr>
          <p:cNvSpPr txBox="1"/>
          <p:nvPr/>
        </p:nvSpPr>
        <p:spPr>
          <a:xfrm>
            <a:off x="2812914" y="1507803"/>
            <a:ext cx="1342416" cy="830997"/>
          </a:xfrm>
          <a:prstGeom prst="rect">
            <a:avLst/>
          </a:prstGeom>
          <a:noFill/>
        </p:spPr>
        <p:txBody>
          <a:bodyPr wrap="square" rtlCol="0">
            <a:spAutoFit/>
          </a:bodyPr>
          <a:lstStyle/>
          <a:p>
            <a:pPr algn="ctr"/>
            <a:r>
              <a:rPr lang="el-GR" sz="1600" b="1" dirty="0"/>
              <a:t>Περιφέρεια Δυτικής Ελλάδας</a:t>
            </a:r>
          </a:p>
        </p:txBody>
      </p:sp>
      <p:sp>
        <p:nvSpPr>
          <p:cNvPr id="21" name="TextBox 20">
            <a:extLst>
              <a:ext uri="{FF2B5EF4-FFF2-40B4-BE49-F238E27FC236}">
                <a16:creationId xmlns:a16="http://schemas.microsoft.com/office/drawing/2014/main" xmlns="" id="{121CEE03-41DC-8055-6339-8A8DF758A874}"/>
              </a:ext>
            </a:extLst>
          </p:cNvPr>
          <p:cNvSpPr txBox="1"/>
          <p:nvPr/>
        </p:nvSpPr>
        <p:spPr>
          <a:xfrm>
            <a:off x="2036280" y="1439082"/>
            <a:ext cx="573932" cy="276999"/>
          </a:xfrm>
          <a:prstGeom prst="rect">
            <a:avLst/>
          </a:prstGeom>
          <a:noFill/>
        </p:spPr>
        <p:txBody>
          <a:bodyPr wrap="square" rtlCol="0">
            <a:spAutoFit/>
          </a:bodyPr>
          <a:lstStyle/>
          <a:p>
            <a:r>
              <a:rPr lang="el-GR" sz="1200" dirty="0"/>
              <a:t>35</a:t>
            </a:r>
            <a:r>
              <a:rPr lang="en-GB" sz="1200" dirty="0"/>
              <a:t>,</a:t>
            </a:r>
            <a:r>
              <a:rPr lang="el-GR" sz="1200" dirty="0"/>
              <a:t>9</a:t>
            </a:r>
            <a:r>
              <a:rPr lang="en-GB" sz="1200" dirty="0"/>
              <a:t>%</a:t>
            </a:r>
            <a:endParaRPr lang="el-GR" sz="1200" dirty="0"/>
          </a:p>
        </p:txBody>
      </p:sp>
      <p:sp>
        <p:nvSpPr>
          <p:cNvPr id="22" name="TextBox 21">
            <a:extLst>
              <a:ext uri="{FF2B5EF4-FFF2-40B4-BE49-F238E27FC236}">
                <a16:creationId xmlns:a16="http://schemas.microsoft.com/office/drawing/2014/main" xmlns="" id="{14CEA2EF-1D7C-87C6-8E48-5CF98464DB46}"/>
              </a:ext>
            </a:extLst>
          </p:cNvPr>
          <p:cNvSpPr txBox="1"/>
          <p:nvPr/>
        </p:nvSpPr>
        <p:spPr>
          <a:xfrm>
            <a:off x="2525948" y="2222649"/>
            <a:ext cx="573932" cy="276999"/>
          </a:xfrm>
          <a:prstGeom prst="rect">
            <a:avLst/>
          </a:prstGeom>
          <a:noFill/>
        </p:spPr>
        <p:txBody>
          <a:bodyPr wrap="square" rtlCol="0">
            <a:spAutoFit/>
          </a:bodyPr>
          <a:lstStyle/>
          <a:p>
            <a:r>
              <a:rPr lang="el-GR" sz="1200" dirty="0"/>
              <a:t>20</a:t>
            </a:r>
            <a:r>
              <a:rPr lang="en-GB" sz="1200" dirty="0"/>
              <a:t>,</a:t>
            </a:r>
            <a:r>
              <a:rPr lang="el-GR" sz="1200" dirty="0"/>
              <a:t>4</a:t>
            </a:r>
            <a:r>
              <a:rPr lang="en-GB" sz="1200" dirty="0"/>
              <a:t>%</a:t>
            </a:r>
            <a:endParaRPr lang="el-GR" sz="1200" dirty="0"/>
          </a:p>
        </p:txBody>
      </p:sp>
      <p:sp>
        <p:nvSpPr>
          <p:cNvPr id="24" name="TextBox 23">
            <a:extLst>
              <a:ext uri="{FF2B5EF4-FFF2-40B4-BE49-F238E27FC236}">
                <a16:creationId xmlns:a16="http://schemas.microsoft.com/office/drawing/2014/main" xmlns="" id="{915F54F2-F673-6A47-D4A9-17D383C2DF78}"/>
              </a:ext>
            </a:extLst>
          </p:cNvPr>
          <p:cNvSpPr txBox="1"/>
          <p:nvPr/>
        </p:nvSpPr>
        <p:spPr>
          <a:xfrm>
            <a:off x="2352430" y="4421869"/>
            <a:ext cx="1948729" cy="584775"/>
          </a:xfrm>
          <a:prstGeom prst="rect">
            <a:avLst/>
          </a:prstGeom>
          <a:noFill/>
        </p:spPr>
        <p:txBody>
          <a:bodyPr wrap="square" rtlCol="0">
            <a:spAutoFit/>
          </a:bodyPr>
          <a:lstStyle/>
          <a:p>
            <a:pPr algn="ctr"/>
            <a:r>
              <a:rPr lang="el-GR" sz="1600" b="1" dirty="0"/>
              <a:t>Π.Ε. Αιτωλοακαρνανίας </a:t>
            </a:r>
          </a:p>
        </p:txBody>
      </p:sp>
      <p:sp>
        <p:nvSpPr>
          <p:cNvPr id="29" name="TextBox 28">
            <a:extLst>
              <a:ext uri="{FF2B5EF4-FFF2-40B4-BE49-F238E27FC236}">
                <a16:creationId xmlns:a16="http://schemas.microsoft.com/office/drawing/2014/main" xmlns="" id="{2EBC2CCC-1ED3-97E8-AD11-D1D43D14A1E0}"/>
              </a:ext>
            </a:extLst>
          </p:cNvPr>
          <p:cNvSpPr txBox="1"/>
          <p:nvPr/>
        </p:nvSpPr>
        <p:spPr>
          <a:xfrm>
            <a:off x="7008219" y="1505844"/>
            <a:ext cx="1948729" cy="338554"/>
          </a:xfrm>
          <a:prstGeom prst="rect">
            <a:avLst/>
          </a:prstGeom>
          <a:noFill/>
        </p:spPr>
        <p:txBody>
          <a:bodyPr wrap="square" rtlCol="0">
            <a:spAutoFit/>
          </a:bodyPr>
          <a:lstStyle/>
          <a:p>
            <a:pPr algn="ctr"/>
            <a:r>
              <a:rPr lang="el-GR" sz="1600" b="1" dirty="0"/>
              <a:t>Π.Ε. Αχαΐας </a:t>
            </a:r>
          </a:p>
        </p:txBody>
      </p:sp>
      <p:sp>
        <p:nvSpPr>
          <p:cNvPr id="35" name="TextBox 34">
            <a:extLst>
              <a:ext uri="{FF2B5EF4-FFF2-40B4-BE49-F238E27FC236}">
                <a16:creationId xmlns:a16="http://schemas.microsoft.com/office/drawing/2014/main" xmlns="" id="{456828DE-7DFC-5F35-55B6-089C52BC90CA}"/>
              </a:ext>
            </a:extLst>
          </p:cNvPr>
          <p:cNvSpPr txBox="1"/>
          <p:nvPr/>
        </p:nvSpPr>
        <p:spPr>
          <a:xfrm>
            <a:off x="4388759" y="4469056"/>
            <a:ext cx="1948729" cy="338554"/>
          </a:xfrm>
          <a:prstGeom prst="rect">
            <a:avLst/>
          </a:prstGeom>
          <a:noFill/>
        </p:spPr>
        <p:txBody>
          <a:bodyPr wrap="square" rtlCol="0">
            <a:spAutoFit/>
          </a:bodyPr>
          <a:lstStyle/>
          <a:p>
            <a:pPr algn="ctr"/>
            <a:r>
              <a:rPr lang="el-GR" sz="1600" b="1" dirty="0"/>
              <a:t>Π.Ε. Ηλείας </a:t>
            </a:r>
          </a:p>
        </p:txBody>
      </p:sp>
      <p:sp>
        <p:nvSpPr>
          <p:cNvPr id="27" name="TextBox 26">
            <a:extLst>
              <a:ext uri="{FF2B5EF4-FFF2-40B4-BE49-F238E27FC236}">
                <a16:creationId xmlns:a16="http://schemas.microsoft.com/office/drawing/2014/main" xmlns="" id="{FDC657E5-21FC-7E55-1C34-E6458694862B}"/>
              </a:ext>
            </a:extLst>
          </p:cNvPr>
          <p:cNvSpPr txBox="1"/>
          <p:nvPr/>
        </p:nvSpPr>
        <p:spPr>
          <a:xfrm>
            <a:off x="635540" y="3009822"/>
            <a:ext cx="573932" cy="276999"/>
          </a:xfrm>
          <a:prstGeom prst="rect">
            <a:avLst/>
          </a:prstGeom>
          <a:noFill/>
        </p:spPr>
        <p:txBody>
          <a:bodyPr wrap="square" rtlCol="0">
            <a:spAutoFit/>
          </a:bodyPr>
          <a:lstStyle/>
          <a:p>
            <a:r>
              <a:rPr lang="el-GR" sz="1200" dirty="0"/>
              <a:t>5,3</a:t>
            </a:r>
            <a:r>
              <a:rPr lang="en-GB" sz="1200" dirty="0"/>
              <a:t>%</a:t>
            </a:r>
            <a:endParaRPr lang="el-GR" sz="1200" dirty="0"/>
          </a:p>
        </p:txBody>
      </p:sp>
      <p:sp>
        <p:nvSpPr>
          <p:cNvPr id="33" name="TextBox 32">
            <a:extLst>
              <a:ext uri="{FF2B5EF4-FFF2-40B4-BE49-F238E27FC236}">
                <a16:creationId xmlns:a16="http://schemas.microsoft.com/office/drawing/2014/main" xmlns="" id="{40CA8A10-91C9-CE6F-2B1C-F892FB06F363}"/>
              </a:ext>
            </a:extLst>
          </p:cNvPr>
          <p:cNvSpPr txBox="1"/>
          <p:nvPr/>
        </p:nvSpPr>
        <p:spPr>
          <a:xfrm>
            <a:off x="1097871" y="3152001"/>
            <a:ext cx="573932" cy="276999"/>
          </a:xfrm>
          <a:prstGeom prst="rect">
            <a:avLst/>
          </a:prstGeom>
          <a:noFill/>
        </p:spPr>
        <p:txBody>
          <a:bodyPr wrap="square" rtlCol="0">
            <a:spAutoFit/>
          </a:bodyPr>
          <a:lstStyle/>
          <a:p>
            <a:r>
              <a:rPr lang="el-GR" sz="1200" dirty="0"/>
              <a:t>2,3</a:t>
            </a:r>
            <a:r>
              <a:rPr lang="en-GB" sz="1200" dirty="0"/>
              <a:t>%</a:t>
            </a:r>
            <a:endParaRPr lang="el-GR" sz="1200" dirty="0"/>
          </a:p>
        </p:txBody>
      </p:sp>
      <p:sp>
        <p:nvSpPr>
          <p:cNvPr id="39" name="TextBox 38">
            <a:extLst>
              <a:ext uri="{FF2B5EF4-FFF2-40B4-BE49-F238E27FC236}">
                <a16:creationId xmlns:a16="http://schemas.microsoft.com/office/drawing/2014/main" xmlns="" id="{D5A93726-7AC5-0221-DF5B-45CBC079B4BA}"/>
              </a:ext>
            </a:extLst>
          </p:cNvPr>
          <p:cNvSpPr txBox="1"/>
          <p:nvPr/>
        </p:nvSpPr>
        <p:spPr>
          <a:xfrm>
            <a:off x="2994454" y="3223391"/>
            <a:ext cx="573932" cy="276999"/>
          </a:xfrm>
          <a:prstGeom prst="rect">
            <a:avLst/>
          </a:prstGeom>
          <a:noFill/>
        </p:spPr>
        <p:txBody>
          <a:bodyPr wrap="square" rtlCol="0">
            <a:spAutoFit/>
          </a:bodyPr>
          <a:lstStyle/>
          <a:p>
            <a:r>
              <a:rPr lang="el-GR" sz="1200" dirty="0"/>
              <a:t>0,8</a:t>
            </a:r>
            <a:r>
              <a:rPr lang="en-GB" sz="1200" dirty="0"/>
              <a:t>%</a:t>
            </a:r>
            <a:endParaRPr lang="el-GR" sz="1200" dirty="0"/>
          </a:p>
        </p:txBody>
      </p:sp>
      <p:sp>
        <p:nvSpPr>
          <p:cNvPr id="40" name="TextBox 39">
            <a:extLst>
              <a:ext uri="{FF2B5EF4-FFF2-40B4-BE49-F238E27FC236}">
                <a16:creationId xmlns:a16="http://schemas.microsoft.com/office/drawing/2014/main" xmlns="" id="{42522A2B-81AD-E2D9-750F-B5A9441389D1}"/>
              </a:ext>
            </a:extLst>
          </p:cNvPr>
          <p:cNvSpPr txBox="1"/>
          <p:nvPr/>
        </p:nvSpPr>
        <p:spPr>
          <a:xfrm>
            <a:off x="3516482" y="3241239"/>
            <a:ext cx="573932" cy="276999"/>
          </a:xfrm>
          <a:prstGeom prst="rect">
            <a:avLst/>
          </a:prstGeom>
          <a:noFill/>
        </p:spPr>
        <p:txBody>
          <a:bodyPr wrap="square" rtlCol="0">
            <a:spAutoFit/>
          </a:bodyPr>
          <a:lstStyle/>
          <a:p>
            <a:r>
              <a:rPr lang="el-GR" sz="1200" dirty="0"/>
              <a:t>0,5</a:t>
            </a:r>
            <a:r>
              <a:rPr lang="en-GB" sz="1200" dirty="0"/>
              <a:t>%</a:t>
            </a:r>
            <a:endParaRPr lang="el-GR" sz="1200" dirty="0"/>
          </a:p>
        </p:txBody>
      </p:sp>
      <p:sp>
        <p:nvSpPr>
          <p:cNvPr id="41" name="TextBox 40">
            <a:extLst>
              <a:ext uri="{FF2B5EF4-FFF2-40B4-BE49-F238E27FC236}">
                <a16:creationId xmlns:a16="http://schemas.microsoft.com/office/drawing/2014/main" xmlns="" id="{14E10D14-4BB0-7EE0-9FA2-72BE3AF63A39}"/>
              </a:ext>
            </a:extLst>
          </p:cNvPr>
          <p:cNvSpPr txBox="1"/>
          <p:nvPr/>
        </p:nvSpPr>
        <p:spPr>
          <a:xfrm>
            <a:off x="1550873" y="4696428"/>
            <a:ext cx="573932" cy="276999"/>
          </a:xfrm>
          <a:prstGeom prst="rect">
            <a:avLst/>
          </a:prstGeom>
          <a:noFill/>
        </p:spPr>
        <p:txBody>
          <a:bodyPr wrap="square" rtlCol="0">
            <a:spAutoFit/>
          </a:bodyPr>
          <a:lstStyle/>
          <a:p>
            <a:r>
              <a:rPr lang="el-GR" sz="1200" dirty="0"/>
              <a:t>33</a:t>
            </a:r>
            <a:r>
              <a:rPr lang="en-GB" sz="1200" dirty="0"/>
              <a:t>,</a:t>
            </a:r>
            <a:r>
              <a:rPr lang="el-GR" sz="1200" dirty="0"/>
              <a:t>6</a:t>
            </a:r>
            <a:r>
              <a:rPr lang="en-GB" sz="1200" dirty="0"/>
              <a:t>%</a:t>
            </a:r>
            <a:endParaRPr lang="el-GR" sz="1200" dirty="0"/>
          </a:p>
        </p:txBody>
      </p:sp>
      <p:sp>
        <p:nvSpPr>
          <p:cNvPr id="42" name="TextBox 41">
            <a:extLst>
              <a:ext uri="{FF2B5EF4-FFF2-40B4-BE49-F238E27FC236}">
                <a16:creationId xmlns:a16="http://schemas.microsoft.com/office/drawing/2014/main" xmlns="" id="{D2FC1FCD-CB3E-80CF-A216-D59BBA86C6E9}"/>
              </a:ext>
            </a:extLst>
          </p:cNvPr>
          <p:cNvSpPr txBox="1"/>
          <p:nvPr/>
        </p:nvSpPr>
        <p:spPr>
          <a:xfrm>
            <a:off x="2073733" y="4575756"/>
            <a:ext cx="573932" cy="276999"/>
          </a:xfrm>
          <a:prstGeom prst="rect">
            <a:avLst/>
          </a:prstGeom>
          <a:noFill/>
        </p:spPr>
        <p:txBody>
          <a:bodyPr wrap="square" rtlCol="0">
            <a:spAutoFit/>
          </a:bodyPr>
          <a:lstStyle/>
          <a:p>
            <a:r>
              <a:rPr lang="el-GR" sz="1200" dirty="0"/>
              <a:t>37</a:t>
            </a:r>
            <a:r>
              <a:rPr lang="en-GB" sz="1200" dirty="0"/>
              <a:t>,</a:t>
            </a:r>
            <a:r>
              <a:rPr lang="el-GR" sz="1200" dirty="0"/>
              <a:t>4</a:t>
            </a:r>
            <a:r>
              <a:rPr lang="en-GB" sz="1200" dirty="0"/>
              <a:t>%</a:t>
            </a:r>
            <a:endParaRPr lang="el-GR" sz="1200" dirty="0"/>
          </a:p>
        </p:txBody>
      </p:sp>
      <p:sp>
        <p:nvSpPr>
          <p:cNvPr id="43" name="TextBox 42">
            <a:extLst>
              <a:ext uri="{FF2B5EF4-FFF2-40B4-BE49-F238E27FC236}">
                <a16:creationId xmlns:a16="http://schemas.microsoft.com/office/drawing/2014/main" xmlns="" id="{D5346885-70AC-5ED4-D69B-CBB5C8F49170}"/>
              </a:ext>
            </a:extLst>
          </p:cNvPr>
          <p:cNvSpPr txBox="1"/>
          <p:nvPr/>
        </p:nvSpPr>
        <p:spPr>
          <a:xfrm>
            <a:off x="2525948" y="5361060"/>
            <a:ext cx="573932" cy="276999"/>
          </a:xfrm>
          <a:prstGeom prst="rect">
            <a:avLst/>
          </a:prstGeom>
          <a:noFill/>
        </p:spPr>
        <p:txBody>
          <a:bodyPr wrap="square" rtlCol="0">
            <a:spAutoFit/>
          </a:bodyPr>
          <a:lstStyle/>
          <a:p>
            <a:r>
              <a:rPr lang="el-GR" sz="1200" dirty="0"/>
              <a:t>16</a:t>
            </a:r>
            <a:r>
              <a:rPr lang="en-GB" sz="1200" dirty="0"/>
              <a:t>,</a:t>
            </a:r>
            <a:r>
              <a:rPr lang="el-GR" sz="1200" dirty="0"/>
              <a:t>7</a:t>
            </a:r>
            <a:r>
              <a:rPr lang="en-GB" sz="1200" dirty="0"/>
              <a:t>%</a:t>
            </a:r>
            <a:endParaRPr lang="el-GR" sz="1200" dirty="0"/>
          </a:p>
        </p:txBody>
      </p:sp>
      <p:sp>
        <p:nvSpPr>
          <p:cNvPr id="44" name="TextBox 43">
            <a:extLst>
              <a:ext uri="{FF2B5EF4-FFF2-40B4-BE49-F238E27FC236}">
                <a16:creationId xmlns:a16="http://schemas.microsoft.com/office/drawing/2014/main" xmlns="" id="{47681395-310C-F14F-BE51-ED190DB3F8C0}"/>
              </a:ext>
            </a:extLst>
          </p:cNvPr>
          <p:cNvSpPr txBox="1"/>
          <p:nvPr/>
        </p:nvSpPr>
        <p:spPr>
          <a:xfrm>
            <a:off x="635540" y="5663964"/>
            <a:ext cx="573932" cy="276999"/>
          </a:xfrm>
          <a:prstGeom prst="rect">
            <a:avLst/>
          </a:prstGeom>
          <a:noFill/>
        </p:spPr>
        <p:txBody>
          <a:bodyPr wrap="square" rtlCol="0">
            <a:spAutoFit/>
          </a:bodyPr>
          <a:lstStyle/>
          <a:p>
            <a:r>
              <a:rPr lang="el-GR" sz="1200" dirty="0"/>
              <a:t>8,4</a:t>
            </a:r>
            <a:r>
              <a:rPr lang="en-GB" sz="1200" dirty="0"/>
              <a:t>%</a:t>
            </a:r>
            <a:endParaRPr lang="el-GR" sz="1200" dirty="0"/>
          </a:p>
        </p:txBody>
      </p:sp>
      <p:sp>
        <p:nvSpPr>
          <p:cNvPr id="45" name="TextBox 44">
            <a:extLst>
              <a:ext uri="{FF2B5EF4-FFF2-40B4-BE49-F238E27FC236}">
                <a16:creationId xmlns:a16="http://schemas.microsoft.com/office/drawing/2014/main" xmlns="" id="{C55D994B-8264-A778-04D8-6CE9E4FDF810}"/>
              </a:ext>
            </a:extLst>
          </p:cNvPr>
          <p:cNvSpPr txBox="1"/>
          <p:nvPr/>
        </p:nvSpPr>
        <p:spPr>
          <a:xfrm>
            <a:off x="1121534" y="5869573"/>
            <a:ext cx="573932" cy="276999"/>
          </a:xfrm>
          <a:prstGeom prst="rect">
            <a:avLst/>
          </a:prstGeom>
          <a:noFill/>
        </p:spPr>
        <p:txBody>
          <a:bodyPr wrap="square" rtlCol="0">
            <a:spAutoFit/>
          </a:bodyPr>
          <a:lstStyle/>
          <a:p>
            <a:r>
              <a:rPr lang="el-GR" sz="1200" dirty="0"/>
              <a:t>2,9</a:t>
            </a:r>
            <a:r>
              <a:rPr lang="en-GB" sz="1200" dirty="0"/>
              <a:t>%</a:t>
            </a:r>
            <a:endParaRPr lang="el-GR" sz="1200" dirty="0"/>
          </a:p>
        </p:txBody>
      </p:sp>
      <p:sp>
        <p:nvSpPr>
          <p:cNvPr id="46" name="TextBox 45">
            <a:extLst>
              <a:ext uri="{FF2B5EF4-FFF2-40B4-BE49-F238E27FC236}">
                <a16:creationId xmlns:a16="http://schemas.microsoft.com/office/drawing/2014/main" xmlns="" id="{DCCD32A3-624F-200E-BB7C-C201DF0A145A}"/>
              </a:ext>
            </a:extLst>
          </p:cNvPr>
          <p:cNvSpPr txBox="1"/>
          <p:nvPr/>
        </p:nvSpPr>
        <p:spPr>
          <a:xfrm>
            <a:off x="2998587" y="5940963"/>
            <a:ext cx="573932" cy="276999"/>
          </a:xfrm>
          <a:prstGeom prst="rect">
            <a:avLst/>
          </a:prstGeom>
          <a:noFill/>
        </p:spPr>
        <p:txBody>
          <a:bodyPr wrap="square" rtlCol="0">
            <a:spAutoFit/>
          </a:bodyPr>
          <a:lstStyle/>
          <a:p>
            <a:r>
              <a:rPr lang="el-GR" sz="1200" dirty="0"/>
              <a:t>0,4</a:t>
            </a:r>
            <a:r>
              <a:rPr lang="en-GB" sz="1200" dirty="0"/>
              <a:t>%</a:t>
            </a:r>
            <a:endParaRPr lang="el-GR" sz="1200" dirty="0"/>
          </a:p>
        </p:txBody>
      </p:sp>
      <p:sp>
        <p:nvSpPr>
          <p:cNvPr id="47" name="TextBox 46">
            <a:extLst>
              <a:ext uri="{FF2B5EF4-FFF2-40B4-BE49-F238E27FC236}">
                <a16:creationId xmlns:a16="http://schemas.microsoft.com/office/drawing/2014/main" xmlns="" id="{D0E89753-C5E4-FA1B-CDCB-C22EB925E585}"/>
              </a:ext>
            </a:extLst>
          </p:cNvPr>
          <p:cNvSpPr txBox="1"/>
          <p:nvPr/>
        </p:nvSpPr>
        <p:spPr>
          <a:xfrm>
            <a:off x="3520615" y="5958811"/>
            <a:ext cx="573932" cy="276999"/>
          </a:xfrm>
          <a:prstGeom prst="rect">
            <a:avLst/>
          </a:prstGeom>
          <a:noFill/>
        </p:spPr>
        <p:txBody>
          <a:bodyPr wrap="square" rtlCol="0">
            <a:spAutoFit/>
          </a:bodyPr>
          <a:lstStyle/>
          <a:p>
            <a:r>
              <a:rPr lang="el-GR" sz="1200" dirty="0"/>
              <a:t>0,7</a:t>
            </a:r>
            <a:r>
              <a:rPr lang="en-GB" sz="1200" dirty="0"/>
              <a:t>%</a:t>
            </a:r>
            <a:endParaRPr lang="el-GR" sz="1200" dirty="0"/>
          </a:p>
        </p:txBody>
      </p:sp>
      <p:sp>
        <p:nvSpPr>
          <p:cNvPr id="48" name="TextBox 47">
            <a:extLst>
              <a:ext uri="{FF2B5EF4-FFF2-40B4-BE49-F238E27FC236}">
                <a16:creationId xmlns:a16="http://schemas.microsoft.com/office/drawing/2014/main" xmlns="" id="{45F6FF00-52EA-FA9D-C06C-EB4CB3A28733}"/>
              </a:ext>
            </a:extLst>
          </p:cNvPr>
          <p:cNvSpPr txBox="1"/>
          <p:nvPr/>
        </p:nvSpPr>
        <p:spPr>
          <a:xfrm>
            <a:off x="5923905" y="1621706"/>
            <a:ext cx="573932" cy="276999"/>
          </a:xfrm>
          <a:prstGeom prst="rect">
            <a:avLst/>
          </a:prstGeom>
          <a:noFill/>
        </p:spPr>
        <p:txBody>
          <a:bodyPr wrap="square" rtlCol="0">
            <a:spAutoFit/>
          </a:bodyPr>
          <a:lstStyle/>
          <a:p>
            <a:r>
              <a:rPr lang="el-GR" sz="1200" dirty="0"/>
              <a:t>37</a:t>
            </a:r>
            <a:r>
              <a:rPr lang="en-GB" sz="1200" dirty="0"/>
              <a:t>,</a:t>
            </a:r>
            <a:r>
              <a:rPr lang="el-GR" sz="1200" dirty="0"/>
              <a:t>6</a:t>
            </a:r>
            <a:r>
              <a:rPr lang="en-GB" sz="1200" dirty="0"/>
              <a:t>%</a:t>
            </a:r>
            <a:endParaRPr lang="el-GR" sz="1200" dirty="0"/>
          </a:p>
        </p:txBody>
      </p:sp>
      <p:sp>
        <p:nvSpPr>
          <p:cNvPr id="49" name="TextBox 48">
            <a:extLst>
              <a:ext uri="{FF2B5EF4-FFF2-40B4-BE49-F238E27FC236}">
                <a16:creationId xmlns:a16="http://schemas.microsoft.com/office/drawing/2014/main" xmlns="" id="{E7DC7905-D6C1-5BC8-7AAF-E913B8FE309F}"/>
              </a:ext>
            </a:extLst>
          </p:cNvPr>
          <p:cNvSpPr txBox="1"/>
          <p:nvPr/>
        </p:nvSpPr>
        <p:spPr>
          <a:xfrm>
            <a:off x="6434286" y="1755080"/>
            <a:ext cx="573932" cy="276999"/>
          </a:xfrm>
          <a:prstGeom prst="rect">
            <a:avLst/>
          </a:prstGeom>
          <a:noFill/>
        </p:spPr>
        <p:txBody>
          <a:bodyPr wrap="square" rtlCol="0">
            <a:spAutoFit/>
          </a:bodyPr>
          <a:lstStyle/>
          <a:p>
            <a:r>
              <a:rPr lang="el-GR" sz="1200" dirty="0"/>
              <a:t>34</a:t>
            </a:r>
            <a:r>
              <a:rPr lang="en-GB" sz="1200" dirty="0"/>
              <a:t>,</a:t>
            </a:r>
            <a:r>
              <a:rPr lang="el-GR" sz="1200" dirty="0"/>
              <a:t>3</a:t>
            </a:r>
            <a:r>
              <a:rPr lang="en-GB" sz="1200" dirty="0"/>
              <a:t>%</a:t>
            </a:r>
            <a:endParaRPr lang="el-GR" sz="1200" dirty="0"/>
          </a:p>
        </p:txBody>
      </p:sp>
      <p:sp>
        <p:nvSpPr>
          <p:cNvPr id="50" name="TextBox 49">
            <a:extLst>
              <a:ext uri="{FF2B5EF4-FFF2-40B4-BE49-F238E27FC236}">
                <a16:creationId xmlns:a16="http://schemas.microsoft.com/office/drawing/2014/main" xmlns="" id="{8AE6022D-E0BF-A750-6221-33A4F0F232FD}"/>
              </a:ext>
            </a:extLst>
          </p:cNvPr>
          <p:cNvSpPr txBox="1"/>
          <p:nvPr/>
        </p:nvSpPr>
        <p:spPr>
          <a:xfrm>
            <a:off x="6968244" y="2334115"/>
            <a:ext cx="573932" cy="276999"/>
          </a:xfrm>
          <a:prstGeom prst="rect">
            <a:avLst/>
          </a:prstGeom>
          <a:noFill/>
        </p:spPr>
        <p:txBody>
          <a:bodyPr wrap="square" rtlCol="0">
            <a:spAutoFit/>
          </a:bodyPr>
          <a:lstStyle/>
          <a:p>
            <a:r>
              <a:rPr lang="el-GR" sz="1200" dirty="0"/>
              <a:t>21</a:t>
            </a:r>
            <a:r>
              <a:rPr lang="en-GB" sz="1200" dirty="0"/>
              <a:t>,</a:t>
            </a:r>
            <a:r>
              <a:rPr lang="el-GR" sz="1200" dirty="0"/>
              <a:t>6</a:t>
            </a:r>
            <a:r>
              <a:rPr lang="en-GB" sz="1200" dirty="0"/>
              <a:t>%</a:t>
            </a:r>
            <a:endParaRPr lang="el-GR" sz="1200" dirty="0"/>
          </a:p>
        </p:txBody>
      </p:sp>
      <p:sp>
        <p:nvSpPr>
          <p:cNvPr id="51" name="TextBox 50">
            <a:extLst>
              <a:ext uri="{FF2B5EF4-FFF2-40B4-BE49-F238E27FC236}">
                <a16:creationId xmlns:a16="http://schemas.microsoft.com/office/drawing/2014/main" xmlns="" id="{479D9785-9CB8-C712-D09A-AA46147CF90A}"/>
              </a:ext>
            </a:extLst>
          </p:cNvPr>
          <p:cNvSpPr txBox="1"/>
          <p:nvPr/>
        </p:nvSpPr>
        <p:spPr>
          <a:xfrm>
            <a:off x="4921839" y="3077376"/>
            <a:ext cx="573932" cy="276999"/>
          </a:xfrm>
          <a:prstGeom prst="rect">
            <a:avLst/>
          </a:prstGeom>
          <a:noFill/>
        </p:spPr>
        <p:txBody>
          <a:bodyPr wrap="square" rtlCol="0">
            <a:spAutoFit/>
          </a:bodyPr>
          <a:lstStyle/>
          <a:p>
            <a:r>
              <a:rPr lang="el-GR" sz="1200" dirty="0"/>
              <a:t>3,6</a:t>
            </a:r>
            <a:r>
              <a:rPr lang="en-GB" sz="1200" dirty="0"/>
              <a:t>%</a:t>
            </a:r>
            <a:endParaRPr lang="el-GR" sz="1200" dirty="0"/>
          </a:p>
        </p:txBody>
      </p:sp>
      <p:sp>
        <p:nvSpPr>
          <p:cNvPr id="52" name="TextBox 51">
            <a:extLst>
              <a:ext uri="{FF2B5EF4-FFF2-40B4-BE49-F238E27FC236}">
                <a16:creationId xmlns:a16="http://schemas.microsoft.com/office/drawing/2014/main" xmlns="" id="{3BDD1410-F783-6175-5A8B-991B22C296F1}"/>
              </a:ext>
            </a:extLst>
          </p:cNvPr>
          <p:cNvSpPr txBox="1"/>
          <p:nvPr/>
        </p:nvSpPr>
        <p:spPr>
          <a:xfrm>
            <a:off x="5425111" y="3182663"/>
            <a:ext cx="573932" cy="276999"/>
          </a:xfrm>
          <a:prstGeom prst="rect">
            <a:avLst/>
          </a:prstGeom>
          <a:noFill/>
        </p:spPr>
        <p:txBody>
          <a:bodyPr wrap="square" rtlCol="0">
            <a:spAutoFit/>
          </a:bodyPr>
          <a:lstStyle/>
          <a:p>
            <a:r>
              <a:rPr lang="el-GR" sz="1200" dirty="0"/>
              <a:t>1,8</a:t>
            </a:r>
            <a:r>
              <a:rPr lang="en-GB" sz="1200" dirty="0"/>
              <a:t>%</a:t>
            </a:r>
            <a:endParaRPr lang="el-GR" sz="1200" dirty="0"/>
          </a:p>
        </p:txBody>
      </p:sp>
      <p:sp>
        <p:nvSpPr>
          <p:cNvPr id="55" name="TextBox 54">
            <a:extLst>
              <a:ext uri="{FF2B5EF4-FFF2-40B4-BE49-F238E27FC236}">
                <a16:creationId xmlns:a16="http://schemas.microsoft.com/office/drawing/2014/main" xmlns="" id="{7FCD9A9D-A1ED-9BA8-73AA-D94AE5877D0B}"/>
              </a:ext>
            </a:extLst>
          </p:cNvPr>
          <p:cNvSpPr txBox="1"/>
          <p:nvPr/>
        </p:nvSpPr>
        <p:spPr>
          <a:xfrm>
            <a:off x="7476724" y="3241537"/>
            <a:ext cx="573932" cy="276999"/>
          </a:xfrm>
          <a:prstGeom prst="rect">
            <a:avLst/>
          </a:prstGeom>
          <a:noFill/>
        </p:spPr>
        <p:txBody>
          <a:bodyPr wrap="square" rtlCol="0">
            <a:spAutoFit/>
          </a:bodyPr>
          <a:lstStyle/>
          <a:p>
            <a:r>
              <a:rPr lang="el-GR" sz="1200" dirty="0"/>
              <a:t>0,4</a:t>
            </a:r>
            <a:r>
              <a:rPr lang="en-GB" sz="1200" dirty="0"/>
              <a:t>%</a:t>
            </a:r>
            <a:endParaRPr lang="el-GR" sz="1200" dirty="0"/>
          </a:p>
        </p:txBody>
      </p:sp>
      <p:sp>
        <p:nvSpPr>
          <p:cNvPr id="56" name="TextBox 55">
            <a:extLst>
              <a:ext uri="{FF2B5EF4-FFF2-40B4-BE49-F238E27FC236}">
                <a16:creationId xmlns:a16="http://schemas.microsoft.com/office/drawing/2014/main" xmlns="" id="{38926207-DA93-3815-3072-BE653ED03934}"/>
              </a:ext>
            </a:extLst>
          </p:cNvPr>
          <p:cNvSpPr txBox="1"/>
          <p:nvPr/>
        </p:nvSpPr>
        <p:spPr>
          <a:xfrm>
            <a:off x="7998752" y="3259385"/>
            <a:ext cx="573932" cy="276999"/>
          </a:xfrm>
          <a:prstGeom prst="rect">
            <a:avLst/>
          </a:prstGeom>
          <a:noFill/>
        </p:spPr>
        <p:txBody>
          <a:bodyPr wrap="square" rtlCol="0">
            <a:spAutoFit/>
          </a:bodyPr>
          <a:lstStyle/>
          <a:p>
            <a:r>
              <a:rPr lang="el-GR" sz="1200" dirty="0"/>
              <a:t>0,7</a:t>
            </a:r>
            <a:r>
              <a:rPr lang="en-GB" sz="1200" dirty="0"/>
              <a:t>%</a:t>
            </a:r>
            <a:endParaRPr lang="el-GR" sz="1200" dirty="0"/>
          </a:p>
        </p:txBody>
      </p:sp>
      <p:sp>
        <p:nvSpPr>
          <p:cNvPr id="65" name="TextBox 64">
            <a:extLst>
              <a:ext uri="{FF2B5EF4-FFF2-40B4-BE49-F238E27FC236}">
                <a16:creationId xmlns:a16="http://schemas.microsoft.com/office/drawing/2014/main" xmlns="" id="{70E0EA6C-E578-244C-D5D7-748499AB73F5}"/>
              </a:ext>
            </a:extLst>
          </p:cNvPr>
          <p:cNvSpPr txBox="1"/>
          <p:nvPr/>
        </p:nvSpPr>
        <p:spPr>
          <a:xfrm>
            <a:off x="6109522" y="4476555"/>
            <a:ext cx="573932" cy="276999"/>
          </a:xfrm>
          <a:prstGeom prst="rect">
            <a:avLst/>
          </a:prstGeom>
          <a:noFill/>
        </p:spPr>
        <p:txBody>
          <a:bodyPr wrap="square" rtlCol="0">
            <a:spAutoFit/>
          </a:bodyPr>
          <a:lstStyle/>
          <a:p>
            <a:r>
              <a:rPr lang="el-GR" sz="1200" dirty="0"/>
              <a:t>32</a:t>
            </a:r>
            <a:r>
              <a:rPr lang="en-GB" sz="1200" dirty="0"/>
              <a:t>,</a:t>
            </a:r>
            <a:r>
              <a:rPr lang="el-GR" sz="1200" dirty="0"/>
              <a:t>8</a:t>
            </a:r>
            <a:r>
              <a:rPr lang="en-GB" sz="1200" dirty="0"/>
              <a:t>%</a:t>
            </a:r>
            <a:endParaRPr lang="el-GR" sz="1200" dirty="0"/>
          </a:p>
        </p:txBody>
      </p:sp>
      <p:sp>
        <p:nvSpPr>
          <p:cNvPr id="66" name="TextBox 65">
            <a:extLst>
              <a:ext uri="{FF2B5EF4-FFF2-40B4-BE49-F238E27FC236}">
                <a16:creationId xmlns:a16="http://schemas.microsoft.com/office/drawing/2014/main" xmlns="" id="{3220CF24-2DA4-134C-C0B9-60D048473BD3}"/>
              </a:ext>
            </a:extLst>
          </p:cNvPr>
          <p:cNvSpPr txBox="1"/>
          <p:nvPr/>
        </p:nvSpPr>
        <p:spPr>
          <a:xfrm>
            <a:off x="6681985" y="4513330"/>
            <a:ext cx="573932" cy="276999"/>
          </a:xfrm>
          <a:prstGeom prst="rect">
            <a:avLst/>
          </a:prstGeom>
          <a:noFill/>
        </p:spPr>
        <p:txBody>
          <a:bodyPr wrap="square" rtlCol="0">
            <a:spAutoFit/>
          </a:bodyPr>
          <a:lstStyle/>
          <a:p>
            <a:r>
              <a:rPr lang="el-GR" sz="1200" dirty="0"/>
              <a:t>35</a:t>
            </a:r>
            <a:r>
              <a:rPr lang="en-GB" sz="1200" dirty="0"/>
              <a:t>,</a:t>
            </a:r>
            <a:r>
              <a:rPr lang="el-GR" sz="1200" dirty="0"/>
              <a:t>9</a:t>
            </a:r>
            <a:r>
              <a:rPr lang="en-GB" sz="1200" dirty="0"/>
              <a:t>%</a:t>
            </a:r>
            <a:endParaRPr lang="el-GR" sz="1200" dirty="0"/>
          </a:p>
        </p:txBody>
      </p:sp>
      <p:sp>
        <p:nvSpPr>
          <p:cNvPr id="67" name="TextBox 66">
            <a:extLst>
              <a:ext uri="{FF2B5EF4-FFF2-40B4-BE49-F238E27FC236}">
                <a16:creationId xmlns:a16="http://schemas.microsoft.com/office/drawing/2014/main" xmlns="" id="{5FA62A99-DB8B-45B9-5B97-B3EA58AB451F}"/>
              </a:ext>
            </a:extLst>
          </p:cNvPr>
          <p:cNvSpPr txBox="1"/>
          <p:nvPr/>
        </p:nvSpPr>
        <p:spPr>
          <a:xfrm>
            <a:off x="7289535" y="4973427"/>
            <a:ext cx="573932" cy="276999"/>
          </a:xfrm>
          <a:prstGeom prst="rect">
            <a:avLst/>
          </a:prstGeom>
          <a:noFill/>
        </p:spPr>
        <p:txBody>
          <a:bodyPr wrap="square" rtlCol="0">
            <a:spAutoFit/>
          </a:bodyPr>
          <a:lstStyle/>
          <a:p>
            <a:r>
              <a:rPr lang="el-GR" sz="1200" dirty="0"/>
              <a:t>23</a:t>
            </a:r>
            <a:r>
              <a:rPr lang="en-GB" sz="1200" dirty="0"/>
              <a:t>,</a:t>
            </a:r>
            <a:r>
              <a:rPr lang="el-GR" sz="1200" dirty="0"/>
              <a:t>1</a:t>
            </a:r>
            <a:r>
              <a:rPr lang="en-GB" sz="1200" dirty="0"/>
              <a:t>%</a:t>
            </a:r>
            <a:endParaRPr lang="el-GR" sz="1200" dirty="0"/>
          </a:p>
        </p:txBody>
      </p:sp>
      <p:sp>
        <p:nvSpPr>
          <p:cNvPr id="68" name="TextBox 67">
            <a:extLst>
              <a:ext uri="{FF2B5EF4-FFF2-40B4-BE49-F238E27FC236}">
                <a16:creationId xmlns:a16="http://schemas.microsoft.com/office/drawing/2014/main" xmlns="" id="{E7846175-9FEF-455E-0455-0563AB38FF41}"/>
              </a:ext>
            </a:extLst>
          </p:cNvPr>
          <p:cNvSpPr txBox="1"/>
          <p:nvPr/>
        </p:nvSpPr>
        <p:spPr>
          <a:xfrm>
            <a:off x="4962880" y="5940962"/>
            <a:ext cx="573932" cy="276999"/>
          </a:xfrm>
          <a:prstGeom prst="rect">
            <a:avLst/>
          </a:prstGeom>
          <a:noFill/>
        </p:spPr>
        <p:txBody>
          <a:bodyPr wrap="square" rtlCol="0">
            <a:spAutoFit/>
          </a:bodyPr>
          <a:lstStyle/>
          <a:p>
            <a:r>
              <a:rPr lang="el-GR" sz="1200" dirty="0"/>
              <a:t>3,9</a:t>
            </a:r>
            <a:r>
              <a:rPr lang="en-GB" sz="1200" dirty="0"/>
              <a:t>%</a:t>
            </a:r>
            <a:endParaRPr lang="el-GR" sz="1200" dirty="0"/>
          </a:p>
        </p:txBody>
      </p:sp>
      <p:sp>
        <p:nvSpPr>
          <p:cNvPr id="69" name="TextBox 68">
            <a:extLst>
              <a:ext uri="{FF2B5EF4-FFF2-40B4-BE49-F238E27FC236}">
                <a16:creationId xmlns:a16="http://schemas.microsoft.com/office/drawing/2014/main" xmlns="" id="{4B165BC1-8E57-AAD7-98EF-BC01783C529C}"/>
              </a:ext>
            </a:extLst>
          </p:cNvPr>
          <p:cNvSpPr txBox="1"/>
          <p:nvPr/>
        </p:nvSpPr>
        <p:spPr>
          <a:xfrm>
            <a:off x="5529949" y="6021593"/>
            <a:ext cx="573932" cy="276999"/>
          </a:xfrm>
          <a:prstGeom prst="rect">
            <a:avLst/>
          </a:prstGeom>
          <a:noFill/>
        </p:spPr>
        <p:txBody>
          <a:bodyPr wrap="square" rtlCol="0">
            <a:spAutoFit/>
          </a:bodyPr>
          <a:lstStyle/>
          <a:p>
            <a:r>
              <a:rPr lang="el-GR" sz="1200" dirty="0"/>
              <a:t>2,7</a:t>
            </a:r>
            <a:r>
              <a:rPr lang="en-GB" sz="1200" dirty="0"/>
              <a:t>%</a:t>
            </a:r>
            <a:endParaRPr lang="el-GR" sz="1200" dirty="0"/>
          </a:p>
        </p:txBody>
      </p:sp>
      <p:sp>
        <p:nvSpPr>
          <p:cNvPr id="71" name="TextBox 70">
            <a:extLst>
              <a:ext uri="{FF2B5EF4-FFF2-40B4-BE49-F238E27FC236}">
                <a16:creationId xmlns:a16="http://schemas.microsoft.com/office/drawing/2014/main" xmlns="" id="{24043952-FBC1-80F6-348E-9D4B66610FC1}"/>
              </a:ext>
            </a:extLst>
          </p:cNvPr>
          <p:cNvSpPr txBox="1"/>
          <p:nvPr/>
        </p:nvSpPr>
        <p:spPr>
          <a:xfrm>
            <a:off x="7933598" y="6109097"/>
            <a:ext cx="573932" cy="276999"/>
          </a:xfrm>
          <a:prstGeom prst="rect">
            <a:avLst/>
          </a:prstGeom>
          <a:noFill/>
        </p:spPr>
        <p:txBody>
          <a:bodyPr wrap="square" rtlCol="0">
            <a:spAutoFit/>
          </a:bodyPr>
          <a:lstStyle/>
          <a:p>
            <a:r>
              <a:rPr lang="el-GR" sz="1200" dirty="0"/>
              <a:t>1,7</a:t>
            </a:r>
            <a:r>
              <a:rPr lang="en-GB" sz="1200" dirty="0"/>
              <a:t>%</a:t>
            </a:r>
            <a:endParaRPr lang="el-GR" sz="1200" dirty="0"/>
          </a:p>
        </p:txBody>
      </p:sp>
    </p:spTree>
    <p:extLst>
      <p:ext uri="{BB962C8B-B14F-4D97-AF65-F5344CB8AC3E}">
        <p14:creationId xmlns:p14="http://schemas.microsoft.com/office/powerpoint/2010/main" xmlns="" val="2008636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600" dirty="0">
                <a:cs typeface="Times New Roman" pitchFamily="18" charset="0"/>
              </a:rPr>
              <a:t>Β.2.Τι πιστεύετε ότι επηρεάζει την αύξηση των τιμών ενέργειας; ΙΙ</a:t>
            </a:r>
            <a:endParaRPr lang="en-US" sz="3600" dirty="0">
              <a:cs typeface="Times New Roman" pitchFamily="18" charset="0"/>
            </a:endParaRPr>
          </a:p>
        </p:txBody>
      </p:sp>
      <p:sp>
        <p:nvSpPr>
          <p:cNvPr id="27" name="TextBox 26">
            <a:extLst>
              <a:ext uri="{FF2B5EF4-FFF2-40B4-BE49-F238E27FC236}">
                <a16:creationId xmlns:a16="http://schemas.microsoft.com/office/drawing/2014/main" xmlns="" id="{8DCD7CE5-A570-DC39-B0D2-3DDE13B83AA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40" name="TextBox 39">
            <a:extLst>
              <a:ext uri="{FF2B5EF4-FFF2-40B4-BE49-F238E27FC236}">
                <a16:creationId xmlns:a16="http://schemas.microsoft.com/office/drawing/2014/main" xmlns="" id="{82D3E345-79B3-6ABB-0D47-8BDE8AFE47B2}"/>
              </a:ext>
            </a:extLst>
          </p:cNvPr>
          <p:cNvSpPr txBox="1"/>
          <p:nvPr/>
        </p:nvSpPr>
        <p:spPr>
          <a:xfrm>
            <a:off x="5991224" y="1408304"/>
            <a:ext cx="3152775" cy="5047536"/>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sz="1600" dirty="0"/>
              <a:t>Ανεξαρτήτως Περιφερειακής Ενότητας διαπιστώνεται ταύτιση απόψεων των πολιτών σχετικά με τι επηρεάζει τις τιμές της ενέργειας:</a:t>
            </a:r>
          </a:p>
          <a:p>
            <a:pPr marL="742950" lvl="1" indent="-285750">
              <a:buFont typeface="Arial" panose="020B0604020202020204" pitchFamily="34" charset="0"/>
              <a:buChar char="•"/>
            </a:pPr>
            <a:r>
              <a:rPr lang="el-GR" sz="1600" dirty="0">
                <a:solidFill>
                  <a:srgbClr val="C00000"/>
                </a:solidFill>
              </a:rPr>
              <a:t>Οι Εθνικές Πολιτικές</a:t>
            </a:r>
          </a:p>
          <a:p>
            <a:pPr marL="742950" lvl="1" indent="-285750">
              <a:buFont typeface="Arial" panose="020B0604020202020204" pitchFamily="34" charset="0"/>
              <a:buChar char="•"/>
            </a:pPr>
            <a:r>
              <a:rPr lang="el-GR" sz="1600" dirty="0">
                <a:solidFill>
                  <a:srgbClr val="C00000"/>
                </a:solidFill>
              </a:rPr>
              <a:t>Οι Πολιτικές της ΕΕ</a:t>
            </a:r>
          </a:p>
          <a:p>
            <a:pPr marL="285750" indent="-285750">
              <a:buFont typeface="Arial" panose="020B0604020202020204" pitchFamily="34" charset="0"/>
              <a:buChar char="•"/>
            </a:pPr>
            <a:r>
              <a:rPr lang="el-GR" sz="1600" dirty="0">
                <a:solidFill>
                  <a:srgbClr val="C00000"/>
                </a:solidFill>
              </a:rPr>
              <a:t>Θεωρούνται σε ποσοστό άνω του 70% ο βασικός λόγος αλλαγής των τιμών</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Στο αντίστοιχο ερώτημα, εκπρόσωποι των τοπικών επιχειρήσεων σε ποσοστό 44,9% θεωρούν ότι ευθύνονται οι πολιτικές της Ευρωπαϊκής Ένωσης. Οι πολίτες μοιράζουν την ευθύνη μεταξύ εθνικών και ευρωπαϊκών πολιτικών</a:t>
            </a:r>
          </a:p>
          <a:p>
            <a:endParaRPr lang="el-GR" dirty="0">
              <a:solidFill>
                <a:srgbClr val="C00000"/>
              </a:solidFill>
            </a:endParaRPr>
          </a:p>
        </p:txBody>
      </p:sp>
      <p:pic>
        <p:nvPicPr>
          <p:cNvPr id="4" name="Picture 3">
            <a:extLst>
              <a:ext uri="{FF2B5EF4-FFF2-40B4-BE49-F238E27FC236}">
                <a16:creationId xmlns:a16="http://schemas.microsoft.com/office/drawing/2014/main" xmlns="" id="{A9479872-85A6-D49E-F315-8E0D6C0819E6}"/>
              </a:ext>
            </a:extLst>
          </p:cNvPr>
          <p:cNvPicPr>
            <a:picLocks noChangeAspect="1"/>
          </p:cNvPicPr>
          <p:nvPr/>
        </p:nvPicPr>
        <p:blipFill>
          <a:blip r:embed="rId4"/>
          <a:stretch>
            <a:fillRect/>
          </a:stretch>
        </p:blipFill>
        <p:spPr>
          <a:xfrm>
            <a:off x="-1" y="1409018"/>
            <a:ext cx="5991225" cy="4800600"/>
          </a:xfrm>
          <a:prstGeom prst="rect">
            <a:avLst/>
          </a:prstGeom>
        </p:spPr>
      </p:pic>
    </p:spTree>
    <p:extLst>
      <p:ext uri="{BB962C8B-B14F-4D97-AF65-F5344CB8AC3E}">
        <p14:creationId xmlns:p14="http://schemas.microsoft.com/office/powerpoint/2010/main" xmlns="" val="1917084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BB4303E-0073-9D3E-B893-1E54159926EA}"/>
              </a:ext>
            </a:extLst>
          </p:cNvPr>
          <p:cNvPicPr>
            <a:picLocks noChangeAspect="1"/>
          </p:cNvPicPr>
          <p:nvPr/>
        </p:nvPicPr>
        <p:blipFill>
          <a:blip r:embed="rId4"/>
          <a:stretch>
            <a:fillRect/>
          </a:stretch>
        </p:blipFill>
        <p:spPr>
          <a:xfrm>
            <a:off x="4613935" y="4232149"/>
            <a:ext cx="4517002" cy="2622851"/>
          </a:xfrm>
          <a:prstGeom prst="rect">
            <a:avLst/>
          </a:prstGeom>
        </p:spPr>
      </p:pic>
      <p:pic>
        <p:nvPicPr>
          <p:cNvPr id="5" name="Picture 4">
            <a:extLst>
              <a:ext uri="{FF2B5EF4-FFF2-40B4-BE49-F238E27FC236}">
                <a16:creationId xmlns:a16="http://schemas.microsoft.com/office/drawing/2014/main" xmlns="" id="{B28AF5EB-30D0-DA25-A7AD-09F38EA631C0}"/>
              </a:ext>
            </a:extLst>
          </p:cNvPr>
          <p:cNvPicPr>
            <a:picLocks noChangeAspect="1"/>
          </p:cNvPicPr>
          <p:nvPr/>
        </p:nvPicPr>
        <p:blipFill>
          <a:blip r:embed="rId5"/>
          <a:stretch>
            <a:fillRect/>
          </a:stretch>
        </p:blipFill>
        <p:spPr>
          <a:xfrm>
            <a:off x="4600873" y="1123949"/>
            <a:ext cx="4530064" cy="3133962"/>
          </a:xfrm>
          <a:prstGeom prst="rect">
            <a:avLst/>
          </a:prstGeom>
        </p:spPr>
      </p:pic>
      <p:pic>
        <p:nvPicPr>
          <p:cNvPr id="9" name="Picture 8">
            <a:extLst>
              <a:ext uri="{FF2B5EF4-FFF2-40B4-BE49-F238E27FC236}">
                <a16:creationId xmlns:a16="http://schemas.microsoft.com/office/drawing/2014/main" xmlns="" id="{1D9E8089-BD6A-6EC9-32FF-19809E43A63A}"/>
              </a:ext>
            </a:extLst>
          </p:cNvPr>
          <p:cNvPicPr>
            <a:picLocks noChangeAspect="1"/>
          </p:cNvPicPr>
          <p:nvPr/>
        </p:nvPicPr>
        <p:blipFill>
          <a:blip r:embed="rId6"/>
          <a:stretch>
            <a:fillRect/>
          </a:stretch>
        </p:blipFill>
        <p:spPr>
          <a:xfrm>
            <a:off x="-6312" y="4257912"/>
            <a:ext cx="4628609" cy="2600087"/>
          </a:xfrm>
          <a:prstGeom prst="rect">
            <a:avLst/>
          </a:prstGeom>
        </p:spPr>
      </p:pic>
      <p:pic>
        <p:nvPicPr>
          <p:cNvPr id="4" name="Picture 3">
            <a:extLst>
              <a:ext uri="{FF2B5EF4-FFF2-40B4-BE49-F238E27FC236}">
                <a16:creationId xmlns:a16="http://schemas.microsoft.com/office/drawing/2014/main" xmlns="" id="{DFA5A5FD-24A1-0526-A3E8-2CB85DE61AFA}"/>
              </a:ext>
            </a:extLst>
          </p:cNvPr>
          <p:cNvPicPr>
            <a:picLocks noChangeAspect="1"/>
          </p:cNvPicPr>
          <p:nvPr/>
        </p:nvPicPr>
        <p:blipFill rotWithShape="1">
          <a:blip r:embed="rId7"/>
          <a:srcRect b="18200"/>
          <a:stretch/>
        </p:blipFill>
        <p:spPr>
          <a:xfrm>
            <a:off x="0" y="1123950"/>
            <a:ext cx="4613935" cy="3134636"/>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Β.3. Ποιος πιστεύετε ότι πρέπει να έχει την ευθύνη της προστασίας των καταναλωτών από τις αυξήσεις στο κόστος της ενέργειας; Ι</a:t>
            </a:r>
            <a:endParaRPr lang="en-US" sz="2800" dirty="0">
              <a:cs typeface="Times New Roman" pitchFamily="18" charset="0"/>
            </a:endParaRPr>
          </a:p>
        </p:txBody>
      </p:sp>
      <p:sp>
        <p:nvSpPr>
          <p:cNvPr id="17" name="TextBox 16">
            <a:extLst>
              <a:ext uri="{FF2B5EF4-FFF2-40B4-BE49-F238E27FC236}">
                <a16:creationId xmlns:a16="http://schemas.microsoft.com/office/drawing/2014/main" xmlns="" id="{C6D4525A-EF09-CE65-D7D1-E04B6FEFE641}"/>
              </a:ext>
            </a:extLst>
          </p:cNvPr>
          <p:cNvSpPr txBox="1"/>
          <p:nvPr/>
        </p:nvSpPr>
        <p:spPr>
          <a:xfrm>
            <a:off x="1769083" y="1606497"/>
            <a:ext cx="733397" cy="276999"/>
          </a:xfrm>
          <a:prstGeom prst="rect">
            <a:avLst/>
          </a:prstGeom>
          <a:noFill/>
        </p:spPr>
        <p:txBody>
          <a:bodyPr wrap="square" rtlCol="0">
            <a:spAutoFit/>
          </a:bodyPr>
          <a:lstStyle/>
          <a:p>
            <a:r>
              <a:rPr lang="el-GR" sz="1200" dirty="0"/>
              <a:t>76</a:t>
            </a:r>
            <a:r>
              <a:rPr lang="en-GB" sz="1200" dirty="0"/>
              <a:t>,</a:t>
            </a:r>
            <a:r>
              <a:rPr lang="el-GR" sz="1200" dirty="0"/>
              <a:t>0</a:t>
            </a:r>
            <a:r>
              <a:rPr lang="en-GB" sz="1200" dirty="0"/>
              <a:t>%</a:t>
            </a:r>
            <a:endParaRPr lang="el-GR" sz="1200" dirty="0"/>
          </a:p>
        </p:txBody>
      </p:sp>
      <p:sp>
        <p:nvSpPr>
          <p:cNvPr id="19" name="TextBox 18">
            <a:extLst>
              <a:ext uri="{FF2B5EF4-FFF2-40B4-BE49-F238E27FC236}">
                <a16:creationId xmlns:a16="http://schemas.microsoft.com/office/drawing/2014/main" xmlns="" id="{D49D5848-4B12-D051-8B54-8C99A3D6800D}"/>
              </a:ext>
            </a:extLst>
          </p:cNvPr>
          <p:cNvSpPr txBox="1"/>
          <p:nvPr/>
        </p:nvSpPr>
        <p:spPr>
          <a:xfrm>
            <a:off x="3188858" y="1506989"/>
            <a:ext cx="1342416" cy="830997"/>
          </a:xfrm>
          <a:prstGeom prst="rect">
            <a:avLst/>
          </a:prstGeom>
          <a:noFill/>
        </p:spPr>
        <p:txBody>
          <a:bodyPr wrap="square" rtlCol="0">
            <a:spAutoFit/>
          </a:bodyPr>
          <a:lstStyle/>
          <a:p>
            <a:pPr algn="ctr"/>
            <a:r>
              <a:rPr lang="el-GR" sz="1600" b="1" dirty="0"/>
              <a:t>Περιφέρεια Δυτικής Ελλάδας</a:t>
            </a:r>
          </a:p>
        </p:txBody>
      </p:sp>
      <p:sp>
        <p:nvSpPr>
          <p:cNvPr id="21" name="TextBox 20">
            <a:extLst>
              <a:ext uri="{FF2B5EF4-FFF2-40B4-BE49-F238E27FC236}">
                <a16:creationId xmlns:a16="http://schemas.microsoft.com/office/drawing/2014/main" xmlns="" id="{121CEE03-41DC-8055-6339-8A8DF758A874}"/>
              </a:ext>
            </a:extLst>
          </p:cNvPr>
          <p:cNvSpPr txBox="1"/>
          <p:nvPr/>
        </p:nvSpPr>
        <p:spPr>
          <a:xfrm>
            <a:off x="2291637" y="2690594"/>
            <a:ext cx="573932" cy="276999"/>
          </a:xfrm>
          <a:prstGeom prst="rect">
            <a:avLst/>
          </a:prstGeom>
          <a:noFill/>
        </p:spPr>
        <p:txBody>
          <a:bodyPr wrap="square" rtlCol="0">
            <a:spAutoFit/>
          </a:bodyPr>
          <a:lstStyle/>
          <a:p>
            <a:r>
              <a:rPr lang="el-GR" sz="1200" dirty="0"/>
              <a:t>13</a:t>
            </a:r>
            <a:r>
              <a:rPr lang="en-GB" sz="1200" dirty="0"/>
              <a:t>,</a:t>
            </a:r>
            <a:r>
              <a:rPr lang="el-GR" sz="1200" dirty="0"/>
              <a:t>8</a:t>
            </a:r>
            <a:r>
              <a:rPr lang="en-GB" sz="1200" dirty="0"/>
              <a:t>%</a:t>
            </a:r>
            <a:endParaRPr lang="el-GR" sz="1200" dirty="0"/>
          </a:p>
        </p:txBody>
      </p:sp>
      <p:sp>
        <p:nvSpPr>
          <p:cNvPr id="22" name="TextBox 21">
            <a:extLst>
              <a:ext uri="{FF2B5EF4-FFF2-40B4-BE49-F238E27FC236}">
                <a16:creationId xmlns:a16="http://schemas.microsoft.com/office/drawing/2014/main" xmlns="" id="{14CEA2EF-1D7C-87C6-8E48-5CF98464DB46}"/>
              </a:ext>
            </a:extLst>
          </p:cNvPr>
          <p:cNvSpPr txBox="1"/>
          <p:nvPr/>
        </p:nvSpPr>
        <p:spPr>
          <a:xfrm>
            <a:off x="2812914" y="2939509"/>
            <a:ext cx="573932" cy="276999"/>
          </a:xfrm>
          <a:prstGeom prst="rect">
            <a:avLst/>
          </a:prstGeom>
          <a:noFill/>
        </p:spPr>
        <p:txBody>
          <a:bodyPr wrap="square" rtlCol="0">
            <a:spAutoFit/>
          </a:bodyPr>
          <a:lstStyle/>
          <a:p>
            <a:r>
              <a:rPr lang="el-GR" sz="1200" dirty="0"/>
              <a:t>2</a:t>
            </a:r>
            <a:r>
              <a:rPr lang="en-GB" sz="1200" dirty="0"/>
              <a:t>,</a:t>
            </a:r>
            <a:r>
              <a:rPr lang="el-GR" sz="1200" dirty="0"/>
              <a:t>5</a:t>
            </a:r>
            <a:r>
              <a:rPr lang="en-GB" sz="1200" dirty="0"/>
              <a:t>%</a:t>
            </a:r>
            <a:endParaRPr lang="el-GR" sz="1200" dirty="0"/>
          </a:p>
        </p:txBody>
      </p:sp>
      <p:sp>
        <p:nvSpPr>
          <p:cNvPr id="24" name="TextBox 23">
            <a:extLst>
              <a:ext uri="{FF2B5EF4-FFF2-40B4-BE49-F238E27FC236}">
                <a16:creationId xmlns:a16="http://schemas.microsoft.com/office/drawing/2014/main" xmlns="" id="{915F54F2-F673-6A47-D4A9-17D383C2DF78}"/>
              </a:ext>
            </a:extLst>
          </p:cNvPr>
          <p:cNvSpPr txBox="1"/>
          <p:nvPr/>
        </p:nvSpPr>
        <p:spPr>
          <a:xfrm>
            <a:off x="2623271" y="4530182"/>
            <a:ext cx="1948729" cy="584775"/>
          </a:xfrm>
          <a:prstGeom prst="rect">
            <a:avLst/>
          </a:prstGeom>
          <a:noFill/>
        </p:spPr>
        <p:txBody>
          <a:bodyPr wrap="square" rtlCol="0">
            <a:spAutoFit/>
          </a:bodyPr>
          <a:lstStyle/>
          <a:p>
            <a:pPr algn="ctr"/>
            <a:r>
              <a:rPr lang="el-GR" sz="1600" b="1" dirty="0"/>
              <a:t>Π.Ε. Αιτωλοακαρνανίας </a:t>
            </a:r>
          </a:p>
        </p:txBody>
      </p:sp>
      <p:sp>
        <p:nvSpPr>
          <p:cNvPr id="29" name="TextBox 28">
            <a:extLst>
              <a:ext uri="{FF2B5EF4-FFF2-40B4-BE49-F238E27FC236}">
                <a16:creationId xmlns:a16="http://schemas.microsoft.com/office/drawing/2014/main" xmlns="" id="{2EBC2CCC-1ED3-97E8-AD11-D1D43D14A1E0}"/>
              </a:ext>
            </a:extLst>
          </p:cNvPr>
          <p:cNvSpPr txBox="1"/>
          <p:nvPr/>
        </p:nvSpPr>
        <p:spPr>
          <a:xfrm>
            <a:off x="7008219" y="1505844"/>
            <a:ext cx="1948729" cy="338554"/>
          </a:xfrm>
          <a:prstGeom prst="rect">
            <a:avLst/>
          </a:prstGeom>
          <a:noFill/>
        </p:spPr>
        <p:txBody>
          <a:bodyPr wrap="square" rtlCol="0">
            <a:spAutoFit/>
          </a:bodyPr>
          <a:lstStyle/>
          <a:p>
            <a:pPr algn="ctr"/>
            <a:r>
              <a:rPr lang="el-GR" sz="1600" b="1" dirty="0"/>
              <a:t>Π.Ε. Αχαΐας </a:t>
            </a:r>
          </a:p>
        </p:txBody>
      </p:sp>
      <p:sp>
        <p:nvSpPr>
          <p:cNvPr id="35" name="TextBox 34">
            <a:extLst>
              <a:ext uri="{FF2B5EF4-FFF2-40B4-BE49-F238E27FC236}">
                <a16:creationId xmlns:a16="http://schemas.microsoft.com/office/drawing/2014/main" xmlns="" id="{456828DE-7DFC-5F35-55B6-089C52BC90CA}"/>
              </a:ext>
            </a:extLst>
          </p:cNvPr>
          <p:cNvSpPr txBox="1"/>
          <p:nvPr/>
        </p:nvSpPr>
        <p:spPr>
          <a:xfrm>
            <a:off x="7397877" y="4496094"/>
            <a:ext cx="1948729" cy="338554"/>
          </a:xfrm>
          <a:prstGeom prst="rect">
            <a:avLst/>
          </a:prstGeom>
          <a:noFill/>
        </p:spPr>
        <p:txBody>
          <a:bodyPr wrap="square" rtlCol="0">
            <a:spAutoFit/>
          </a:bodyPr>
          <a:lstStyle/>
          <a:p>
            <a:pPr algn="ctr"/>
            <a:r>
              <a:rPr lang="el-GR" sz="1600" b="1" dirty="0"/>
              <a:t>Π.Ε. Ηλείας </a:t>
            </a:r>
          </a:p>
        </p:txBody>
      </p:sp>
      <p:sp>
        <p:nvSpPr>
          <p:cNvPr id="27" name="TextBox 26">
            <a:extLst>
              <a:ext uri="{FF2B5EF4-FFF2-40B4-BE49-F238E27FC236}">
                <a16:creationId xmlns:a16="http://schemas.microsoft.com/office/drawing/2014/main" xmlns="" id="{FDC657E5-21FC-7E55-1C34-E6458694862B}"/>
              </a:ext>
            </a:extLst>
          </p:cNvPr>
          <p:cNvSpPr txBox="1"/>
          <p:nvPr/>
        </p:nvSpPr>
        <p:spPr>
          <a:xfrm>
            <a:off x="789967" y="2977886"/>
            <a:ext cx="573932" cy="276999"/>
          </a:xfrm>
          <a:prstGeom prst="rect">
            <a:avLst/>
          </a:prstGeom>
          <a:noFill/>
        </p:spPr>
        <p:txBody>
          <a:bodyPr wrap="square" rtlCol="0">
            <a:spAutoFit/>
          </a:bodyPr>
          <a:lstStyle/>
          <a:p>
            <a:r>
              <a:rPr lang="el-GR" sz="1200" dirty="0"/>
              <a:t>0,5</a:t>
            </a:r>
            <a:r>
              <a:rPr lang="en-GB" sz="1200" dirty="0"/>
              <a:t>%</a:t>
            </a:r>
            <a:endParaRPr lang="el-GR" sz="1200" dirty="0"/>
          </a:p>
        </p:txBody>
      </p:sp>
      <p:sp>
        <p:nvSpPr>
          <p:cNvPr id="33" name="TextBox 32">
            <a:extLst>
              <a:ext uri="{FF2B5EF4-FFF2-40B4-BE49-F238E27FC236}">
                <a16:creationId xmlns:a16="http://schemas.microsoft.com/office/drawing/2014/main" xmlns="" id="{40CA8A10-91C9-CE6F-2B1C-F892FB06F363}"/>
              </a:ext>
            </a:extLst>
          </p:cNvPr>
          <p:cNvSpPr txBox="1"/>
          <p:nvPr/>
        </p:nvSpPr>
        <p:spPr>
          <a:xfrm>
            <a:off x="1322117" y="2875381"/>
            <a:ext cx="573932" cy="276999"/>
          </a:xfrm>
          <a:prstGeom prst="rect">
            <a:avLst/>
          </a:prstGeom>
          <a:noFill/>
        </p:spPr>
        <p:txBody>
          <a:bodyPr wrap="square" rtlCol="0">
            <a:spAutoFit/>
          </a:bodyPr>
          <a:lstStyle/>
          <a:p>
            <a:r>
              <a:rPr lang="el-GR" sz="1200" dirty="0"/>
              <a:t>4,7</a:t>
            </a:r>
            <a:r>
              <a:rPr lang="en-GB" sz="1200" dirty="0"/>
              <a:t>%</a:t>
            </a:r>
            <a:endParaRPr lang="el-GR" sz="1200" dirty="0"/>
          </a:p>
        </p:txBody>
      </p:sp>
      <p:sp>
        <p:nvSpPr>
          <p:cNvPr id="39" name="TextBox 38">
            <a:extLst>
              <a:ext uri="{FF2B5EF4-FFF2-40B4-BE49-F238E27FC236}">
                <a16:creationId xmlns:a16="http://schemas.microsoft.com/office/drawing/2014/main" xmlns="" id="{D5A93726-7AC5-0221-DF5B-45CBC079B4BA}"/>
              </a:ext>
            </a:extLst>
          </p:cNvPr>
          <p:cNvSpPr txBox="1"/>
          <p:nvPr/>
        </p:nvSpPr>
        <p:spPr>
          <a:xfrm>
            <a:off x="3345259" y="2944513"/>
            <a:ext cx="573932" cy="276999"/>
          </a:xfrm>
          <a:prstGeom prst="rect">
            <a:avLst/>
          </a:prstGeom>
          <a:noFill/>
        </p:spPr>
        <p:txBody>
          <a:bodyPr wrap="square" rtlCol="0">
            <a:spAutoFit/>
          </a:bodyPr>
          <a:lstStyle/>
          <a:p>
            <a:r>
              <a:rPr lang="el-GR" sz="1200" dirty="0"/>
              <a:t>1,8</a:t>
            </a:r>
            <a:r>
              <a:rPr lang="en-GB" sz="1200" dirty="0"/>
              <a:t>%</a:t>
            </a:r>
            <a:endParaRPr lang="el-GR" sz="1200" dirty="0"/>
          </a:p>
        </p:txBody>
      </p:sp>
      <p:sp>
        <p:nvSpPr>
          <p:cNvPr id="40" name="TextBox 39">
            <a:extLst>
              <a:ext uri="{FF2B5EF4-FFF2-40B4-BE49-F238E27FC236}">
                <a16:creationId xmlns:a16="http://schemas.microsoft.com/office/drawing/2014/main" xmlns="" id="{42522A2B-81AD-E2D9-750F-B5A9441389D1}"/>
              </a:ext>
            </a:extLst>
          </p:cNvPr>
          <p:cNvSpPr txBox="1"/>
          <p:nvPr/>
        </p:nvSpPr>
        <p:spPr>
          <a:xfrm>
            <a:off x="3836114" y="2970370"/>
            <a:ext cx="573932" cy="276999"/>
          </a:xfrm>
          <a:prstGeom prst="rect">
            <a:avLst/>
          </a:prstGeom>
          <a:noFill/>
        </p:spPr>
        <p:txBody>
          <a:bodyPr wrap="square" rtlCol="0">
            <a:spAutoFit/>
          </a:bodyPr>
          <a:lstStyle/>
          <a:p>
            <a:r>
              <a:rPr lang="el-GR" sz="1200" dirty="0"/>
              <a:t>0,6</a:t>
            </a:r>
            <a:r>
              <a:rPr lang="en-GB" sz="1200" dirty="0"/>
              <a:t>%</a:t>
            </a:r>
            <a:endParaRPr lang="el-GR" sz="1200" dirty="0"/>
          </a:p>
        </p:txBody>
      </p:sp>
      <p:sp>
        <p:nvSpPr>
          <p:cNvPr id="63" name="TextBox 62">
            <a:extLst>
              <a:ext uri="{FF2B5EF4-FFF2-40B4-BE49-F238E27FC236}">
                <a16:creationId xmlns:a16="http://schemas.microsoft.com/office/drawing/2014/main" xmlns="" id="{50A01470-2152-0023-D2B8-8F5397359528}"/>
              </a:ext>
            </a:extLst>
          </p:cNvPr>
          <p:cNvSpPr txBox="1"/>
          <p:nvPr/>
        </p:nvSpPr>
        <p:spPr>
          <a:xfrm>
            <a:off x="1725868" y="4580524"/>
            <a:ext cx="733397" cy="276999"/>
          </a:xfrm>
          <a:prstGeom prst="rect">
            <a:avLst/>
          </a:prstGeom>
          <a:noFill/>
        </p:spPr>
        <p:txBody>
          <a:bodyPr wrap="square" rtlCol="0">
            <a:spAutoFit/>
          </a:bodyPr>
          <a:lstStyle/>
          <a:p>
            <a:r>
              <a:rPr lang="el-GR" sz="1200" dirty="0"/>
              <a:t>81</a:t>
            </a:r>
            <a:r>
              <a:rPr lang="en-GB" sz="1200" dirty="0"/>
              <a:t>,</a:t>
            </a:r>
            <a:r>
              <a:rPr lang="el-GR" sz="1200" dirty="0"/>
              <a:t>5</a:t>
            </a:r>
            <a:r>
              <a:rPr lang="en-GB" sz="1200" dirty="0"/>
              <a:t>%</a:t>
            </a:r>
            <a:endParaRPr lang="el-GR" sz="1200" dirty="0"/>
          </a:p>
        </p:txBody>
      </p:sp>
      <p:sp>
        <p:nvSpPr>
          <p:cNvPr id="64" name="TextBox 63">
            <a:extLst>
              <a:ext uri="{FF2B5EF4-FFF2-40B4-BE49-F238E27FC236}">
                <a16:creationId xmlns:a16="http://schemas.microsoft.com/office/drawing/2014/main" xmlns="" id="{7BC8730B-D2CC-612B-6619-26CD1DCEB29F}"/>
              </a:ext>
            </a:extLst>
          </p:cNvPr>
          <p:cNvSpPr txBox="1"/>
          <p:nvPr/>
        </p:nvSpPr>
        <p:spPr>
          <a:xfrm>
            <a:off x="2253366" y="5590924"/>
            <a:ext cx="573932" cy="276999"/>
          </a:xfrm>
          <a:prstGeom prst="rect">
            <a:avLst/>
          </a:prstGeom>
          <a:noFill/>
        </p:spPr>
        <p:txBody>
          <a:bodyPr wrap="square" rtlCol="0">
            <a:spAutoFit/>
          </a:bodyPr>
          <a:lstStyle/>
          <a:p>
            <a:r>
              <a:rPr lang="el-GR" sz="1200" dirty="0"/>
              <a:t>13</a:t>
            </a:r>
            <a:r>
              <a:rPr lang="en-GB" sz="1200" dirty="0"/>
              <a:t>,</a:t>
            </a:r>
            <a:r>
              <a:rPr lang="el-GR" sz="1200" dirty="0"/>
              <a:t>2</a:t>
            </a:r>
            <a:r>
              <a:rPr lang="en-GB" sz="1200" dirty="0"/>
              <a:t>%</a:t>
            </a:r>
            <a:endParaRPr lang="el-GR" sz="1200" dirty="0"/>
          </a:p>
        </p:txBody>
      </p:sp>
      <p:sp>
        <p:nvSpPr>
          <p:cNvPr id="70" name="TextBox 69">
            <a:extLst>
              <a:ext uri="{FF2B5EF4-FFF2-40B4-BE49-F238E27FC236}">
                <a16:creationId xmlns:a16="http://schemas.microsoft.com/office/drawing/2014/main" xmlns="" id="{2687C0AB-FC90-C791-B3B0-C1BB8742FD8D}"/>
              </a:ext>
            </a:extLst>
          </p:cNvPr>
          <p:cNvSpPr txBox="1"/>
          <p:nvPr/>
        </p:nvSpPr>
        <p:spPr>
          <a:xfrm>
            <a:off x="2774643" y="5839839"/>
            <a:ext cx="573932" cy="276999"/>
          </a:xfrm>
          <a:prstGeom prst="rect">
            <a:avLst/>
          </a:prstGeom>
          <a:noFill/>
        </p:spPr>
        <p:txBody>
          <a:bodyPr wrap="square" rtlCol="0">
            <a:spAutoFit/>
          </a:bodyPr>
          <a:lstStyle/>
          <a:p>
            <a:r>
              <a:rPr lang="el-GR" sz="1200" dirty="0"/>
              <a:t>2</a:t>
            </a:r>
            <a:r>
              <a:rPr lang="en-GB" sz="1200" dirty="0"/>
              <a:t>,</a:t>
            </a:r>
            <a:r>
              <a:rPr lang="el-GR" sz="1200" dirty="0"/>
              <a:t>9</a:t>
            </a:r>
            <a:r>
              <a:rPr lang="en-GB" sz="1200" dirty="0"/>
              <a:t>%</a:t>
            </a:r>
            <a:endParaRPr lang="el-GR" sz="1200" dirty="0"/>
          </a:p>
        </p:txBody>
      </p:sp>
      <p:sp>
        <p:nvSpPr>
          <p:cNvPr id="72" name="TextBox 71">
            <a:extLst>
              <a:ext uri="{FF2B5EF4-FFF2-40B4-BE49-F238E27FC236}">
                <a16:creationId xmlns:a16="http://schemas.microsoft.com/office/drawing/2014/main" xmlns="" id="{09CEAFC6-A2F7-D46B-65B6-7F6C5C0E3214}"/>
              </a:ext>
            </a:extLst>
          </p:cNvPr>
          <p:cNvSpPr txBox="1"/>
          <p:nvPr/>
        </p:nvSpPr>
        <p:spPr>
          <a:xfrm>
            <a:off x="751696" y="5878216"/>
            <a:ext cx="573932" cy="276999"/>
          </a:xfrm>
          <a:prstGeom prst="rect">
            <a:avLst/>
          </a:prstGeom>
          <a:noFill/>
        </p:spPr>
        <p:txBody>
          <a:bodyPr wrap="square" rtlCol="0">
            <a:spAutoFit/>
          </a:bodyPr>
          <a:lstStyle/>
          <a:p>
            <a:r>
              <a:rPr lang="el-GR" sz="1200" dirty="0"/>
              <a:t>0,2</a:t>
            </a:r>
            <a:r>
              <a:rPr lang="en-GB" sz="1200" dirty="0"/>
              <a:t>%</a:t>
            </a:r>
            <a:endParaRPr lang="el-GR" sz="1200" dirty="0"/>
          </a:p>
        </p:txBody>
      </p:sp>
      <p:sp>
        <p:nvSpPr>
          <p:cNvPr id="73" name="TextBox 72">
            <a:extLst>
              <a:ext uri="{FF2B5EF4-FFF2-40B4-BE49-F238E27FC236}">
                <a16:creationId xmlns:a16="http://schemas.microsoft.com/office/drawing/2014/main" xmlns="" id="{35914190-3E34-4C6F-E7D6-9647FBB39093}"/>
              </a:ext>
            </a:extLst>
          </p:cNvPr>
          <p:cNvSpPr txBox="1"/>
          <p:nvPr/>
        </p:nvSpPr>
        <p:spPr>
          <a:xfrm>
            <a:off x="1283846" y="5775711"/>
            <a:ext cx="573932" cy="276999"/>
          </a:xfrm>
          <a:prstGeom prst="rect">
            <a:avLst/>
          </a:prstGeom>
          <a:noFill/>
        </p:spPr>
        <p:txBody>
          <a:bodyPr wrap="square" rtlCol="0">
            <a:spAutoFit/>
          </a:bodyPr>
          <a:lstStyle/>
          <a:p>
            <a:r>
              <a:rPr lang="el-GR" sz="1200" dirty="0"/>
              <a:t>5,7</a:t>
            </a:r>
            <a:r>
              <a:rPr lang="en-GB" sz="1200" dirty="0"/>
              <a:t>%</a:t>
            </a:r>
            <a:endParaRPr lang="el-GR" sz="1200" dirty="0"/>
          </a:p>
        </p:txBody>
      </p:sp>
      <p:sp>
        <p:nvSpPr>
          <p:cNvPr id="74" name="TextBox 73">
            <a:extLst>
              <a:ext uri="{FF2B5EF4-FFF2-40B4-BE49-F238E27FC236}">
                <a16:creationId xmlns:a16="http://schemas.microsoft.com/office/drawing/2014/main" xmlns="" id="{6526BDC1-2F68-84CC-5546-C7CBC205634A}"/>
              </a:ext>
            </a:extLst>
          </p:cNvPr>
          <p:cNvSpPr txBox="1"/>
          <p:nvPr/>
        </p:nvSpPr>
        <p:spPr>
          <a:xfrm>
            <a:off x="3316716" y="5864299"/>
            <a:ext cx="573932" cy="276999"/>
          </a:xfrm>
          <a:prstGeom prst="rect">
            <a:avLst/>
          </a:prstGeom>
          <a:noFill/>
        </p:spPr>
        <p:txBody>
          <a:bodyPr wrap="square" rtlCol="0">
            <a:spAutoFit/>
          </a:bodyPr>
          <a:lstStyle/>
          <a:p>
            <a:r>
              <a:rPr lang="el-GR" sz="1200" dirty="0"/>
              <a:t>1,3</a:t>
            </a:r>
            <a:r>
              <a:rPr lang="en-GB" sz="1200" dirty="0"/>
              <a:t>%</a:t>
            </a:r>
            <a:endParaRPr lang="el-GR" sz="1200" dirty="0"/>
          </a:p>
        </p:txBody>
      </p:sp>
      <p:sp>
        <p:nvSpPr>
          <p:cNvPr id="75" name="TextBox 74">
            <a:extLst>
              <a:ext uri="{FF2B5EF4-FFF2-40B4-BE49-F238E27FC236}">
                <a16:creationId xmlns:a16="http://schemas.microsoft.com/office/drawing/2014/main" xmlns="" id="{1A4CC9AD-D37F-9DFD-385F-1DEB40500D50}"/>
              </a:ext>
            </a:extLst>
          </p:cNvPr>
          <p:cNvSpPr txBox="1"/>
          <p:nvPr/>
        </p:nvSpPr>
        <p:spPr>
          <a:xfrm>
            <a:off x="3807571" y="5890156"/>
            <a:ext cx="573932" cy="276999"/>
          </a:xfrm>
          <a:prstGeom prst="rect">
            <a:avLst/>
          </a:prstGeom>
          <a:noFill/>
        </p:spPr>
        <p:txBody>
          <a:bodyPr wrap="square" rtlCol="0">
            <a:spAutoFit/>
          </a:bodyPr>
          <a:lstStyle/>
          <a:p>
            <a:r>
              <a:rPr lang="el-GR" sz="1200" dirty="0"/>
              <a:t>1,1</a:t>
            </a:r>
            <a:r>
              <a:rPr lang="en-GB" sz="1200" dirty="0"/>
              <a:t>%</a:t>
            </a:r>
            <a:endParaRPr lang="el-GR" sz="1200" dirty="0"/>
          </a:p>
        </p:txBody>
      </p:sp>
      <p:sp>
        <p:nvSpPr>
          <p:cNvPr id="26" name="TextBox 25">
            <a:extLst>
              <a:ext uri="{FF2B5EF4-FFF2-40B4-BE49-F238E27FC236}">
                <a16:creationId xmlns:a16="http://schemas.microsoft.com/office/drawing/2014/main" xmlns="" id="{9B2F8EAC-9BAB-CA70-B9E5-0869A4A0320B}"/>
              </a:ext>
            </a:extLst>
          </p:cNvPr>
          <p:cNvSpPr txBox="1"/>
          <p:nvPr/>
        </p:nvSpPr>
        <p:spPr>
          <a:xfrm>
            <a:off x="6296447" y="1806753"/>
            <a:ext cx="733397" cy="276999"/>
          </a:xfrm>
          <a:prstGeom prst="rect">
            <a:avLst/>
          </a:prstGeom>
          <a:noFill/>
        </p:spPr>
        <p:txBody>
          <a:bodyPr wrap="square" rtlCol="0">
            <a:spAutoFit/>
          </a:bodyPr>
          <a:lstStyle/>
          <a:p>
            <a:r>
              <a:rPr lang="el-GR" sz="1200" dirty="0"/>
              <a:t>76</a:t>
            </a:r>
            <a:r>
              <a:rPr lang="en-GB" sz="1200" dirty="0"/>
              <a:t>,</a:t>
            </a:r>
            <a:r>
              <a:rPr lang="el-GR" sz="1200" dirty="0"/>
              <a:t>2</a:t>
            </a:r>
            <a:r>
              <a:rPr lang="en-GB" sz="1200" dirty="0"/>
              <a:t>%</a:t>
            </a:r>
            <a:endParaRPr lang="el-GR" sz="1200" dirty="0"/>
          </a:p>
        </p:txBody>
      </p:sp>
      <p:sp>
        <p:nvSpPr>
          <p:cNvPr id="28" name="TextBox 27">
            <a:extLst>
              <a:ext uri="{FF2B5EF4-FFF2-40B4-BE49-F238E27FC236}">
                <a16:creationId xmlns:a16="http://schemas.microsoft.com/office/drawing/2014/main" xmlns="" id="{91BDD53E-21DD-A269-C961-387E068B9325}"/>
              </a:ext>
            </a:extLst>
          </p:cNvPr>
          <p:cNvSpPr txBox="1"/>
          <p:nvPr/>
        </p:nvSpPr>
        <p:spPr>
          <a:xfrm>
            <a:off x="6823945" y="2817153"/>
            <a:ext cx="573932" cy="276999"/>
          </a:xfrm>
          <a:prstGeom prst="rect">
            <a:avLst/>
          </a:prstGeom>
          <a:noFill/>
        </p:spPr>
        <p:txBody>
          <a:bodyPr wrap="square" rtlCol="0">
            <a:spAutoFit/>
          </a:bodyPr>
          <a:lstStyle/>
          <a:p>
            <a:r>
              <a:rPr lang="el-GR" sz="1200" dirty="0"/>
              <a:t>14</a:t>
            </a:r>
            <a:r>
              <a:rPr lang="en-GB" sz="1200" dirty="0"/>
              <a:t>,</a:t>
            </a:r>
            <a:r>
              <a:rPr lang="el-GR" sz="1200" dirty="0"/>
              <a:t>7</a:t>
            </a:r>
            <a:r>
              <a:rPr lang="en-GB" sz="1200" dirty="0"/>
              <a:t>%</a:t>
            </a:r>
            <a:endParaRPr lang="el-GR" sz="1200" dirty="0"/>
          </a:p>
        </p:txBody>
      </p:sp>
      <p:sp>
        <p:nvSpPr>
          <p:cNvPr id="30" name="TextBox 29">
            <a:extLst>
              <a:ext uri="{FF2B5EF4-FFF2-40B4-BE49-F238E27FC236}">
                <a16:creationId xmlns:a16="http://schemas.microsoft.com/office/drawing/2014/main" xmlns="" id="{58AB7BFD-E8F4-A723-F86D-2B1791BD13ED}"/>
              </a:ext>
            </a:extLst>
          </p:cNvPr>
          <p:cNvSpPr txBox="1"/>
          <p:nvPr/>
        </p:nvSpPr>
        <p:spPr>
          <a:xfrm>
            <a:off x="7345222" y="3066068"/>
            <a:ext cx="573932" cy="276999"/>
          </a:xfrm>
          <a:prstGeom prst="rect">
            <a:avLst/>
          </a:prstGeom>
          <a:noFill/>
        </p:spPr>
        <p:txBody>
          <a:bodyPr wrap="square" rtlCol="0">
            <a:spAutoFit/>
          </a:bodyPr>
          <a:lstStyle/>
          <a:p>
            <a:r>
              <a:rPr lang="el-GR" sz="1200" dirty="0"/>
              <a:t>2</a:t>
            </a:r>
            <a:r>
              <a:rPr lang="en-GB" sz="1200" dirty="0"/>
              <a:t>,</a:t>
            </a:r>
            <a:r>
              <a:rPr lang="el-GR" sz="1200" dirty="0"/>
              <a:t>2</a:t>
            </a:r>
            <a:r>
              <a:rPr lang="en-GB" sz="1200" dirty="0"/>
              <a:t>%</a:t>
            </a:r>
            <a:endParaRPr lang="el-GR" sz="1200" dirty="0"/>
          </a:p>
        </p:txBody>
      </p:sp>
      <p:sp>
        <p:nvSpPr>
          <p:cNvPr id="31" name="TextBox 30">
            <a:extLst>
              <a:ext uri="{FF2B5EF4-FFF2-40B4-BE49-F238E27FC236}">
                <a16:creationId xmlns:a16="http://schemas.microsoft.com/office/drawing/2014/main" xmlns="" id="{B03897E3-C32F-C8C8-7B9F-0B297E184CAA}"/>
              </a:ext>
            </a:extLst>
          </p:cNvPr>
          <p:cNvSpPr txBox="1"/>
          <p:nvPr/>
        </p:nvSpPr>
        <p:spPr>
          <a:xfrm>
            <a:off x="5322275" y="3104445"/>
            <a:ext cx="573932" cy="276999"/>
          </a:xfrm>
          <a:prstGeom prst="rect">
            <a:avLst/>
          </a:prstGeom>
          <a:noFill/>
        </p:spPr>
        <p:txBody>
          <a:bodyPr wrap="square" rtlCol="0">
            <a:spAutoFit/>
          </a:bodyPr>
          <a:lstStyle/>
          <a:p>
            <a:r>
              <a:rPr lang="el-GR" sz="1200" dirty="0"/>
              <a:t>1,1</a:t>
            </a:r>
            <a:r>
              <a:rPr lang="en-GB" sz="1200" dirty="0"/>
              <a:t>%</a:t>
            </a:r>
            <a:endParaRPr lang="el-GR" sz="1200" dirty="0"/>
          </a:p>
        </p:txBody>
      </p:sp>
      <p:sp>
        <p:nvSpPr>
          <p:cNvPr id="32" name="TextBox 31">
            <a:extLst>
              <a:ext uri="{FF2B5EF4-FFF2-40B4-BE49-F238E27FC236}">
                <a16:creationId xmlns:a16="http://schemas.microsoft.com/office/drawing/2014/main" xmlns="" id="{6717B399-798B-6D55-6DBC-72D568BD913E}"/>
              </a:ext>
            </a:extLst>
          </p:cNvPr>
          <p:cNvSpPr txBox="1"/>
          <p:nvPr/>
        </p:nvSpPr>
        <p:spPr>
          <a:xfrm>
            <a:off x="5854425" y="3001940"/>
            <a:ext cx="573932" cy="276999"/>
          </a:xfrm>
          <a:prstGeom prst="rect">
            <a:avLst/>
          </a:prstGeom>
          <a:noFill/>
        </p:spPr>
        <p:txBody>
          <a:bodyPr wrap="square" rtlCol="0">
            <a:spAutoFit/>
          </a:bodyPr>
          <a:lstStyle/>
          <a:p>
            <a:r>
              <a:rPr lang="el-GR" sz="1200" dirty="0"/>
              <a:t>3,6</a:t>
            </a:r>
            <a:r>
              <a:rPr lang="en-GB" sz="1200" dirty="0"/>
              <a:t>%</a:t>
            </a:r>
            <a:endParaRPr lang="el-GR" sz="1200" dirty="0"/>
          </a:p>
        </p:txBody>
      </p:sp>
      <p:sp>
        <p:nvSpPr>
          <p:cNvPr id="34" name="TextBox 33">
            <a:extLst>
              <a:ext uri="{FF2B5EF4-FFF2-40B4-BE49-F238E27FC236}">
                <a16:creationId xmlns:a16="http://schemas.microsoft.com/office/drawing/2014/main" xmlns="" id="{FD96C0EF-D6F7-245A-4EB2-33F4D50CD679}"/>
              </a:ext>
            </a:extLst>
          </p:cNvPr>
          <p:cNvSpPr txBox="1"/>
          <p:nvPr/>
        </p:nvSpPr>
        <p:spPr>
          <a:xfrm>
            <a:off x="7887295" y="3090528"/>
            <a:ext cx="573932" cy="276999"/>
          </a:xfrm>
          <a:prstGeom prst="rect">
            <a:avLst/>
          </a:prstGeom>
          <a:noFill/>
        </p:spPr>
        <p:txBody>
          <a:bodyPr wrap="square" rtlCol="0">
            <a:spAutoFit/>
          </a:bodyPr>
          <a:lstStyle/>
          <a:p>
            <a:r>
              <a:rPr lang="el-GR" sz="1200" dirty="0"/>
              <a:t>1,6</a:t>
            </a:r>
            <a:r>
              <a:rPr lang="en-GB" sz="1200" dirty="0"/>
              <a:t>%</a:t>
            </a:r>
            <a:endParaRPr lang="el-GR" sz="1200" dirty="0"/>
          </a:p>
        </p:txBody>
      </p:sp>
      <p:sp>
        <p:nvSpPr>
          <p:cNvPr id="36" name="TextBox 35">
            <a:extLst>
              <a:ext uri="{FF2B5EF4-FFF2-40B4-BE49-F238E27FC236}">
                <a16:creationId xmlns:a16="http://schemas.microsoft.com/office/drawing/2014/main" xmlns="" id="{3D956F4F-3F14-55CD-9096-FA8C2F5780FC}"/>
              </a:ext>
            </a:extLst>
          </p:cNvPr>
          <p:cNvSpPr txBox="1"/>
          <p:nvPr/>
        </p:nvSpPr>
        <p:spPr>
          <a:xfrm>
            <a:off x="8378150" y="3116385"/>
            <a:ext cx="573932" cy="276999"/>
          </a:xfrm>
          <a:prstGeom prst="rect">
            <a:avLst/>
          </a:prstGeom>
          <a:noFill/>
        </p:spPr>
        <p:txBody>
          <a:bodyPr wrap="square" rtlCol="0">
            <a:spAutoFit/>
          </a:bodyPr>
          <a:lstStyle/>
          <a:p>
            <a:r>
              <a:rPr lang="el-GR" sz="1200" dirty="0"/>
              <a:t>0,7</a:t>
            </a:r>
            <a:r>
              <a:rPr lang="en-GB" sz="1200" dirty="0"/>
              <a:t>%</a:t>
            </a:r>
            <a:endParaRPr lang="el-GR" sz="1200" dirty="0"/>
          </a:p>
        </p:txBody>
      </p:sp>
      <p:sp>
        <p:nvSpPr>
          <p:cNvPr id="37" name="TextBox 36">
            <a:extLst>
              <a:ext uri="{FF2B5EF4-FFF2-40B4-BE49-F238E27FC236}">
                <a16:creationId xmlns:a16="http://schemas.microsoft.com/office/drawing/2014/main" xmlns="" id="{F7785316-6823-7371-6AAF-8C295AF5F5A3}"/>
              </a:ext>
            </a:extLst>
          </p:cNvPr>
          <p:cNvSpPr txBox="1"/>
          <p:nvPr/>
        </p:nvSpPr>
        <p:spPr>
          <a:xfrm>
            <a:off x="5407413" y="5885350"/>
            <a:ext cx="573932" cy="276999"/>
          </a:xfrm>
          <a:prstGeom prst="rect">
            <a:avLst/>
          </a:prstGeom>
          <a:noFill/>
        </p:spPr>
        <p:txBody>
          <a:bodyPr wrap="square" rtlCol="0">
            <a:spAutoFit/>
          </a:bodyPr>
          <a:lstStyle/>
          <a:p>
            <a:r>
              <a:rPr lang="el-GR" sz="1200" dirty="0"/>
              <a:t>0,2</a:t>
            </a:r>
            <a:r>
              <a:rPr lang="en-GB" sz="1200" dirty="0"/>
              <a:t>%</a:t>
            </a:r>
            <a:endParaRPr lang="el-GR" sz="1200" dirty="0"/>
          </a:p>
        </p:txBody>
      </p:sp>
      <p:sp>
        <p:nvSpPr>
          <p:cNvPr id="38" name="TextBox 37">
            <a:extLst>
              <a:ext uri="{FF2B5EF4-FFF2-40B4-BE49-F238E27FC236}">
                <a16:creationId xmlns:a16="http://schemas.microsoft.com/office/drawing/2014/main" xmlns="" id="{22037A1A-1980-D7BC-1F00-6F9185E3F12A}"/>
              </a:ext>
            </a:extLst>
          </p:cNvPr>
          <p:cNvSpPr txBox="1"/>
          <p:nvPr/>
        </p:nvSpPr>
        <p:spPr>
          <a:xfrm>
            <a:off x="5939563" y="5782845"/>
            <a:ext cx="573932" cy="276999"/>
          </a:xfrm>
          <a:prstGeom prst="rect">
            <a:avLst/>
          </a:prstGeom>
          <a:noFill/>
        </p:spPr>
        <p:txBody>
          <a:bodyPr wrap="square" rtlCol="0">
            <a:spAutoFit/>
          </a:bodyPr>
          <a:lstStyle/>
          <a:p>
            <a:r>
              <a:rPr lang="el-GR" sz="1200" dirty="0"/>
              <a:t>5,1</a:t>
            </a:r>
            <a:r>
              <a:rPr lang="en-GB" sz="1200" dirty="0"/>
              <a:t>%</a:t>
            </a:r>
            <a:endParaRPr lang="el-GR" sz="1200" dirty="0"/>
          </a:p>
        </p:txBody>
      </p:sp>
      <p:sp>
        <p:nvSpPr>
          <p:cNvPr id="41" name="TextBox 40">
            <a:extLst>
              <a:ext uri="{FF2B5EF4-FFF2-40B4-BE49-F238E27FC236}">
                <a16:creationId xmlns:a16="http://schemas.microsoft.com/office/drawing/2014/main" xmlns="" id="{5D5AE0D9-9225-AC98-C2BF-0163D3E84935}"/>
              </a:ext>
            </a:extLst>
          </p:cNvPr>
          <p:cNvSpPr txBox="1"/>
          <p:nvPr/>
        </p:nvSpPr>
        <p:spPr>
          <a:xfrm>
            <a:off x="6518483" y="4688410"/>
            <a:ext cx="733397" cy="276999"/>
          </a:xfrm>
          <a:prstGeom prst="rect">
            <a:avLst/>
          </a:prstGeom>
          <a:noFill/>
        </p:spPr>
        <p:txBody>
          <a:bodyPr wrap="square" rtlCol="0">
            <a:spAutoFit/>
          </a:bodyPr>
          <a:lstStyle/>
          <a:p>
            <a:r>
              <a:rPr lang="el-GR" sz="1200" dirty="0"/>
              <a:t>76</a:t>
            </a:r>
            <a:r>
              <a:rPr lang="en-GB" sz="1200" dirty="0"/>
              <a:t>,</a:t>
            </a:r>
            <a:r>
              <a:rPr lang="el-GR" sz="1200" dirty="0"/>
              <a:t>0</a:t>
            </a:r>
            <a:r>
              <a:rPr lang="en-GB" sz="1200" dirty="0"/>
              <a:t>%</a:t>
            </a:r>
            <a:endParaRPr lang="el-GR" sz="1200" dirty="0"/>
          </a:p>
        </p:txBody>
      </p:sp>
      <p:sp>
        <p:nvSpPr>
          <p:cNvPr id="42" name="TextBox 41">
            <a:extLst>
              <a:ext uri="{FF2B5EF4-FFF2-40B4-BE49-F238E27FC236}">
                <a16:creationId xmlns:a16="http://schemas.microsoft.com/office/drawing/2014/main" xmlns="" id="{69FEF20C-E819-24B1-A9F7-02778AEBA060}"/>
              </a:ext>
            </a:extLst>
          </p:cNvPr>
          <p:cNvSpPr txBox="1"/>
          <p:nvPr/>
        </p:nvSpPr>
        <p:spPr>
          <a:xfrm>
            <a:off x="7154267" y="5691778"/>
            <a:ext cx="573932" cy="276999"/>
          </a:xfrm>
          <a:prstGeom prst="rect">
            <a:avLst/>
          </a:prstGeom>
          <a:noFill/>
        </p:spPr>
        <p:txBody>
          <a:bodyPr wrap="square" rtlCol="0">
            <a:spAutoFit/>
          </a:bodyPr>
          <a:lstStyle/>
          <a:p>
            <a:r>
              <a:rPr lang="el-GR" sz="1200" dirty="0"/>
              <a:t>13</a:t>
            </a:r>
            <a:r>
              <a:rPr lang="en-GB" sz="1200" dirty="0"/>
              <a:t>,</a:t>
            </a:r>
            <a:r>
              <a:rPr lang="el-GR" sz="1200" dirty="0"/>
              <a:t>6</a:t>
            </a:r>
            <a:r>
              <a:rPr lang="en-GB" sz="1200" dirty="0"/>
              <a:t>%</a:t>
            </a:r>
            <a:endParaRPr lang="el-GR" sz="1200" dirty="0"/>
          </a:p>
        </p:txBody>
      </p:sp>
      <p:sp>
        <p:nvSpPr>
          <p:cNvPr id="43" name="TextBox 42">
            <a:extLst>
              <a:ext uri="{FF2B5EF4-FFF2-40B4-BE49-F238E27FC236}">
                <a16:creationId xmlns:a16="http://schemas.microsoft.com/office/drawing/2014/main" xmlns="" id="{6FEAF158-9BFE-F7CE-2295-3BB10D26A90D}"/>
              </a:ext>
            </a:extLst>
          </p:cNvPr>
          <p:cNvSpPr txBox="1"/>
          <p:nvPr/>
        </p:nvSpPr>
        <p:spPr>
          <a:xfrm>
            <a:off x="8331753" y="5862819"/>
            <a:ext cx="573932" cy="276999"/>
          </a:xfrm>
          <a:prstGeom prst="rect">
            <a:avLst/>
          </a:prstGeom>
          <a:noFill/>
        </p:spPr>
        <p:txBody>
          <a:bodyPr wrap="square" rtlCol="0">
            <a:spAutoFit/>
          </a:bodyPr>
          <a:lstStyle/>
          <a:p>
            <a:r>
              <a:rPr lang="el-GR" sz="1200" dirty="0"/>
              <a:t>2</a:t>
            </a:r>
            <a:r>
              <a:rPr lang="en-GB" sz="1200" dirty="0"/>
              <a:t>,</a:t>
            </a:r>
            <a:r>
              <a:rPr lang="el-GR" sz="1200" dirty="0"/>
              <a:t>7</a:t>
            </a:r>
            <a:r>
              <a:rPr lang="en-GB" sz="1200" dirty="0"/>
              <a:t>%</a:t>
            </a:r>
            <a:endParaRPr lang="el-GR" sz="1200" dirty="0"/>
          </a:p>
        </p:txBody>
      </p:sp>
      <p:sp>
        <p:nvSpPr>
          <p:cNvPr id="44" name="TextBox 43">
            <a:extLst>
              <a:ext uri="{FF2B5EF4-FFF2-40B4-BE49-F238E27FC236}">
                <a16:creationId xmlns:a16="http://schemas.microsoft.com/office/drawing/2014/main" xmlns="" id="{BF2E3BC4-FB43-BEC4-7D8F-E821B42F2DC8}"/>
              </a:ext>
            </a:extLst>
          </p:cNvPr>
          <p:cNvSpPr txBox="1"/>
          <p:nvPr/>
        </p:nvSpPr>
        <p:spPr>
          <a:xfrm>
            <a:off x="7757821" y="5862818"/>
            <a:ext cx="573932" cy="276999"/>
          </a:xfrm>
          <a:prstGeom prst="rect">
            <a:avLst/>
          </a:prstGeom>
          <a:noFill/>
        </p:spPr>
        <p:txBody>
          <a:bodyPr wrap="square" rtlCol="0">
            <a:spAutoFit/>
          </a:bodyPr>
          <a:lstStyle/>
          <a:p>
            <a:r>
              <a:rPr lang="el-GR" sz="1200" dirty="0"/>
              <a:t>2</a:t>
            </a:r>
            <a:r>
              <a:rPr lang="en-GB" sz="1200" dirty="0"/>
              <a:t>,</a:t>
            </a:r>
            <a:r>
              <a:rPr lang="el-GR" sz="1200" dirty="0"/>
              <a:t>4</a:t>
            </a:r>
            <a:r>
              <a:rPr lang="en-GB" sz="1200" dirty="0"/>
              <a:t>%</a:t>
            </a:r>
            <a:endParaRPr lang="el-GR" sz="1200" dirty="0"/>
          </a:p>
        </p:txBody>
      </p:sp>
    </p:spTree>
    <p:extLst>
      <p:ext uri="{BB962C8B-B14F-4D97-AF65-F5344CB8AC3E}">
        <p14:creationId xmlns:p14="http://schemas.microsoft.com/office/powerpoint/2010/main" xmlns="" val="1553260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Β.3. Ποιος πιστεύετε ότι πρέπει να έχει την ευθύνη της προστασίας των καταναλωτών από τις αυξήσεις στο κόστος της ενέργειας; ΙΙ</a:t>
            </a:r>
            <a:endParaRPr lang="en-US" sz="2800" dirty="0">
              <a:cs typeface="Times New Roman" pitchFamily="18" charset="0"/>
            </a:endParaRPr>
          </a:p>
        </p:txBody>
      </p:sp>
      <p:sp>
        <p:nvSpPr>
          <p:cNvPr id="27" name="TextBox 26">
            <a:extLst>
              <a:ext uri="{FF2B5EF4-FFF2-40B4-BE49-F238E27FC236}">
                <a16:creationId xmlns:a16="http://schemas.microsoft.com/office/drawing/2014/main" xmlns="" id="{8DCD7CE5-A570-DC39-B0D2-3DDE13B83AA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40" name="TextBox 39">
            <a:extLst>
              <a:ext uri="{FF2B5EF4-FFF2-40B4-BE49-F238E27FC236}">
                <a16:creationId xmlns:a16="http://schemas.microsoft.com/office/drawing/2014/main" xmlns="" id="{82D3E345-79B3-6ABB-0D47-8BDE8AFE47B2}"/>
              </a:ext>
            </a:extLst>
          </p:cNvPr>
          <p:cNvSpPr txBox="1"/>
          <p:nvPr/>
        </p:nvSpPr>
        <p:spPr>
          <a:xfrm>
            <a:off x="5680954" y="1123949"/>
            <a:ext cx="3463046" cy="5293757"/>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sz="1600" dirty="0"/>
              <a:t>Ανεξαρτήτως Περιφερειακής Ενότητας διαπιστώνεται ταύτιση απόψεων των πολιτών σχετικά με το ποιος έχει την ευθύνη της προστασίας τους από το αυξανόμενο ενεργειακό κόστος:</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solidFill>
                  <a:srgbClr val="C00000"/>
                </a:solidFill>
              </a:rPr>
              <a:t>Η εκάστοτε Κυβέρνηση σε ποσοστό που σε κάθε Περιφερειακή Ενότητα αλλά και στο σύνολο της Περιφέρειας Δυτικής Ελλάδας συνολικά ξεπερνάει το 75%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Ενώ στην έρευνα για το ενεργειακό κόστος των επιχειρήσεων της ΠΔΕ </a:t>
            </a:r>
            <a:r>
              <a:rPr lang="el-GR" sz="1600" dirty="0">
                <a:solidFill>
                  <a:srgbClr val="C00000"/>
                </a:solidFill>
              </a:rPr>
              <a:t>ένα ποσοστό επιχειρηματιών ίσο με 8,5% ανέφερε την Περιφέρεια ως φορέα προστασίας </a:t>
            </a:r>
            <a:r>
              <a:rPr lang="el-GR" sz="1600" dirty="0"/>
              <a:t>στις αυξήσεις τιμών,</a:t>
            </a:r>
            <a:r>
              <a:rPr lang="el-GR" sz="1600" dirty="0">
                <a:solidFill>
                  <a:srgbClr val="C00000"/>
                </a:solidFill>
              </a:rPr>
              <a:t> το αντίστοιχο ποσοστό για τους πολίτες δε ξεπερνάει το 0,5% </a:t>
            </a:r>
          </a:p>
          <a:p>
            <a:endParaRPr lang="el-GR" dirty="0">
              <a:solidFill>
                <a:srgbClr val="C00000"/>
              </a:solidFill>
            </a:endParaRPr>
          </a:p>
        </p:txBody>
      </p:sp>
      <p:pic>
        <p:nvPicPr>
          <p:cNvPr id="5" name="Picture 4">
            <a:extLst>
              <a:ext uri="{FF2B5EF4-FFF2-40B4-BE49-F238E27FC236}">
                <a16:creationId xmlns:a16="http://schemas.microsoft.com/office/drawing/2014/main" xmlns="" id="{4194B9ED-953E-6D4E-BCDD-3ADC0F2EC603}"/>
              </a:ext>
            </a:extLst>
          </p:cNvPr>
          <p:cNvPicPr>
            <a:picLocks noChangeAspect="1"/>
          </p:cNvPicPr>
          <p:nvPr/>
        </p:nvPicPr>
        <p:blipFill>
          <a:blip r:embed="rId4"/>
          <a:stretch>
            <a:fillRect/>
          </a:stretch>
        </p:blipFill>
        <p:spPr>
          <a:xfrm>
            <a:off x="0" y="1370885"/>
            <a:ext cx="5680953" cy="4800600"/>
          </a:xfrm>
          <a:prstGeom prst="rect">
            <a:avLst/>
          </a:prstGeom>
        </p:spPr>
      </p:pic>
    </p:spTree>
    <p:extLst>
      <p:ext uri="{BB962C8B-B14F-4D97-AF65-F5344CB8AC3E}">
        <p14:creationId xmlns:p14="http://schemas.microsoft.com/office/powerpoint/2010/main" xmlns="" val="2594770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Autofit/>
          </a:bodyPr>
          <a:lstStyle/>
          <a:p>
            <a:pPr algn="ctr"/>
            <a:r>
              <a:rPr lang="el-GR" sz="2800" dirty="0">
                <a:cs typeface="Times New Roman" pitchFamily="18" charset="0"/>
              </a:rPr>
              <a:t>Β.4.Γνωρίζετε τι είναι οι Ενεργειακές Κοινότητες; Πόσες φορές έχετε ακούσει ή διαβάσει κάτι για αυτές τον τελευταίο χρόνο;</a:t>
            </a:r>
            <a:endParaRPr lang="en-US" sz="2800" dirty="0">
              <a:cs typeface="Times New Roman" pitchFamily="18" charset="0"/>
            </a:endParaRPr>
          </a:p>
        </p:txBody>
      </p:sp>
      <p:sp>
        <p:nvSpPr>
          <p:cNvPr id="27" name="TextBox 26">
            <a:extLst>
              <a:ext uri="{FF2B5EF4-FFF2-40B4-BE49-F238E27FC236}">
                <a16:creationId xmlns:a16="http://schemas.microsoft.com/office/drawing/2014/main" xmlns="" id="{8DCD7CE5-A570-DC39-B0D2-3DDE13B83AA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40" name="TextBox 39">
            <a:extLst>
              <a:ext uri="{FF2B5EF4-FFF2-40B4-BE49-F238E27FC236}">
                <a16:creationId xmlns:a16="http://schemas.microsoft.com/office/drawing/2014/main" xmlns="" id="{82D3E345-79B3-6ABB-0D47-8BDE8AFE47B2}"/>
              </a:ext>
            </a:extLst>
          </p:cNvPr>
          <p:cNvSpPr txBox="1"/>
          <p:nvPr/>
        </p:nvSpPr>
        <p:spPr>
          <a:xfrm>
            <a:off x="5359939" y="1123949"/>
            <a:ext cx="3784061" cy="4524315"/>
          </a:xfrm>
          <a:prstGeom prst="rect">
            <a:avLst/>
          </a:prstGeom>
          <a:solidFill>
            <a:schemeClr val="accent2">
              <a:lumMod val="60000"/>
              <a:lumOff val="40000"/>
            </a:schemeClr>
          </a:solidFill>
        </p:spPr>
        <p:txBody>
          <a:bodyPr wrap="square" rtlCol="0">
            <a:spAutoFit/>
          </a:bodyPr>
          <a:lstStyle/>
          <a:p>
            <a:pPr algn="just"/>
            <a:r>
              <a:rPr lang="el-GR" sz="1600" dirty="0"/>
              <a:t>Οι ενεργειακές κοινότητες* </a:t>
            </a:r>
            <a:r>
              <a:rPr lang="el-GR" sz="1600" dirty="0">
                <a:solidFill>
                  <a:srgbClr val="C00000"/>
                </a:solidFill>
              </a:rPr>
              <a:t>είναι τοπικοί αστικοί συνεταιρισμοί αποκλειστικού σκοπού, μέσω των οποίων πρωτίστως οι πολίτες (είτε ως φυσικά είτε ως νομικά πρόσωπα) μπορούν να δραστηριοποιηθούν στον ενεργειακό τομέα, αξιοποιώντας τις καθαρές πηγές ενέργειας.</a:t>
            </a:r>
            <a:r>
              <a:rPr lang="el-GR" sz="1600" dirty="0"/>
              <a:t> </a:t>
            </a:r>
          </a:p>
          <a:p>
            <a:pPr algn="just"/>
            <a:endParaRPr lang="el-GR" sz="1600" dirty="0">
              <a:solidFill>
                <a:srgbClr val="C00000"/>
              </a:solidFill>
            </a:endParaRPr>
          </a:p>
          <a:p>
            <a:pPr algn="just"/>
            <a:r>
              <a:rPr lang="el-GR" sz="1600" dirty="0"/>
              <a:t>Έρευνα του Μαρτίου του 2022 της </a:t>
            </a:r>
            <a:r>
              <a:rPr lang="en-GB" sz="1600" dirty="0"/>
              <a:t>Greenpeace </a:t>
            </a:r>
            <a:r>
              <a:rPr lang="el-GR" sz="1600" dirty="0"/>
              <a:t>εντοπίζει γνώση 5% για τις ενεργειακές κοινότητες σε πανελλήνιο δείγμα </a:t>
            </a:r>
          </a:p>
          <a:p>
            <a:pPr algn="just"/>
            <a:endParaRPr lang="el-GR" sz="1600" dirty="0">
              <a:solidFill>
                <a:srgbClr val="C00000"/>
              </a:solidFill>
            </a:endParaRPr>
          </a:p>
          <a:p>
            <a:pPr marL="285750" indent="-285750" algn="just">
              <a:buFont typeface="Wingdings" panose="05000000000000000000" pitchFamily="2" charset="2"/>
              <a:buChar char="Ø"/>
            </a:pPr>
            <a:r>
              <a:rPr lang="el-GR" sz="1600" dirty="0">
                <a:solidFill>
                  <a:srgbClr val="C00000"/>
                </a:solidFill>
              </a:rPr>
              <a:t>Η ενημέρωση των κατοίκων της ΠΔΕ συνολικά ίσως τους δώσει λύσεις για την αντιμετώπιση του ενεργειακού κόστους μακροπρόθεσμα </a:t>
            </a:r>
          </a:p>
        </p:txBody>
      </p:sp>
      <p:pic>
        <p:nvPicPr>
          <p:cNvPr id="4" name="Picture 3">
            <a:extLst>
              <a:ext uri="{FF2B5EF4-FFF2-40B4-BE49-F238E27FC236}">
                <a16:creationId xmlns:a16="http://schemas.microsoft.com/office/drawing/2014/main" xmlns="" id="{753F74CD-A7DB-12E5-D503-28429A61FE64}"/>
              </a:ext>
            </a:extLst>
          </p:cNvPr>
          <p:cNvPicPr>
            <a:picLocks noChangeAspect="1"/>
          </p:cNvPicPr>
          <p:nvPr/>
        </p:nvPicPr>
        <p:blipFill rotWithShape="1">
          <a:blip r:embed="rId4"/>
          <a:srcRect l="5651"/>
          <a:stretch/>
        </p:blipFill>
        <p:spPr>
          <a:xfrm>
            <a:off x="-3" y="1123948"/>
            <a:ext cx="5359942" cy="4551989"/>
          </a:xfrm>
          <a:prstGeom prst="rect">
            <a:avLst/>
          </a:prstGeom>
        </p:spPr>
      </p:pic>
      <p:sp>
        <p:nvSpPr>
          <p:cNvPr id="9" name="TextBox 8">
            <a:extLst>
              <a:ext uri="{FF2B5EF4-FFF2-40B4-BE49-F238E27FC236}">
                <a16:creationId xmlns:a16="http://schemas.microsoft.com/office/drawing/2014/main" xmlns="" id="{5A2A0747-84EC-FA9F-7CA4-D7475E820651}"/>
              </a:ext>
            </a:extLst>
          </p:cNvPr>
          <p:cNvSpPr txBox="1"/>
          <p:nvPr/>
        </p:nvSpPr>
        <p:spPr>
          <a:xfrm>
            <a:off x="981643" y="1818211"/>
            <a:ext cx="573932" cy="276999"/>
          </a:xfrm>
          <a:prstGeom prst="rect">
            <a:avLst/>
          </a:prstGeom>
          <a:noFill/>
        </p:spPr>
        <p:txBody>
          <a:bodyPr wrap="square" rtlCol="0">
            <a:spAutoFit/>
          </a:bodyPr>
          <a:lstStyle/>
          <a:p>
            <a:r>
              <a:rPr lang="el-GR" sz="1200" dirty="0"/>
              <a:t>58,0</a:t>
            </a:r>
            <a:r>
              <a:rPr lang="en-GB" sz="1200" dirty="0"/>
              <a:t>%</a:t>
            </a:r>
            <a:endParaRPr lang="el-GR" sz="1200" dirty="0"/>
          </a:p>
        </p:txBody>
      </p:sp>
      <p:sp>
        <p:nvSpPr>
          <p:cNvPr id="10" name="TextBox 9">
            <a:extLst>
              <a:ext uri="{FF2B5EF4-FFF2-40B4-BE49-F238E27FC236}">
                <a16:creationId xmlns:a16="http://schemas.microsoft.com/office/drawing/2014/main" xmlns="" id="{EAE72E55-7EF6-3E1A-2C01-D8CEF6032A67}"/>
              </a:ext>
            </a:extLst>
          </p:cNvPr>
          <p:cNvSpPr txBox="1"/>
          <p:nvPr/>
        </p:nvSpPr>
        <p:spPr>
          <a:xfrm>
            <a:off x="589294" y="2824453"/>
            <a:ext cx="573932" cy="276999"/>
          </a:xfrm>
          <a:prstGeom prst="rect">
            <a:avLst/>
          </a:prstGeom>
          <a:noFill/>
        </p:spPr>
        <p:txBody>
          <a:bodyPr wrap="square" rtlCol="0">
            <a:spAutoFit/>
          </a:bodyPr>
          <a:lstStyle/>
          <a:p>
            <a:r>
              <a:rPr lang="el-GR" sz="1200" dirty="0"/>
              <a:t>38,9</a:t>
            </a:r>
            <a:r>
              <a:rPr lang="en-GB" sz="1200" dirty="0"/>
              <a:t>%</a:t>
            </a:r>
            <a:endParaRPr lang="el-GR" sz="1200" dirty="0"/>
          </a:p>
        </p:txBody>
      </p:sp>
      <p:sp>
        <p:nvSpPr>
          <p:cNvPr id="11" name="TextBox 10">
            <a:extLst>
              <a:ext uri="{FF2B5EF4-FFF2-40B4-BE49-F238E27FC236}">
                <a16:creationId xmlns:a16="http://schemas.microsoft.com/office/drawing/2014/main" xmlns="" id="{8DAB2645-4C24-C90B-7546-57B8DBDF68DF}"/>
              </a:ext>
            </a:extLst>
          </p:cNvPr>
          <p:cNvSpPr txBox="1"/>
          <p:nvPr/>
        </p:nvSpPr>
        <p:spPr>
          <a:xfrm>
            <a:off x="350968" y="4724131"/>
            <a:ext cx="573932" cy="276999"/>
          </a:xfrm>
          <a:prstGeom prst="rect">
            <a:avLst/>
          </a:prstGeom>
          <a:noFill/>
        </p:spPr>
        <p:txBody>
          <a:bodyPr wrap="square" rtlCol="0">
            <a:spAutoFit/>
          </a:bodyPr>
          <a:lstStyle/>
          <a:p>
            <a:r>
              <a:rPr lang="el-GR" sz="1200" dirty="0"/>
              <a:t>3,1</a:t>
            </a:r>
            <a:r>
              <a:rPr lang="en-GB" sz="1200" dirty="0"/>
              <a:t>%</a:t>
            </a:r>
            <a:endParaRPr lang="el-GR" sz="1200" dirty="0"/>
          </a:p>
        </p:txBody>
      </p:sp>
      <p:sp>
        <p:nvSpPr>
          <p:cNvPr id="12" name="TextBox 11">
            <a:extLst>
              <a:ext uri="{FF2B5EF4-FFF2-40B4-BE49-F238E27FC236}">
                <a16:creationId xmlns:a16="http://schemas.microsoft.com/office/drawing/2014/main" xmlns="" id="{39A18D41-234D-5D72-88ED-0AAE035D9E8D}"/>
              </a:ext>
            </a:extLst>
          </p:cNvPr>
          <p:cNvSpPr txBox="1"/>
          <p:nvPr/>
        </p:nvSpPr>
        <p:spPr>
          <a:xfrm>
            <a:off x="1515045" y="4734379"/>
            <a:ext cx="573932" cy="276999"/>
          </a:xfrm>
          <a:prstGeom prst="rect">
            <a:avLst/>
          </a:prstGeom>
          <a:noFill/>
        </p:spPr>
        <p:txBody>
          <a:bodyPr wrap="square" rtlCol="0">
            <a:spAutoFit/>
          </a:bodyPr>
          <a:lstStyle/>
          <a:p>
            <a:r>
              <a:rPr lang="el-GR" sz="1200" dirty="0"/>
              <a:t>3,1</a:t>
            </a:r>
            <a:r>
              <a:rPr lang="en-GB" sz="1200" dirty="0"/>
              <a:t>%</a:t>
            </a:r>
            <a:endParaRPr lang="el-GR" sz="1200" dirty="0"/>
          </a:p>
        </p:txBody>
      </p:sp>
      <p:sp>
        <p:nvSpPr>
          <p:cNvPr id="13" name="TextBox 12">
            <a:extLst>
              <a:ext uri="{FF2B5EF4-FFF2-40B4-BE49-F238E27FC236}">
                <a16:creationId xmlns:a16="http://schemas.microsoft.com/office/drawing/2014/main" xmlns="" id="{C2C4289D-754D-66D0-214F-1970F5D3346D}"/>
              </a:ext>
            </a:extLst>
          </p:cNvPr>
          <p:cNvSpPr txBox="1"/>
          <p:nvPr/>
        </p:nvSpPr>
        <p:spPr>
          <a:xfrm>
            <a:off x="2718034" y="4758937"/>
            <a:ext cx="573932" cy="276999"/>
          </a:xfrm>
          <a:prstGeom prst="rect">
            <a:avLst/>
          </a:prstGeom>
          <a:noFill/>
        </p:spPr>
        <p:txBody>
          <a:bodyPr wrap="square" rtlCol="0">
            <a:spAutoFit/>
          </a:bodyPr>
          <a:lstStyle/>
          <a:p>
            <a:r>
              <a:rPr lang="el-GR" sz="1200" dirty="0"/>
              <a:t>2,4</a:t>
            </a:r>
            <a:r>
              <a:rPr lang="en-GB" sz="1200" dirty="0"/>
              <a:t>%</a:t>
            </a:r>
            <a:endParaRPr lang="el-GR" sz="1200" dirty="0"/>
          </a:p>
        </p:txBody>
      </p:sp>
      <p:sp>
        <p:nvSpPr>
          <p:cNvPr id="14" name="TextBox 13">
            <a:extLst>
              <a:ext uri="{FF2B5EF4-FFF2-40B4-BE49-F238E27FC236}">
                <a16:creationId xmlns:a16="http://schemas.microsoft.com/office/drawing/2014/main" xmlns="" id="{4DD455FF-9EB8-B891-A996-05504F12C1E0}"/>
              </a:ext>
            </a:extLst>
          </p:cNvPr>
          <p:cNvSpPr txBox="1"/>
          <p:nvPr/>
        </p:nvSpPr>
        <p:spPr>
          <a:xfrm>
            <a:off x="2164331" y="1956710"/>
            <a:ext cx="573932" cy="276999"/>
          </a:xfrm>
          <a:prstGeom prst="rect">
            <a:avLst/>
          </a:prstGeom>
          <a:noFill/>
        </p:spPr>
        <p:txBody>
          <a:bodyPr wrap="square" rtlCol="0">
            <a:spAutoFit/>
          </a:bodyPr>
          <a:lstStyle/>
          <a:p>
            <a:r>
              <a:rPr lang="el-GR" sz="1200" dirty="0"/>
              <a:t>56,1</a:t>
            </a:r>
            <a:r>
              <a:rPr lang="en-GB" sz="1200" dirty="0"/>
              <a:t>%</a:t>
            </a:r>
            <a:endParaRPr lang="el-GR" sz="1200" dirty="0"/>
          </a:p>
        </p:txBody>
      </p:sp>
      <p:sp>
        <p:nvSpPr>
          <p:cNvPr id="15" name="TextBox 14">
            <a:extLst>
              <a:ext uri="{FF2B5EF4-FFF2-40B4-BE49-F238E27FC236}">
                <a16:creationId xmlns:a16="http://schemas.microsoft.com/office/drawing/2014/main" xmlns="" id="{4D6C459F-82D1-439B-C305-6DA5B3A158B3}"/>
              </a:ext>
            </a:extLst>
          </p:cNvPr>
          <p:cNvSpPr txBox="1"/>
          <p:nvPr/>
        </p:nvSpPr>
        <p:spPr>
          <a:xfrm>
            <a:off x="1768737" y="2776346"/>
            <a:ext cx="573932" cy="276999"/>
          </a:xfrm>
          <a:prstGeom prst="rect">
            <a:avLst/>
          </a:prstGeom>
          <a:noFill/>
        </p:spPr>
        <p:txBody>
          <a:bodyPr wrap="square" rtlCol="0">
            <a:spAutoFit/>
          </a:bodyPr>
          <a:lstStyle/>
          <a:p>
            <a:r>
              <a:rPr lang="el-GR" sz="1200" dirty="0"/>
              <a:t>40,8</a:t>
            </a:r>
            <a:r>
              <a:rPr lang="en-GB" sz="1200" dirty="0"/>
              <a:t>%</a:t>
            </a:r>
            <a:endParaRPr lang="el-GR" sz="1200" dirty="0"/>
          </a:p>
        </p:txBody>
      </p:sp>
      <p:sp>
        <p:nvSpPr>
          <p:cNvPr id="16" name="TextBox 15">
            <a:extLst>
              <a:ext uri="{FF2B5EF4-FFF2-40B4-BE49-F238E27FC236}">
                <a16:creationId xmlns:a16="http://schemas.microsoft.com/office/drawing/2014/main" xmlns="" id="{6D408A5E-6D0F-F45C-D99C-400207DC62BD}"/>
              </a:ext>
            </a:extLst>
          </p:cNvPr>
          <p:cNvSpPr txBox="1"/>
          <p:nvPr/>
        </p:nvSpPr>
        <p:spPr>
          <a:xfrm>
            <a:off x="2950296" y="2853168"/>
            <a:ext cx="573932" cy="276999"/>
          </a:xfrm>
          <a:prstGeom prst="rect">
            <a:avLst/>
          </a:prstGeom>
          <a:noFill/>
        </p:spPr>
        <p:txBody>
          <a:bodyPr wrap="square" rtlCol="0">
            <a:spAutoFit/>
          </a:bodyPr>
          <a:lstStyle/>
          <a:p>
            <a:r>
              <a:rPr lang="el-GR" sz="1200" dirty="0"/>
              <a:t>42,7</a:t>
            </a:r>
            <a:r>
              <a:rPr lang="en-GB" sz="1200" dirty="0"/>
              <a:t>%</a:t>
            </a:r>
            <a:endParaRPr lang="el-GR" sz="1200" dirty="0"/>
          </a:p>
        </p:txBody>
      </p:sp>
      <p:sp>
        <p:nvSpPr>
          <p:cNvPr id="17" name="TextBox 16">
            <a:extLst>
              <a:ext uri="{FF2B5EF4-FFF2-40B4-BE49-F238E27FC236}">
                <a16:creationId xmlns:a16="http://schemas.microsoft.com/office/drawing/2014/main" xmlns="" id="{BCE91748-E5AA-C80A-8536-0F4F099FD150}"/>
              </a:ext>
            </a:extLst>
          </p:cNvPr>
          <p:cNvSpPr txBox="1"/>
          <p:nvPr/>
        </p:nvSpPr>
        <p:spPr>
          <a:xfrm>
            <a:off x="3348708" y="2258222"/>
            <a:ext cx="573932" cy="276999"/>
          </a:xfrm>
          <a:prstGeom prst="rect">
            <a:avLst/>
          </a:prstGeom>
          <a:noFill/>
        </p:spPr>
        <p:txBody>
          <a:bodyPr wrap="square" rtlCol="0">
            <a:spAutoFit/>
          </a:bodyPr>
          <a:lstStyle/>
          <a:p>
            <a:r>
              <a:rPr lang="el-GR" sz="1200" dirty="0"/>
              <a:t>54,9</a:t>
            </a:r>
            <a:r>
              <a:rPr lang="en-GB" sz="1200" dirty="0"/>
              <a:t>%</a:t>
            </a:r>
            <a:endParaRPr lang="el-GR" sz="1200" dirty="0"/>
          </a:p>
        </p:txBody>
      </p:sp>
      <p:sp>
        <p:nvSpPr>
          <p:cNvPr id="6" name="TextBox 5">
            <a:extLst>
              <a:ext uri="{FF2B5EF4-FFF2-40B4-BE49-F238E27FC236}">
                <a16:creationId xmlns:a16="http://schemas.microsoft.com/office/drawing/2014/main" xmlns="" id="{5384A443-4353-7A38-F611-AD0504CC534F}"/>
              </a:ext>
            </a:extLst>
          </p:cNvPr>
          <p:cNvSpPr txBox="1"/>
          <p:nvPr/>
        </p:nvSpPr>
        <p:spPr>
          <a:xfrm>
            <a:off x="4503906" y="5631605"/>
            <a:ext cx="4640094" cy="1231106"/>
          </a:xfrm>
          <a:prstGeom prst="rect">
            <a:avLst/>
          </a:prstGeom>
          <a:noFill/>
        </p:spPr>
        <p:txBody>
          <a:bodyPr wrap="square" rtlCol="0">
            <a:spAutoFit/>
          </a:bodyPr>
          <a:lstStyle/>
          <a:p>
            <a:pPr algn="just"/>
            <a:r>
              <a:rPr lang="el-GR" sz="1400" b="1" i="1" dirty="0"/>
              <a:t>* Το νέο θεσμικό πλαίσιο διασφαλίζει ευνοϊκούς όρους για τη σύσταση και τη λειτουργία ενεργειακών κοινοτήτων, με στόχο την ενίσχυση όχι μόνο των ατομικών / οικογενειακών εισοδημάτων, αλλά και της τοπικής επιχειρηματικότητας. </a:t>
            </a:r>
          </a:p>
          <a:p>
            <a:endParaRPr lang="el-GR" dirty="0"/>
          </a:p>
        </p:txBody>
      </p:sp>
    </p:spTree>
    <p:extLst>
      <p:ext uri="{BB962C8B-B14F-4D97-AF65-F5344CB8AC3E}">
        <p14:creationId xmlns:p14="http://schemas.microsoft.com/office/powerpoint/2010/main" xmlns="" val="3920654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a:t>
            </a:r>
            <a:r>
              <a:rPr lang="en-GB" dirty="0">
                <a:cs typeface="Times New Roman" pitchFamily="18" charset="0"/>
              </a:rPr>
              <a:t>2</a:t>
            </a:r>
            <a:r>
              <a:rPr lang="el-GR" baseline="30000" dirty="0">
                <a:cs typeface="Times New Roman" pitchFamily="18" charset="0"/>
              </a:rPr>
              <a:t>ου</a:t>
            </a:r>
            <a:r>
              <a:rPr lang="el-GR" dirty="0">
                <a:cs typeface="Times New Roman" pitchFamily="18" charset="0"/>
              </a:rPr>
              <a:t> Μέρους Ι</a:t>
            </a:r>
            <a:endParaRPr lang="en-US" dirty="0">
              <a:cs typeface="Times New Roman" pitchFamily="18" charset="0"/>
            </a:endParaRPr>
          </a:p>
        </p:txBody>
      </p:sp>
      <p:sp>
        <p:nvSpPr>
          <p:cNvPr id="13" name="TextBox 12">
            <a:extLst>
              <a:ext uri="{FF2B5EF4-FFF2-40B4-BE49-F238E27FC236}">
                <a16:creationId xmlns:a16="http://schemas.microsoft.com/office/drawing/2014/main" xmlns="" id="{71E3D88F-0992-286A-6E9C-DD59E992FEAB}"/>
              </a:ext>
            </a:extLst>
          </p:cNvPr>
          <p:cNvSpPr txBox="1"/>
          <p:nvPr/>
        </p:nvSpPr>
        <p:spPr>
          <a:xfrm>
            <a:off x="233465" y="1253579"/>
            <a:ext cx="8774348" cy="5170646"/>
          </a:xfrm>
          <a:prstGeom prst="rect">
            <a:avLst/>
          </a:prstGeom>
          <a:solidFill>
            <a:schemeClr val="accent2">
              <a:lumMod val="60000"/>
              <a:lumOff val="40000"/>
              <a:alpha val="0"/>
            </a:schemeClr>
          </a:solidFill>
        </p:spPr>
        <p:txBody>
          <a:bodyPr wrap="square" rtlCol="0">
            <a:spAutoFit/>
          </a:bodyPr>
          <a:lstStyle/>
          <a:p>
            <a:pPr marL="285750" indent="-285750">
              <a:buFont typeface="Arial" panose="020B0604020202020204" pitchFamily="34" charset="0"/>
              <a:buChar char="•"/>
            </a:pPr>
            <a:r>
              <a:rPr lang="el-GR" sz="2400" dirty="0"/>
              <a:t>Οι πολίτες της ΠΔΕ αναφέρουν ότι γνωρίζουν τρόπους μείωσης των λογαριασμών του ηλεκτρικού ρεύματος</a:t>
            </a:r>
          </a:p>
          <a:p>
            <a:pPr marL="285750" indent="-285750">
              <a:buFont typeface="Arial" panose="020B0604020202020204" pitchFamily="34" charset="0"/>
              <a:buChar char="•"/>
            </a:pPr>
            <a:r>
              <a:rPr lang="el-GR" sz="2400" dirty="0"/>
              <a:t>Υπάρχει σχετικά έλλειψη γνώσης για το θέμα </a:t>
            </a:r>
            <a:r>
              <a:rPr lang="el-GR" sz="2400" dirty="0">
                <a:hlinkClick r:id="rId4"/>
              </a:rPr>
              <a:t>των ενεργειακών κοινοτήτων  </a:t>
            </a:r>
            <a:endParaRPr lang="el-GR" sz="2400" dirty="0"/>
          </a:p>
          <a:p>
            <a:pPr marL="285750" indent="-285750">
              <a:buFont typeface="Arial" panose="020B0604020202020204" pitchFamily="34" charset="0"/>
              <a:buChar char="•"/>
            </a:pPr>
            <a:r>
              <a:rPr lang="el-GR" sz="2400" dirty="0"/>
              <a:t>Ελαφρώς μεγαλύτερη ανάγκη ενημέρωσης έχουν </a:t>
            </a:r>
            <a:r>
              <a:rPr lang="el-GR" sz="2400" dirty="0">
                <a:solidFill>
                  <a:srgbClr val="C00000"/>
                </a:solidFill>
              </a:rPr>
              <a:t>οι πολίτες του νομού Ηλείας </a:t>
            </a:r>
          </a:p>
          <a:p>
            <a:pPr marL="285750" indent="-285750">
              <a:buFont typeface="Arial" panose="020B0604020202020204" pitchFamily="34" charset="0"/>
              <a:buChar char="•"/>
            </a:pPr>
            <a:r>
              <a:rPr lang="el-GR" sz="2400" dirty="0"/>
              <a:t>Οι πολίτες της Περιφέρειας Δυτικής Ελλάδας θεωρούν ότι ευθύνονται για την αύξηση των τιμών του ρεύματος </a:t>
            </a:r>
            <a:r>
              <a:rPr lang="el-GR" sz="2400" dirty="0">
                <a:solidFill>
                  <a:srgbClr val="C00000"/>
                </a:solidFill>
              </a:rPr>
              <a:t>οι πολιτικές της Ευρωπαϊκής Ένωσης και οι Εθνικές Πολιτικές </a:t>
            </a:r>
            <a:r>
              <a:rPr lang="el-GR" sz="2400" dirty="0"/>
              <a:t>με ποσοστά περίπου 35% και οι δύο </a:t>
            </a:r>
          </a:p>
          <a:p>
            <a:pPr marL="285750" indent="-285750">
              <a:buFont typeface="Arial" panose="020B0604020202020204" pitchFamily="34" charset="0"/>
              <a:buChar char="•"/>
            </a:pPr>
            <a:r>
              <a:rPr lang="el-GR" sz="2400" dirty="0">
                <a:solidFill>
                  <a:srgbClr val="C00000"/>
                </a:solidFill>
              </a:rPr>
              <a:t>Από την άλλη πλευρά, ανεξαρτήτως του ποιος ευθύνεται για τις αυξήσεις στο ενεργειακό κόστος, οι πολίτες θεωρούν ότι την ευθύνη της προστασίας τους την έχει η εκάστοτε κυβέρνηση </a:t>
            </a:r>
          </a:p>
          <a:p>
            <a:pPr marL="285750" indent="-285750">
              <a:buFont typeface="Arial" panose="020B0604020202020204" pitchFamily="34" charset="0"/>
              <a:buChar char="•"/>
            </a:pPr>
            <a:endParaRPr lang="el-GR" dirty="0">
              <a:solidFill>
                <a:srgbClr val="C00000"/>
              </a:solidFill>
            </a:endParaRPr>
          </a:p>
        </p:txBody>
      </p:sp>
      <p:sp>
        <p:nvSpPr>
          <p:cNvPr id="6" name="TextBox 5">
            <a:extLst>
              <a:ext uri="{FF2B5EF4-FFF2-40B4-BE49-F238E27FC236}">
                <a16:creationId xmlns:a16="http://schemas.microsoft.com/office/drawing/2014/main" xmlns="" id="{81C49254-240C-D6B6-D9F3-DFA7EB726963}"/>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958858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a:t>
            </a:r>
            <a:r>
              <a:rPr lang="en-GB" dirty="0">
                <a:cs typeface="Times New Roman" pitchFamily="18" charset="0"/>
              </a:rPr>
              <a:t>2</a:t>
            </a:r>
            <a:r>
              <a:rPr lang="el-GR" baseline="30000" dirty="0">
                <a:cs typeface="Times New Roman" pitchFamily="18" charset="0"/>
              </a:rPr>
              <a:t>ου</a:t>
            </a:r>
            <a:r>
              <a:rPr lang="el-GR" dirty="0">
                <a:cs typeface="Times New Roman" pitchFamily="18" charset="0"/>
              </a:rPr>
              <a:t> Μέρους ΙΙ</a:t>
            </a:r>
            <a:endParaRPr lang="en-US" dirty="0">
              <a:cs typeface="Times New Roman" pitchFamily="18" charset="0"/>
            </a:endParaRPr>
          </a:p>
        </p:txBody>
      </p:sp>
      <p:sp>
        <p:nvSpPr>
          <p:cNvPr id="13" name="TextBox 12">
            <a:extLst>
              <a:ext uri="{FF2B5EF4-FFF2-40B4-BE49-F238E27FC236}">
                <a16:creationId xmlns:a16="http://schemas.microsoft.com/office/drawing/2014/main" xmlns="" id="{71E3D88F-0992-286A-6E9C-DD59E992FEAB}"/>
              </a:ext>
            </a:extLst>
          </p:cNvPr>
          <p:cNvSpPr txBox="1"/>
          <p:nvPr/>
        </p:nvSpPr>
        <p:spPr>
          <a:xfrm>
            <a:off x="233465" y="1253579"/>
            <a:ext cx="8774348" cy="4431983"/>
          </a:xfrm>
          <a:prstGeom prst="rect">
            <a:avLst/>
          </a:prstGeom>
          <a:solidFill>
            <a:schemeClr val="accent2">
              <a:lumMod val="60000"/>
              <a:lumOff val="40000"/>
              <a:alpha val="0"/>
            </a:schemeClr>
          </a:solidFill>
        </p:spPr>
        <p:txBody>
          <a:bodyPr wrap="square" rtlCol="0">
            <a:spAutoFit/>
          </a:bodyPr>
          <a:lstStyle/>
          <a:p>
            <a:pPr marL="285750" indent="-285750">
              <a:buFont typeface="Arial" panose="020B0604020202020204" pitchFamily="34" charset="0"/>
              <a:buChar char="•"/>
            </a:pPr>
            <a:r>
              <a:rPr lang="el-GR" sz="2400" dirty="0"/>
              <a:t>Πρέπει να επισημανθεί ένα κρίσιμο εύρημα σχετικά με τους πολίτες και τον ρόλο της Περιφέρειας Δυτικής Ελλάδας:</a:t>
            </a:r>
          </a:p>
          <a:p>
            <a:endParaRPr lang="el-GR" sz="2400" dirty="0"/>
          </a:p>
          <a:p>
            <a:pPr marL="742950" lvl="1" indent="-285750">
              <a:buFont typeface="Arial" panose="020B0604020202020204" pitchFamily="34" charset="0"/>
              <a:buChar char="•"/>
            </a:pPr>
            <a:r>
              <a:rPr lang="el-GR" sz="2400" dirty="0"/>
              <a:t>Ενώ στην έρευνα για το ενεργειακό κόστος των επιχειρήσεων της ΠΔΕ </a:t>
            </a:r>
            <a:r>
              <a:rPr lang="el-GR" sz="2400" dirty="0">
                <a:solidFill>
                  <a:srgbClr val="C00000"/>
                </a:solidFill>
              </a:rPr>
              <a:t>ένα ποσοστό επιχειρηματιών ίσο με 8,5% ανέφερε την Περιφέρεια ως φορέα προστασίας </a:t>
            </a:r>
            <a:r>
              <a:rPr lang="el-GR" sz="2400" dirty="0"/>
              <a:t>στις αυξήσεις τιμών,</a:t>
            </a:r>
            <a:r>
              <a:rPr lang="el-GR" sz="2400" dirty="0">
                <a:solidFill>
                  <a:srgbClr val="C00000"/>
                </a:solidFill>
              </a:rPr>
              <a:t> το αντίστοιχο ποσοστό για τους πολίτες δε ξεπερνάει το 0,5% </a:t>
            </a:r>
          </a:p>
          <a:p>
            <a:pPr lvl="1"/>
            <a:endParaRPr lang="el-GR" sz="2400" dirty="0">
              <a:solidFill>
                <a:srgbClr val="C00000"/>
              </a:solidFill>
            </a:endParaRPr>
          </a:p>
          <a:p>
            <a:pPr marL="742950" lvl="1" indent="-285750">
              <a:buFont typeface="Arial" panose="020B0604020202020204" pitchFamily="34" charset="0"/>
              <a:buChar char="•"/>
              <a:tabLst>
                <a:tab pos="0" algn="l"/>
              </a:tabLst>
            </a:pPr>
            <a:r>
              <a:rPr lang="el-GR" sz="2400" dirty="0"/>
              <a:t>Σχετικά με τους πολίτες η περιφέρεια</a:t>
            </a:r>
            <a:r>
              <a:rPr lang="el-GR" sz="2400" dirty="0">
                <a:solidFill>
                  <a:srgbClr val="C00000"/>
                </a:solidFill>
              </a:rPr>
              <a:t> μπορεί να έχει ενημερωτικό ρόλο, προσαρμοσμένο στις ανάγκες κάθε περιοχής και στις ιδιαιτερότητες των κατοίκων ανάλογα </a:t>
            </a:r>
          </a:p>
          <a:p>
            <a:pPr marL="285750" indent="-285750">
              <a:buFont typeface="Arial" panose="020B0604020202020204" pitchFamily="34" charset="0"/>
              <a:buChar char="•"/>
            </a:pPr>
            <a:endParaRPr lang="el-GR" dirty="0">
              <a:solidFill>
                <a:srgbClr val="C00000"/>
              </a:solidFill>
            </a:endParaRPr>
          </a:p>
        </p:txBody>
      </p:sp>
      <p:sp>
        <p:nvSpPr>
          <p:cNvPr id="6" name="TextBox 5">
            <a:extLst>
              <a:ext uri="{FF2B5EF4-FFF2-40B4-BE49-F238E27FC236}">
                <a16:creationId xmlns:a16="http://schemas.microsoft.com/office/drawing/2014/main" xmlns="" id="{81C49254-240C-D6B6-D9F3-DFA7EB726963}"/>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2778257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2739211"/>
          </a:xfrm>
          <a:prstGeom prst="rect">
            <a:avLst/>
          </a:prstGeom>
          <a:noFill/>
        </p:spPr>
        <p:txBody>
          <a:bodyPr wrap="square" rtlCol="0">
            <a:spAutoFit/>
          </a:bodyPr>
          <a:lstStyle/>
          <a:p>
            <a:pPr algn="ctr"/>
            <a:r>
              <a:rPr lang="el-GR" sz="3600" dirty="0">
                <a:solidFill>
                  <a:srgbClr val="C00000"/>
                </a:solidFill>
              </a:rPr>
              <a:t>Δημογραφικά Χαρακτηριστικά Ερωτώμενων και Νοικοκυριών της Περιφέρειας Δυτικής Ελλάδας</a:t>
            </a: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Τρίτο Μέρος Έρευνας </a:t>
            </a:r>
            <a:endParaRPr lang="en-US" dirty="0">
              <a:cs typeface="Times New Roman" pitchFamily="18" charset="0"/>
            </a:endParaRPr>
          </a:p>
        </p:txBody>
      </p:sp>
      <p:sp>
        <p:nvSpPr>
          <p:cNvPr id="6" name="TextBox 5">
            <a:extLst>
              <a:ext uri="{FF2B5EF4-FFF2-40B4-BE49-F238E27FC236}">
                <a16:creationId xmlns:a16="http://schemas.microsoft.com/office/drawing/2014/main" xmlns="" id="{5EDD4656-B815-40F9-8392-6BE09117139B}"/>
              </a:ext>
            </a:extLst>
          </p:cNvPr>
          <p:cNvSpPr txBox="1"/>
          <p:nvPr/>
        </p:nvSpPr>
        <p:spPr>
          <a:xfrm>
            <a:off x="539885" y="1952241"/>
            <a:ext cx="806423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3600" b="0" i="0" u="none" strike="noStrike" kern="1200" cap="none" spc="0" normalizeH="0" baseline="0" noProof="0" dirty="0">
                <a:ln>
                  <a:noFill/>
                </a:ln>
                <a:solidFill>
                  <a:srgbClr val="C00000"/>
                </a:solidFill>
                <a:effectLst/>
                <a:uLnTx/>
                <a:uFillTx/>
                <a:latin typeface="Calibri"/>
                <a:ea typeface="+mn-ea"/>
                <a:cs typeface="+mn-cs"/>
              </a:rPr>
              <a:t>Επιπτώσεις της Αύξησης του Ενεργειακού Κόστους σε Βασικούς Δείκτες των Νοικοκυριών της Περιφέρειας Δυτικής Ελλάδας</a:t>
            </a:r>
            <a:endParaRPr kumimoji="0" lang="el-GR" sz="3200" b="0" i="0" u="none" strike="noStrike" kern="1200" cap="none" spc="0" normalizeH="0" baseline="0" noProof="0" dirty="0">
              <a:ln>
                <a:noFill/>
              </a:ln>
              <a:solidFill>
                <a:srgbClr val="C0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xmlns="" id="{891679B3-DA82-F018-F3CF-DCE94EC5A5BC}"/>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779764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0C4F0D82-B548-14A8-1562-568893209C59}"/>
              </a:ext>
            </a:extLst>
          </p:cNvPr>
          <p:cNvPicPr>
            <a:picLocks noChangeAspect="1"/>
          </p:cNvPicPr>
          <p:nvPr/>
        </p:nvPicPr>
        <p:blipFill>
          <a:blip r:embed="rId4"/>
          <a:stretch>
            <a:fillRect/>
          </a:stretch>
        </p:blipFill>
        <p:spPr>
          <a:xfrm>
            <a:off x="4571999" y="1136090"/>
            <a:ext cx="4557155" cy="3020033"/>
          </a:xfrm>
          <a:prstGeom prst="rect">
            <a:avLst/>
          </a:prstGeom>
        </p:spPr>
      </p:pic>
      <p:pic>
        <p:nvPicPr>
          <p:cNvPr id="5" name="Picture 4">
            <a:extLst>
              <a:ext uri="{FF2B5EF4-FFF2-40B4-BE49-F238E27FC236}">
                <a16:creationId xmlns:a16="http://schemas.microsoft.com/office/drawing/2014/main" xmlns="" id="{3A7FB778-89EA-4B5C-20CA-D5E57C2FDD0E}"/>
              </a:ext>
            </a:extLst>
          </p:cNvPr>
          <p:cNvPicPr>
            <a:picLocks noChangeAspect="1"/>
          </p:cNvPicPr>
          <p:nvPr/>
        </p:nvPicPr>
        <p:blipFill>
          <a:blip r:embed="rId5"/>
          <a:stretch>
            <a:fillRect/>
          </a:stretch>
        </p:blipFill>
        <p:spPr>
          <a:xfrm>
            <a:off x="0" y="1123949"/>
            <a:ext cx="4571999" cy="3020033"/>
          </a:xfrm>
          <a:prstGeom prst="rect">
            <a:avLst/>
          </a:prstGeom>
        </p:spPr>
      </p:pic>
      <p:pic>
        <p:nvPicPr>
          <p:cNvPr id="7" name="Picture 6">
            <a:extLst>
              <a:ext uri="{FF2B5EF4-FFF2-40B4-BE49-F238E27FC236}">
                <a16:creationId xmlns:a16="http://schemas.microsoft.com/office/drawing/2014/main" xmlns="" id="{EB9E254A-B2A9-B0DC-71AC-A1EF8C06F5B7}"/>
              </a:ext>
            </a:extLst>
          </p:cNvPr>
          <p:cNvPicPr>
            <a:picLocks noChangeAspect="1"/>
          </p:cNvPicPr>
          <p:nvPr/>
        </p:nvPicPr>
        <p:blipFill>
          <a:blip r:embed="rId6"/>
          <a:stretch>
            <a:fillRect/>
          </a:stretch>
        </p:blipFill>
        <p:spPr>
          <a:xfrm>
            <a:off x="14844" y="4143981"/>
            <a:ext cx="4557155" cy="2533545"/>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Αντιλαμβανόμενη Αύξηση Ενεργειακού Κόστους </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4572000" y="4143982"/>
            <a:ext cx="4572000" cy="2308324"/>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Κατά μέσο όρο οι πολίτες θεωρούν ότι αυξήθηκε η μηνιαία δαπάνη:</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solidFill>
                  <a:srgbClr val="C00000"/>
                </a:solidFill>
              </a:rPr>
              <a:t>Για ρεύμα κατά +45,6% σε σχέση με πέρυσι</a:t>
            </a:r>
          </a:p>
          <a:p>
            <a:pPr lvl="1"/>
            <a:endParaRPr lang="el-GR" sz="1600" dirty="0"/>
          </a:p>
          <a:p>
            <a:pPr marL="285750" indent="-285750">
              <a:buFont typeface="Arial" panose="020B0604020202020204" pitchFamily="34" charset="0"/>
              <a:buChar char="•"/>
            </a:pPr>
            <a:r>
              <a:rPr lang="el-GR" sz="1600" dirty="0">
                <a:solidFill>
                  <a:srgbClr val="C00000"/>
                </a:solidFill>
              </a:rPr>
              <a:t>Για θέρμανση κατά +34,38% σε σχέση με πέρυσι</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solidFill>
                  <a:srgbClr val="C00000"/>
                </a:solidFill>
              </a:rPr>
              <a:t>Για καύσιμα κατά +35,91% σε σχέση με πέρυσι</a:t>
            </a:r>
          </a:p>
          <a:p>
            <a:endParaRPr lang="el-GR" sz="1600" dirty="0"/>
          </a:p>
        </p:txBody>
      </p:sp>
      <p:sp>
        <p:nvSpPr>
          <p:cNvPr id="9" name="TextBox 8">
            <a:extLst>
              <a:ext uri="{FF2B5EF4-FFF2-40B4-BE49-F238E27FC236}">
                <a16:creationId xmlns:a16="http://schemas.microsoft.com/office/drawing/2014/main" xmlns="" id="{72D5FD81-3E93-40FA-D3C0-B90A42A21BA0}"/>
              </a:ext>
            </a:extLst>
          </p:cNvPr>
          <p:cNvSpPr txBox="1"/>
          <p:nvPr/>
        </p:nvSpPr>
        <p:spPr>
          <a:xfrm>
            <a:off x="1955259" y="1802969"/>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0" name="TextBox 9">
            <a:extLst>
              <a:ext uri="{FF2B5EF4-FFF2-40B4-BE49-F238E27FC236}">
                <a16:creationId xmlns:a16="http://schemas.microsoft.com/office/drawing/2014/main" xmlns="" id="{E5D71D92-217B-503A-B663-EC67B54D44A3}"/>
              </a:ext>
            </a:extLst>
          </p:cNvPr>
          <p:cNvSpPr txBox="1"/>
          <p:nvPr/>
        </p:nvSpPr>
        <p:spPr>
          <a:xfrm>
            <a:off x="6507804" y="1802967"/>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1" name="TextBox 10">
            <a:extLst>
              <a:ext uri="{FF2B5EF4-FFF2-40B4-BE49-F238E27FC236}">
                <a16:creationId xmlns:a16="http://schemas.microsoft.com/office/drawing/2014/main" xmlns="" id="{91AD2B19-3AD4-799A-7364-5C87570378ED}"/>
              </a:ext>
            </a:extLst>
          </p:cNvPr>
          <p:cNvSpPr txBox="1"/>
          <p:nvPr/>
        </p:nvSpPr>
        <p:spPr>
          <a:xfrm>
            <a:off x="1955259" y="4702227"/>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652768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C9B1380C-F7DF-50C6-ABAA-2AE09FE71132}"/>
              </a:ext>
            </a:extLst>
          </p:cNvPr>
          <p:cNvPicPr>
            <a:picLocks noChangeAspect="1"/>
          </p:cNvPicPr>
          <p:nvPr/>
        </p:nvPicPr>
        <p:blipFill>
          <a:blip r:embed="rId4"/>
          <a:stretch>
            <a:fillRect/>
          </a:stretch>
        </p:blipFill>
        <p:spPr>
          <a:xfrm>
            <a:off x="4571999" y="1123949"/>
            <a:ext cx="4571999" cy="3215094"/>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Αντιλαμβανόμενη Αύξηση Δαπάνης για Ρεύμα ανά Περιφερειακή Ενότητα</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4572000" y="4339043"/>
            <a:ext cx="4572000" cy="2308324"/>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Κατά μέσο όρο οι πολίτες θεωρούν ότι αυξήθηκε η μηνιαία δαπάνη για ρεύμα:</a:t>
            </a:r>
          </a:p>
          <a:p>
            <a:pPr marL="285750" indent="-285750">
              <a:buFont typeface="Arial" panose="020B0604020202020204" pitchFamily="34" charset="0"/>
              <a:buChar char="•"/>
            </a:pPr>
            <a:r>
              <a:rPr lang="el-GR" sz="1600" dirty="0">
                <a:solidFill>
                  <a:srgbClr val="C00000"/>
                </a:solidFill>
              </a:rPr>
              <a:t>47,84% στην Π.Ε. Αιτωλοακαρνανίας</a:t>
            </a:r>
          </a:p>
          <a:p>
            <a:pPr marL="285750" indent="-285750">
              <a:buFont typeface="Arial" panose="020B0604020202020204" pitchFamily="34" charset="0"/>
              <a:buChar char="•"/>
            </a:pPr>
            <a:r>
              <a:rPr lang="el-GR" sz="1600" dirty="0">
                <a:solidFill>
                  <a:srgbClr val="C00000"/>
                </a:solidFill>
              </a:rPr>
              <a:t>44,0% στην Π.Ε. Αχαΐας </a:t>
            </a:r>
          </a:p>
          <a:p>
            <a:pPr marL="285750" indent="-285750">
              <a:buFont typeface="Arial" panose="020B0604020202020204" pitchFamily="34" charset="0"/>
              <a:buChar char="•"/>
            </a:pPr>
            <a:r>
              <a:rPr lang="el-GR" sz="1600" dirty="0">
                <a:solidFill>
                  <a:srgbClr val="C00000"/>
                </a:solidFill>
              </a:rPr>
              <a:t>44,88% στην Π.Ε. Ηλείας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Η διασπορά των απαντήσεων δεν εμφανίζει ιδιαίτερες διαφοροποιήσεις ανά Περιφερειακή Ενότητα</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pic>
        <p:nvPicPr>
          <p:cNvPr id="4" name="Picture 3">
            <a:extLst>
              <a:ext uri="{FF2B5EF4-FFF2-40B4-BE49-F238E27FC236}">
                <a16:creationId xmlns:a16="http://schemas.microsoft.com/office/drawing/2014/main" xmlns="" id="{408452D5-8BD7-612C-0A7E-9D9DC6623269}"/>
              </a:ext>
            </a:extLst>
          </p:cNvPr>
          <p:cNvPicPr>
            <a:picLocks noChangeAspect="1"/>
          </p:cNvPicPr>
          <p:nvPr/>
        </p:nvPicPr>
        <p:blipFill>
          <a:blip r:embed="rId5"/>
          <a:stretch>
            <a:fillRect/>
          </a:stretch>
        </p:blipFill>
        <p:spPr>
          <a:xfrm>
            <a:off x="0" y="1123950"/>
            <a:ext cx="4572000" cy="2957718"/>
          </a:xfrm>
          <a:prstGeom prst="rect">
            <a:avLst/>
          </a:prstGeom>
        </p:spPr>
      </p:pic>
      <p:sp>
        <p:nvSpPr>
          <p:cNvPr id="14" name="TextBox 13">
            <a:extLst>
              <a:ext uri="{FF2B5EF4-FFF2-40B4-BE49-F238E27FC236}">
                <a16:creationId xmlns:a16="http://schemas.microsoft.com/office/drawing/2014/main" xmlns="" id="{82E4F217-0050-7644-A02D-ACE4F5A9A60D}"/>
              </a:ext>
            </a:extLst>
          </p:cNvPr>
          <p:cNvSpPr txBox="1"/>
          <p:nvPr/>
        </p:nvSpPr>
        <p:spPr>
          <a:xfrm>
            <a:off x="2118966" y="1552010"/>
            <a:ext cx="1948729" cy="584775"/>
          </a:xfrm>
          <a:prstGeom prst="rect">
            <a:avLst/>
          </a:prstGeom>
          <a:noFill/>
        </p:spPr>
        <p:txBody>
          <a:bodyPr wrap="square" rtlCol="0">
            <a:spAutoFit/>
          </a:bodyPr>
          <a:lstStyle/>
          <a:p>
            <a:pPr algn="ctr"/>
            <a:r>
              <a:rPr lang="el-GR" sz="1600" b="1" dirty="0"/>
              <a:t>Π.Ε. Αιτωλοακαρνανίας </a:t>
            </a:r>
          </a:p>
        </p:txBody>
      </p:sp>
      <p:sp>
        <p:nvSpPr>
          <p:cNvPr id="17" name="TextBox 16">
            <a:extLst>
              <a:ext uri="{FF2B5EF4-FFF2-40B4-BE49-F238E27FC236}">
                <a16:creationId xmlns:a16="http://schemas.microsoft.com/office/drawing/2014/main" xmlns="" id="{692841E0-51FA-CBA5-218E-9050C454DBE5}"/>
              </a:ext>
            </a:extLst>
          </p:cNvPr>
          <p:cNvSpPr txBox="1"/>
          <p:nvPr/>
        </p:nvSpPr>
        <p:spPr>
          <a:xfrm>
            <a:off x="6220905" y="1836220"/>
            <a:ext cx="1948729" cy="338554"/>
          </a:xfrm>
          <a:prstGeom prst="rect">
            <a:avLst/>
          </a:prstGeom>
          <a:noFill/>
        </p:spPr>
        <p:txBody>
          <a:bodyPr wrap="square" rtlCol="0">
            <a:spAutoFit/>
          </a:bodyPr>
          <a:lstStyle/>
          <a:p>
            <a:pPr algn="ctr"/>
            <a:r>
              <a:rPr lang="el-GR" sz="1600" b="1" dirty="0"/>
              <a:t>Π.Ε. Ηλείας </a:t>
            </a:r>
          </a:p>
        </p:txBody>
      </p:sp>
      <p:pic>
        <p:nvPicPr>
          <p:cNvPr id="12" name="Picture 11">
            <a:extLst>
              <a:ext uri="{FF2B5EF4-FFF2-40B4-BE49-F238E27FC236}">
                <a16:creationId xmlns:a16="http://schemas.microsoft.com/office/drawing/2014/main" xmlns="" id="{2ADDBF57-4F2B-E31F-95B8-67654333D905}"/>
              </a:ext>
            </a:extLst>
          </p:cNvPr>
          <p:cNvPicPr>
            <a:picLocks noChangeAspect="1"/>
          </p:cNvPicPr>
          <p:nvPr/>
        </p:nvPicPr>
        <p:blipFill>
          <a:blip r:embed="rId6"/>
          <a:stretch>
            <a:fillRect/>
          </a:stretch>
        </p:blipFill>
        <p:spPr>
          <a:xfrm>
            <a:off x="0" y="4081668"/>
            <a:ext cx="4572000" cy="2565699"/>
          </a:xfrm>
          <a:prstGeom prst="rect">
            <a:avLst/>
          </a:prstGeom>
        </p:spPr>
      </p:pic>
      <p:sp>
        <p:nvSpPr>
          <p:cNvPr id="19" name="TextBox 18">
            <a:extLst>
              <a:ext uri="{FF2B5EF4-FFF2-40B4-BE49-F238E27FC236}">
                <a16:creationId xmlns:a16="http://schemas.microsoft.com/office/drawing/2014/main" xmlns="" id="{BBF21172-6094-F04D-8182-3E5335754CD5}"/>
              </a:ext>
            </a:extLst>
          </p:cNvPr>
          <p:cNvSpPr txBox="1"/>
          <p:nvPr/>
        </p:nvSpPr>
        <p:spPr>
          <a:xfrm>
            <a:off x="1716372" y="4535595"/>
            <a:ext cx="1948729" cy="338554"/>
          </a:xfrm>
          <a:prstGeom prst="rect">
            <a:avLst/>
          </a:prstGeom>
          <a:noFill/>
        </p:spPr>
        <p:txBody>
          <a:bodyPr wrap="square" rtlCol="0">
            <a:spAutoFit/>
          </a:bodyPr>
          <a:lstStyle/>
          <a:p>
            <a:pPr algn="ctr"/>
            <a:r>
              <a:rPr lang="el-GR" sz="1600" b="1" dirty="0"/>
              <a:t>Π.Ε. Αχαΐας </a:t>
            </a:r>
          </a:p>
        </p:txBody>
      </p:sp>
    </p:spTree>
    <p:extLst>
      <p:ext uri="{BB962C8B-B14F-4D97-AF65-F5344CB8AC3E}">
        <p14:creationId xmlns:p14="http://schemas.microsoft.com/office/powerpoint/2010/main" xmlns="" val="2315946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2C5FEC54-FDA0-BF04-E094-96E8498D93BC}"/>
              </a:ext>
            </a:extLst>
          </p:cNvPr>
          <p:cNvPicPr>
            <a:picLocks noChangeAspect="1"/>
          </p:cNvPicPr>
          <p:nvPr/>
        </p:nvPicPr>
        <p:blipFill>
          <a:blip r:embed="rId4"/>
          <a:stretch>
            <a:fillRect/>
          </a:stretch>
        </p:blipFill>
        <p:spPr>
          <a:xfrm>
            <a:off x="4565714" y="1123948"/>
            <a:ext cx="4578285" cy="3215093"/>
          </a:xfrm>
          <a:prstGeom prst="rect">
            <a:avLst/>
          </a:prstGeom>
        </p:spPr>
      </p:pic>
      <p:pic>
        <p:nvPicPr>
          <p:cNvPr id="18" name="Picture 17">
            <a:extLst>
              <a:ext uri="{FF2B5EF4-FFF2-40B4-BE49-F238E27FC236}">
                <a16:creationId xmlns:a16="http://schemas.microsoft.com/office/drawing/2014/main" xmlns="" id="{31440A76-2C54-61AB-1720-56933D11E3F3}"/>
              </a:ext>
            </a:extLst>
          </p:cNvPr>
          <p:cNvPicPr>
            <a:picLocks noChangeAspect="1"/>
          </p:cNvPicPr>
          <p:nvPr/>
        </p:nvPicPr>
        <p:blipFill>
          <a:blip r:embed="rId5"/>
          <a:stretch>
            <a:fillRect/>
          </a:stretch>
        </p:blipFill>
        <p:spPr>
          <a:xfrm>
            <a:off x="-6284" y="4165842"/>
            <a:ext cx="4571999" cy="2481525"/>
          </a:xfrm>
          <a:prstGeom prst="rect">
            <a:avLst/>
          </a:prstGeom>
        </p:spPr>
      </p:pic>
      <p:pic>
        <p:nvPicPr>
          <p:cNvPr id="15" name="Picture 14">
            <a:extLst>
              <a:ext uri="{FF2B5EF4-FFF2-40B4-BE49-F238E27FC236}">
                <a16:creationId xmlns:a16="http://schemas.microsoft.com/office/drawing/2014/main" xmlns="" id="{CAB2B78E-5CB6-D757-852F-1B7C46C6E389}"/>
              </a:ext>
            </a:extLst>
          </p:cNvPr>
          <p:cNvPicPr>
            <a:picLocks noChangeAspect="1"/>
          </p:cNvPicPr>
          <p:nvPr/>
        </p:nvPicPr>
        <p:blipFill>
          <a:blip r:embed="rId6"/>
          <a:stretch>
            <a:fillRect/>
          </a:stretch>
        </p:blipFill>
        <p:spPr>
          <a:xfrm>
            <a:off x="1" y="1123950"/>
            <a:ext cx="4572000" cy="3041892"/>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Αντιλαμβανόμενη Αύξηση Δαπάνης για Θέρμανση ανά Περιφερειακή Ενότητα</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4572000" y="4339043"/>
            <a:ext cx="4572000" cy="2308324"/>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Κατά μέσο όρο οι πολίτες θεωρούν ότι αυξήθηκε η δαπάνη για θέρμανση:</a:t>
            </a:r>
          </a:p>
          <a:p>
            <a:pPr marL="285750" indent="-285750">
              <a:buFont typeface="Arial" panose="020B0604020202020204" pitchFamily="34" charset="0"/>
              <a:buChar char="•"/>
            </a:pPr>
            <a:r>
              <a:rPr lang="el-GR" sz="1600" dirty="0">
                <a:solidFill>
                  <a:srgbClr val="C00000"/>
                </a:solidFill>
              </a:rPr>
              <a:t>35,44% στην Π.Ε. Αιτωλοακαρνανίας</a:t>
            </a:r>
          </a:p>
          <a:p>
            <a:pPr marL="285750" indent="-285750">
              <a:buFont typeface="Arial" panose="020B0604020202020204" pitchFamily="34" charset="0"/>
              <a:buChar char="•"/>
            </a:pPr>
            <a:r>
              <a:rPr lang="el-GR" sz="1600" dirty="0">
                <a:solidFill>
                  <a:srgbClr val="C00000"/>
                </a:solidFill>
              </a:rPr>
              <a:t>34,83% στην Π.Ε. Αχαΐας </a:t>
            </a:r>
          </a:p>
          <a:p>
            <a:pPr marL="285750" indent="-285750">
              <a:buFont typeface="Arial" panose="020B0604020202020204" pitchFamily="34" charset="0"/>
              <a:buChar char="•"/>
            </a:pPr>
            <a:r>
              <a:rPr lang="el-GR" sz="1600" dirty="0">
                <a:solidFill>
                  <a:srgbClr val="C00000"/>
                </a:solidFill>
              </a:rPr>
              <a:t>32,72% στην Π.Ε. Ηλείας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Η διασπορά των απαντήσεων δεν εμφανίζει ιδιαίτερες διαφοροποιήσεις ανά Περιφερειακή Ενότητα</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4" name="TextBox 13">
            <a:extLst>
              <a:ext uri="{FF2B5EF4-FFF2-40B4-BE49-F238E27FC236}">
                <a16:creationId xmlns:a16="http://schemas.microsoft.com/office/drawing/2014/main" xmlns="" id="{82E4F217-0050-7644-A02D-ACE4F5A9A60D}"/>
              </a:ext>
            </a:extLst>
          </p:cNvPr>
          <p:cNvSpPr txBox="1"/>
          <p:nvPr/>
        </p:nvSpPr>
        <p:spPr>
          <a:xfrm>
            <a:off x="2690736" y="1854332"/>
            <a:ext cx="1948729" cy="584775"/>
          </a:xfrm>
          <a:prstGeom prst="rect">
            <a:avLst/>
          </a:prstGeom>
          <a:noFill/>
        </p:spPr>
        <p:txBody>
          <a:bodyPr wrap="square" rtlCol="0">
            <a:spAutoFit/>
          </a:bodyPr>
          <a:lstStyle/>
          <a:p>
            <a:pPr algn="ctr"/>
            <a:r>
              <a:rPr lang="el-GR" sz="1600" b="1" dirty="0"/>
              <a:t>Π.Ε. Αιτωλοακαρνανίας </a:t>
            </a:r>
          </a:p>
        </p:txBody>
      </p:sp>
      <p:sp>
        <p:nvSpPr>
          <p:cNvPr id="17" name="TextBox 16">
            <a:extLst>
              <a:ext uri="{FF2B5EF4-FFF2-40B4-BE49-F238E27FC236}">
                <a16:creationId xmlns:a16="http://schemas.microsoft.com/office/drawing/2014/main" xmlns="" id="{692841E0-51FA-CBA5-218E-9050C454DBE5}"/>
              </a:ext>
            </a:extLst>
          </p:cNvPr>
          <p:cNvSpPr txBox="1"/>
          <p:nvPr/>
        </p:nvSpPr>
        <p:spPr>
          <a:xfrm>
            <a:off x="6446979" y="1515778"/>
            <a:ext cx="1948729" cy="338554"/>
          </a:xfrm>
          <a:prstGeom prst="rect">
            <a:avLst/>
          </a:prstGeom>
          <a:noFill/>
        </p:spPr>
        <p:txBody>
          <a:bodyPr wrap="square" rtlCol="0">
            <a:spAutoFit/>
          </a:bodyPr>
          <a:lstStyle/>
          <a:p>
            <a:pPr algn="ctr"/>
            <a:r>
              <a:rPr lang="el-GR" sz="1600" b="1" dirty="0"/>
              <a:t>Π.Ε. Ηλείας </a:t>
            </a:r>
          </a:p>
        </p:txBody>
      </p:sp>
      <p:sp>
        <p:nvSpPr>
          <p:cNvPr id="19" name="TextBox 18">
            <a:extLst>
              <a:ext uri="{FF2B5EF4-FFF2-40B4-BE49-F238E27FC236}">
                <a16:creationId xmlns:a16="http://schemas.microsoft.com/office/drawing/2014/main" xmlns="" id="{BBF21172-6094-F04D-8182-3E5335754CD5}"/>
              </a:ext>
            </a:extLst>
          </p:cNvPr>
          <p:cNvSpPr txBox="1"/>
          <p:nvPr/>
        </p:nvSpPr>
        <p:spPr>
          <a:xfrm>
            <a:off x="1716372" y="4535595"/>
            <a:ext cx="1948729" cy="338554"/>
          </a:xfrm>
          <a:prstGeom prst="rect">
            <a:avLst/>
          </a:prstGeom>
          <a:noFill/>
        </p:spPr>
        <p:txBody>
          <a:bodyPr wrap="square" rtlCol="0">
            <a:spAutoFit/>
          </a:bodyPr>
          <a:lstStyle/>
          <a:p>
            <a:pPr algn="ctr"/>
            <a:r>
              <a:rPr lang="el-GR" sz="1600" b="1" dirty="0"/>
              <a:t>Π.Ε. Αχαΐας </a:t>
            </a:r>
          </a:p>
        </p:txBody>
      </p:sp>
    </p:spTree>
    <p:extLst>
      <p:ext uri="{BB962C8B-B14F-4D97-AF65-F5344CB8AC3E}">
        <p14:creationId xmlns:p14="http://schemas.microsoft.com/office/powerpoint/2010/main" xmlns="" val="36232362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60381E2-FDB9-8844-FC6D-5BB47A24622B}"/>
              </a:ext>
            </a:extLst>
          </p:cNvPr>
          <p:cNvPicPr>
            <a:picLocks noChangeAspect="1"/>
          </p:cNvPicPr>
          <p:nvPr/>
        </p:nvPicPr>
        <p:blipFill>
          <a:blip r:embed="rId4"/>
          <a:stretch>
            <a:fillRect/>
          </a:stretch>
        </p:blipFill>
        <p:spPr>
          <a:xfrm>
            <a:off x="-1" y="4114801"/>
            <a:ext cx="4639466" cy="2512942"/>
          </a:xfrm>
          <a:prstGeom prst="rect">
            <a:avLst/>
          </a:prstGeom>
        </p:spPr>
      </p:pic>
      <p:pic>
        <p:nvPicPr>
          <p:cNvPr id="9" name="Picture 8">
            <a:extLst>
              <a:ext uri="{FF2B5EF4-FFF2-40B4-BE49-F238E27FC236}">
                <a16:creationId xmlns:a16="http://schemas.microsoft.com/office/drawing/2014/main" xmlns="" id="{EBC30B45-5F02-C186-4C93-DF32E03C7112}"/>
              </a:ext>
            </a:extLst>
          </p:cNvPr>
          <p:cNvPicPr>
            <a:picLocks noChangeAspect="1"/>
          </p:cNvPicPr>
          <p:nvPr/>
        </p:nvPicPr>
        <p:blipFill>
          <a:blip r:embed="rId5"/>
          <a:stretch>
            <a:fillRect/>
          </a:stretch>
        </p:blipFill>
        <p:spPr>
          <a:xfrm>
            <a:off x="4571999" y="1134672"/>
            <a:ext cx="4571999" cy="3187951"/>
          </a:xfrm>
          <a:prstGeom prst="rect">
            <a:avLst/>
          </a:prstGeom>
        </p:spPr>
      </p:pic>
      <p:pic>
        <p:nvPicPr>
          <p:cNvPr id="4" name="Picture 3">
            <a:extLst>
              <a:ext uri="{FF2B5EF4-FFF2-40B4-BE49-F238E27FC236}">
                <a16:creationId xmlns:a16="http://schemas.microsoft.com/office/drawing/2014/main" xmlns="" id="{F6D895F4-18DD-C354-0FB3-B1B4286A7622}"/>
              </a:ext>
            </a:extLst>
          </p:cNvPr>
          <p:cNvPicPr>
            <a:picLocks noChangeAspect="1"/>
          </p:cNvPicPr>
          <p:nvPr/>
        </p:nvPicPr>
        <p:blipFill>
          <a:blip r:embed="rId6"/>
          <a:stretch>
            <a:fillRect/>
          </a:stretch>
        </p:blipFill>
        <p:spPr>
          <a:xfrm>
            <a:off x="0" y="1134672"/>
            <a:ext cx="4572000" cy="3077406"/>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Αντιλαμβανόμενη Αύξηση Δαπάνης για Καύσιμα Κίνησης ανά Περιφερειακή Ενότητα</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4572000" y="4339043"/>
            <a:ext cx="4572000" cy="2308324"/>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Κατά μέσο όρο οι πολίτες θεωρούν ότι αυξήθηκε η δαπάνη για καύσιμα:</a:t>
            </a:r>
          </a:p>
          <a:p>
            <a:pPr marL="285750" indent="-285750">
              <a:buFont typeface="Arial" panose="020B0604020202020204" pitchFamily="34" charset="0"/>
              <a:buChar char="•"/>
            </a:pPr>
            <a:r>
              <a:rPr lang="el-GR" sz="1600" dirty="0">
                <a:solidFill>
                  <a:srgbClr val="C00000"/>
                </a:solidFill>
              </a:rPr>
              <a:t>37,29% στην Π.Ε. Αιτωλοακαρνανίας</a:t>
            </a:r>
          </a:p>
          <a:p>
            <a:pPr marL="285750" indent="-285750">
              <a:buFont typeface="Arial" panose="020B0604020202020204" pitchFamily="34" charset="0"/>
              <a:buChar char="•"/>
            </a:pPr>
            <a:r>
              <a:rPr lang="el-GR" sz="1600" dirty="0">
                <a:solidFill>
                  <a:srgbClr val="C00000"/>
                </a:solidFill>
              </a:rPr>
              <a:t>35,71% στην Π.Ε. Αχαΐας </a:t>
            </a:r>
          </a:p>
          <a:p>
            <a:pPr marL="285750" indent="-285750">
              <a:buFont typeface="Arial" panose="020B0604020202020204" pitchFamily="34" charset="0"/>
              <a:buChar char="•"/>
            </a:pPr>
            <a:r>
              <a:rPr lang="el-GR" sz="1600" dirty="0">
                <a:solidFill>
                  <a:srgbClr val="C00000"/>
                </a:solidFill>
              </a:rPr>
              <a:t>34,59% στην Π.Ε. Ηλείας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Η διασπορά των απαντήσεων δεν εμφανίζει ιδιαίτερες διαφοροποιήσεις ανά Περιφερειακή Ενότητα</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4" name="TextBox 13">
            <a:extLst>
              <a:ext uri="{FF2B5EF4-FFF2-40B4-BE49-F238E27FC236}">
                <a16:creationId xmlns:a16="http://schemas.microsoft.com/office/drawing/2014/main" xmlns="" id="{82E4F217-0050-7644-A02D-ACE4F5A9A60D}"/>
              </a:ext>
            </a:extLst>
          </p:cNvPr>
          <p:cNvSpPr txBox="1"/>
          <p:nvPr/>
        </p:nvSpPr>
        <p:spPr>
          <a:xfrm>
            <a:off x="2690736" y="1854332"/>
            <a:ext cx="1948729" cy="584775"/>
          </a:xfrm>
          <a:prstGeom prst="rect">
            <a:avLst/>
          </a:prstGeom>
          <a:noFill/>
        </p:spPr>
        <p:txBody>
          <a:bodyPr wrap="square" rtlCol="0">
            <a:spAutoFit/>
          </a:bodyPr>
          <a:lstStyle/>
          <a:p>
            <a:pPr algn="ctr"/>
            <a:r>
              <a:rPr lang="el-GR" sz="1600" b="1" dirty="0"/>
              <a:t>Π.Ε. Αιτωλοακαρνανίας </a:t>
            </a:r>
          </a:p>
        </p:txBody>
      </p:sp>
      <p:sp>
        <p:nvSpPr>
          <p:cNvPr id="17" name="TextBox 16">
            <a:extLst>
              <a:ext uri="{FF2B5EF4-FFF2-40B4-BE49-F238E27FC236}">
                <a16:creationId xmlns:a16="http://schemas.microsoft.com/office/drawing/2014/main" xmlns="" id="{692841E0-51FA-CBA5-218E-9050C454DBE5}"/>
              </a:ext>
            </a:extLst>
          </p:cNvPr>
          <p:cNvSpPr txBox="1"/>
          <p:nvPr/>
        </p:nvSpPr>
        <p:spPr>
          <a:xfrm>
            <a:off x="6446979" y="1515778"/>
            <a:ext cx="1948729" cy="338554"/>
          </a:xfrm>
          <a:prstGeom prst="rect">
            <a:avLst/>
          </a:prstGeom>
          <a:noFill/>
        </p:spPr>
        <p:txBody>
          <a:bodyPr wrap="square" rtlCol="0">
            <a:spAutoFit/>
          </a:bodyPr>
          <a:lstStyle/>
          <a:p>
            <a:pPr algn="ctr"/>
            <a:r>
              <a:rPr lang="el-GR" sz="1600" b="1" dirty="0"/>
              <a:t>Π.Ε. Ηλείας </a:t>
            </a:r>
          </a:p>
        </p:txBody>
      </p:sp>
      <p:sp>
        <p:nvSpPr>
          <p:cNvPr id="19" name="TextBox 18">
            <a:extLst>
              <a:ext uri="{FF2B5EF4-FFF2-40B4-BE49-F238E27FC236}">
                <a16:creationId xmlns:a16="http://schemas.microsoft.com/office/drawing/2014/main" xmlns="" id="{BBF21172-6094-F04D-8182-3E5335754CD5}"/>
              </a:ext>
            </a:extLst>
          </p:cNvPr>
          <p:cNvSpPr txBox="1"/>
          <p:nvPr/>
        </p:nvSpPr>
        <p:spPr>
          <a:xfrm>
            <a:off x="1716372" y="4535595"/>
            <a:ext cx="1948729" cy="338554"/>
          </a:xfrm>
          <a:prstGeom prst="rect">
            <a:avLst/>
          </a:prstGeom>
          <a:noFill/>
        </p:spPr>
        <p:txBody>
          <a:bodyPr wrap="square" rtlCol="0">
            <a:spAutoFit/>
          </a:bodyPr>
          <a:lstStyle/>
          <a:p>
            <a:pPr algn="ctr"/>
            <a:r>
              <a:rPr lang="el-GR" sz="1600" b="1" dirty="0"/>
              <a:t>Π.Ε. Αχαΐας </a:t>
            </a:r>
          </a:p>
        </p:txBody>
      </p:sp>
    </p:spTree>
    <p:extLst>
      <p:ext uri="{BB962C8B-B14F-4D97-AF65-F5344CB8AC3E}">
        <p14:creationId xmlns:p14="http://schemas.microsoft.com/office/powerpoint/2010/main" xmlns="" val="3290298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AB814A6D-6F87-B99E-8332-4A198803CD37}"/>
              </a:ext>
            </a:extLst>
          </p:cNvPr>
          <p:cNvPicPr>
            <a:picLocks noChangeAspect="1"/>
          </p:cNvPicPr>
          <p:nvPr/>
        </p:nvPicPr>
        <p:blipFill>
          <a:blip r:embed="rId4"/>
          <a:stretch>
            <a:fillRect/>
          </a:stretch>
        </p:blipFill>
        <p:spPr>
          <a:xfrm>
            <a:off x="4572000" y="1152722"/>
            <a:ext cx="4572000" cy="2991259"/>
          </a:xfrm>
          <a:prstGeom prst="rect">
            <a:avLst/>
          </a:prstGeom>
        </p:spPr>
      </p:pic>
      <p:pic>
        <p:nvPicPr>
          <p:cNvPr id="4" name="Picture 3">
            <a:extLst>
              <a:ext uri="{FF2B5EF4-FFF2-40B4-BE49-F238E27FC236}">
                <a16:creationId xmlns:a16="http://schemas.microsoft.com/office/drawing/2014/main" xmlns="" id="{2B7C4DDC-5159-EA2F-48DF-F75B7FE38362}"/>
              </a:ext>
            </a:extLst>
          </p:cNvPr>
          <p:cNvPicPr>
            <a:picLocks noChangeAspect="1"/>
          </p:cNvPicPr>
          <p:nvPr/>
        </p:nvPicPr>
        <p:blipFill>
          <a:blip r:embed="rId5"/>
          <a:stretch>
            <a:fillRect/>
          </a:stretch>
        </p:blipFill>
        <p:spPr>
          <a:xfrm>
            <a:off x="0" y="1123949"/>
            <a:ext cx="4572000" cy="3020032"/>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Ενεργειακό Κόστος και Δείκτες Αισιοδοξίας πολιτών</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0" y="4143982"/>
            <a:ext cx="9144000" cy="2554545"/>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Οι πολίτες της ΠΔΕ πιστεύουν ότι: </a:t>
            </a:r>
          </a:p>
          <a:p>
            <a:pPr marL="285750" indent="-285750">
              <a:buFont typeface="Arial" panose="020B0604020202020204" pitchFamily="34" charset="0"/>
              <a:buChar char="•"/>
            </a:pPr>
            <a:r>
              <a:rPr lang="el-GR" sz="1600" dirty="0">
                <a:solidFill>
                  <a:srgbClr val="C00000"/>
                </a:solidFill>
              </a:rPr>
              <a:t>Οι τιμές του ρεύματος θα παραμείνουν σταθερές το επόμενο εξάμηνο σε ποσοστό 51,8%</a:t>
            </a:r>
          </a:p>
          <a:p>
            <a:pPr marL="285750" indent="-285750">
              <a:buFont typeface="Arial" panose="020B0604020202020204" pitchFamily="34" charset="0"/>
              <a:buChar char="•"/>
            </a:pPr>
            <a:r>
              <a:rPr lang="el-GR" sz="1600" dirty="0">
                <a:solidFill>
                  <a:srgbClr val="C00000"/>
                </a:solidFill>
              </a:rPr>
              <a:t>Οι τιμές των καυσίμων θα αυξηθούν το επόμενο εξάμηνο σε ποσοστό 70,4% </a:t>
            </a:r>
          </a:p>
          <a:p>
            <a:pPr marL="285750" indent="-285750">
              <a:buFont typeface="Arial" panose="020B0604020202020204" pitchFamily="34" charset="0"/>
              <a:buChar char="•"/>
            </a:pPr>
            <a:r>
              <a:rPr lang="el-GR" sz="1600" dirty="0">
                <a:solidFill>
                  <a:srgbClr val="C00000"/>
                </a:solidFill>
              </a:rPr>
              <a:t>Για καύσιμα κατά +35,91% σε σχέση με πέρυσι</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solidFill>
                  <a:srgbClr val="C00000"/>
                </a:solidFill>
              </a:rPr>
              <a:t>Εδώ φαίνεται ξεκάθαρα μία πολύ πιο έντονη ανησυχία για τις τιμές των καυσίμων σε σχέση με τις τιμές του ρεύματος. Το γεγονός ότι οι πολίτες αντιλαμβάνονται ως μεγαλύτερες τις αυξήσεις στο ρεύμα ίσως να τους κάνει να πιστεύουν ότι δεν υπάρχουν περιθώρια περεταίρω αύξησης καθώς το κράτος που αναγνωρίζουν ως φορέα προστασίας θα βοηθήσει τη συγκράτηση των τιμών περισσότερο σε σχέση με τα καύσιμα που θεωρούν ότι έχουν περιθώρια περεταίρω αύξησης στις τιμές τους </a:t>
            </a:r>
            <a:endParaRPr lang="el-GR" sz="1600" dirty="0"/>
          </a:p>
        </p:txBody>
      </p:sp>
      <p:sp>
        <p:nvSpPr>
          <p:cNvPr id="9" name="TextBox 8">
            <a:extLst>
              <a:ext uri="{FF2B5EF4-FFF2-40B4-BE49-F238E27FC236}">
                <a16:creationId xmlns:a16="http://schemas.microsoft.com/office/drawing/2014/main" xmlns="" id="{72D5FD81-3E93-40FA-D3C0-B90A42A21BA0}"/>
              </a:ext>
            </a:extLst>
          </p:cNvPr>
          <p:cNvSpPr txBox="1"/>
          <p:nvPr/>
        </p:nvSpPr>
        <p:spPr>
          <a:xfrm>
            <a:off x="418289" y="1371363"/>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0" name="TextBox 9">
            <a:extLst>
              <a:ext uri="{FF2B5EF4-FFF2-40B4-BE49-F238E27FC236}">
                <a16:creationId xmlns:a16="http://schemas.microsoft.com/office/drawing/2014/main" xmlns="" id="{E5D71D92-217B-503A-B663-EC67B54D44A3}"/>
              </a:ext>
            </a:extLst>
          </p:cNvPr>
          <p:cNvSpPr txBox="1"/>
          <p:nvPr/>
        </p:nvSpPr>
        <p:spPr>
          <a:xfrm>
            <a:off x="6507804" y="1802967"/>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4" name="TextBox 13">
            <a:extLst>
              <a:ext uri="{FF2B5EF4-FFF2-40B4-BE49-F238E27FC236}">
                <a16:creationId xmlns:a16="http://schemas.microsoft.com/office/drawing/2014/main" xmlns="" id="{812BFEC3-3C74-F058-E0E4-D161CB57BE85}"/>
              </a:ext>
            </a:extLst>
          </p:cNvPr>
          <p:cNvSpPr txBox="1"/>
          <p:nvPr/>
        </p:nvSpPr>
        <p:spPr>
          <a:xfrm>
            <a:off x="2094687" y="2464687"/>
            <a:ext cx="804155" cy="338554"/>
          </a:xfrm>
          <a:prstGeom prst="rect">
            <a:avLst/>
          </a:prstGeom>
          <a:noFill/>
        </p:spPr>
        <p:txBody>
          <a:bodyPr wrap="square" rtlCol="0">
            <a:spAutoFit/>
          </a:bodyPr>
          <a:lstStyle/>
          <a:p>
            <a:pPr algn="ctr"/>
            <a:r>
              <a:rPr lang="el-GR" sz="1600" b="1" dirty="0"/>
              <a:t>32,0% </a:t>
            </a:r>
          </a:p>
        </p:txBody>
      </p:sp>
      <p:sp>
        <p:nvSpPr>
          <p:cNvPr id="16" name="TextBox 15">
            <a:extLst>
              <a:ext uri="{FF2B5EF4-FFF2-40B4-BE49-F238E27FC236}">
                <a16:creationId xmlns:a16="http://schemas.microsoft.com/office/drawing/2014/main" xmlns="" id="{0FA45B48-96EE-1F4A-B076-36136A97FF9A}"/>
              </a:ext>
            </a:extLst>
          </p:cNvPr>
          <p:cNvSpPr txBox="1"/>
          <p:nvPr/>
        </p:nvSpPr>
        <p:spPr>
          <a:xfrm>
            <a:off x="3317130" y="1786861"/>
            <a:ext cx="804155" cy="338554"/>
          </a:xfrm>
          <a:prstGeom prst="rect">
            <a:avLst/>
          </a:prstGeom>
          <a:noFill/>
        </p:spPr>
        <p:txBody>
          <a:bodyPr wrap="square" rtlCol="0">
            <a:spAutoFit/>
          </a:bodyPr>
          <a:lstStyle/>
          <a:p>
            <a:pPr algn="ctr"/>
            <a:r>
              <a:rPr lang="el-GR" sz="1600" b="1" dirty="0"/>
              <a:t>51,8% </a:t>
            </a:r>
          </a:p>
        </p:txBody>
      </p:sp>
      <p:sp>
        <p:nvSpPr>
          <p:cNvPr id="17" name="TextBox 16">
            <a:extLst>
              <a:ext uri="{FF2B5EF4-FFF2-40B4-BE49-F238E27FC236}">
                <a16:creationId xmlns:a16="http://schemas.microsoft.com/office/drawing/2014/main" xmlns="" id="{83435FBC-758F-88EF-C270-0888D08F74F6}"/>
              </a:ext>
            </a:extLst>
          </p:cNvPr>
          <p:cNvSpPr txBox="1"/>
          <p:nvPr/>
        </p:nvSpPr>
        <p:spPr>
          <a:xfrm>
            <a:off x="865759" y="3040572"/>
            <a:ext cx="804155" cy="338554"/>
          </a:xfrm>
          <a:prstGeom prst="rect">
            <a:avLst/>
          </a:prstGeom>
          <a:noFill/>
        </p:spPr>
        <p:txBody>
          <a:bodyPr wrap="square" rtlCol="0">
            <a:spAutoFit/>
          </a:bodyPr>
          <a:lstStyle/>
          <a:p>
            <a:pPr algn="ctr"/>
            <a:r>
              <a:rPr lang="el-GR" sz="1600" b="1" dirty="0"/>
              <a:t>16,2% </a:t>
            </a:r>
          </a:p>
        </p:txBody>
      </p:sp>
      <p:sp>
        <p:nvSpPr>
          <p:cNvPr id="19" name="TextBox 18">
            <a:extLst>
              <a:ext uri="{FF2B5EF4-FFF2-40B4-BE49-F238E27FC236}">
                <a16:creationId xmlns:a16="http://schemas.microsoft.com/office/drawing/2014/main" xmlns="" id="{6F0D21EE-4BA9-0B55-E1C7-E2B6B625E8D2}"/>
              </a:ext>
            </a:extLst>
          </p:cNvPr>
          <p:cNvSpPr txBox="1"/>
          <p:nvPr/>
        </p:nvSpPr>
        <p:spPr>
          <a:xfrm>
            <a:off x="5408578" y="1806424"/>
            <a:ext cx="804155" cy="338554"/>
          </a:xfrm>
          <a:prstGeom prst="rect">
            <a:avLst/>
          </a:prstGeom>
          <a:noFill/>
        </p:spPr>
        <p:txBody>
          <a:bodyPr wrap="square" rtlCol="0">
            <a:spAutoFit/>
          </a:bodyPr>
          <a:lstStyle/>
          <a:p>
            <a:pPr algn="ctr"/>
            <a:r>
              <a:rPr lang="el-GR" sz="1600" b="1" dirty="0"/>
              <a:t>70,4% </a:t>
            </a:r>
          </a:p>
        </p:txBody>
      </p:sp>
      <p:sp>
        <p:nvSpPr>
          <p:cNvPr id="21" name="TextBox 20">
            <a:extLst>
              <a:ext uri="{FF2B5EF4-FFF2-40B4-BE49-F238E27FC236}">
                <a16:creationId xmlns:a16="http://schemas.microsoft.com/office/drawing/2014/main" xmlns="" id="{2EB90C9D-B97F-975A-0F3C-96C7DF29DE16}"/>
              </a:ext>
            </a:extLst>
          </p:cNvPr>
          <p:cNvSpPr txBox="1"/>
          <p:nvPr/>
        </p:nvSpPr>
        <p:spPr>
          <a:xfrm>
            <a:off x="6669931" y="3154774"/>
            <a:ext cx="804155" cy="338554"/>
          </a:xfrm>
          <a:prstGeom prst="rect">
            <a:avLst/>
          </a:prstGeom>
          <a:noFill/>
        </p:spPr>
        <p:txBody>
          <a:bodyPr wrap="square" rtlCol="0">
            <a:spAutoFit/>
          </a:bodyPr>
          <a:lstStyle/>
          <a:p>
            <a:pPr algn="ctr"/>
            <a:r>
              <a:rPr lang="el-GR" sz="1600" b="1" dirty="0"/>
              <a:t>19,4% </a:t>
            </a:r>
          </a:p>
        </p:txBody>
      </p:sp>
      <p:sp>
        <p:nvSpPr>
          <p:cNvPr id="22" name="TextBox 21">
            <a:extLst>
              <a:ext uri="{FF2B5EF4-FFF2-40B4-BE49-F238E27FC236}">
                <a16:creationId xmlns:a16="http://schemas.microsoft.com/office/drawing/2014/main" xmlns="" id="{8CC51F72-6E63-1D2C-E4CC-6FA15C4EFA38}"/>
              </a:ext>
            </a:extLst>
          </p:cNvPr>
          <p:cNvSpPr txBox="1"/>
          <p:nvPr/>
        </p:nvSpPr>
        <p:spPr>
          <a:xfrm>
            <a:off x="7906965" y="3376317"/>
            <a:ext cx="804155" cy="338554"/>
          </a:xfrm>
          <a:prstGeom prst="rect">
            <a:avLst/>
          </a:prstGeom>
          <a:noFill/>
        </p:spPr>
        <p:txBody>
          <a:bodyPr wrap="square" rtlCol="0">
            <a:spAutoFit/>
          </a:bodyPr>
          <a:lstStyle/>
          <a:p>
            <a:pPr algn="ctr"/>
            <a:r>
              <a:rPr lang="el-GR" sz="1600" b="1" dirty="0"/>
              <a:t>10,3% </a:t>
            </a:r>
          </a:p>
        </p:txBody>
      </p:sp>
    </p:spTree>
    <p:extLst>
      <p:ext uri="{BB962C8B-B14F-4D97-AF65-F5344CB8AC3E}">
        <p14:creationId xmlns:p14="http://schemas.microsoft.com/office/powerpoint/2010/main" xmlns="" val="1800802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353D258-5CB0-2BDB-F988-3FB974967519}"/>
              </a:ext>
            </a:extLst>
          </p:cNvPr>
          <p:cNvPicPr>
            <a:picLocks noChangeAspect="1"/>
          </p:cNvPicPr>
          <p:nvPr/>
        </p:nvPicPr>
        <p:blipFill>
          <a:blip r:embed="rId4"/>
          <a:stretch>
            <a:fillRect/>
          </a:stretch>
        </p:blipFill>
        <p:spPr>
          <a:xfrm>
            <a:off x="0" y="1123949"/>
            <a:ext cx="5991225" cy="4800600"/>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Επίδραση Ενεργειακού Κόστους στις καταναλωτικές Συνήθειες των Πολιτών </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5991225" y="1123948"/>
            <a:ext cx="3152774" cy="4031873"/>
          </a:xfrm>
          <a:prstGeom prst="rect">
            <a:avLst/>
          </a:prstGeom>
          <a:solidFill>
            <a:schemeClr val="accent2">
              <a:lumMod val="60000"/>
              <a:lumOff val="40000"/>
              <a:alpha val="75000"/>
            </a:schemeClr>
          </a:solidFill>
        </p:spPr>
        <p:txBody>
          <a:bodyPr wrap="square" rtlCol="0">
            <a:spAutoFit/>
          </a:bodyPr>
          <a:lstStyle/>
          <a:p>
            <a:r>
              <a:rPr lang="el-GR" sz="1600" dirty="0">
                <a:solidFill>
                  <a:srgbClr val="C00000"/>
                </a:solidFill>
              </a:rPr>
              <a:t>Εξαιτίας της αύξησης του κόστους ενέργειας:</a:t>
            </a:r>
          </a:p>
          <a:p>
            <a:endParaRPr lang="el-GR" sz="1600" dirty="0">
              <a:solidFill>
                <a:srgbClr val="C00000"/>
              </a:solidFill>
            </a:endParaRPr>
          </a:p>
          <a:p>
            <a:pPr marL="285750" indent="-285750">
              <a:buFont typeface="Arial" panose="020B0604020202020204" pitchFamily="34" charset="0"/>
              <a:buChar char="•"/>
            </a:pPr>
            <a:r>
              <a:rPr lang="el-GR" sz="1600" dirty="0"/>
              <a:t>3,7% των πολιτών δεν έχει μειώσει καμία καταναλωτική του δαπάνη</a:t>
            </a:r>
          </a:p>
          <a:p>
            <a:pPr marL="285750" indent="-285750">
              <a:buFont typeface="Arial" panose="020B0604020202020204" pitchFamily="34" charset="0"/>
              <a:buChar char="•"/>
            </a:pPr>
            <a:r>
              <a:rPr lang="el-GR" sz="1600" dirty="0"/>
              <a:t>26,4% έχει μειώσει τις δαπάνες διασκέδασης και ψυχαγωγίας</a:t>
            </a:r>
          </a:p>
          <a:p>
            <a:pPr marL="285750" indent="-285750">
              <a:buFont typeface="Arial" panose="020B0604020202020204" pitchFamily="34" charset="0"/>
              <a:buChar char="•"/>
            </a:pPr>
            <a:r>
              <a:rPr lang="el-GR" sz="1600" dirty="0"/>
              <a:t>62,5% έχει μειώσει σημαντικές αλλά όχι 100% απαραίτητες ανάγκες όπως το τακτικό </a:t>
            </a:r>
            <a:r>
              <a:rPr lang="en-GB" sz="1600" dirty="0"/>
              <a:t>service </a:t>
            </a:r>
            <a:r>
              <a:rPr lang="el-GR" sz="1600" dirty="0"/>
              <a:t>του αυτοκινήτου</a:t>
            </a:r>
          </a:p>
          <a:p>
            <a:pPr marL="285750" indent="-285750">
              <a:buFont typeface="Arial" panose="020B0604020202020204" pitchFamily="34" charset="0"/>
              <a:buChar char="•"/>
            </a:pPr>
            <a:r>
              <a:rPr lang="el-GR" sz="1600" dirty="0"/>
              <a:t>6,8% έχει μειώσει απαραίτητες ανάγκες όπως αυτές της διατροφής </a:t>
            </a:r>
          </a:p>
          <a:p>
            <a:endParaRPr lang="el-GR" sz="1600" dirty="0"/>
          </a:p>
        </p:txBody>
      </p:sp>
      <p:sp>
        <p:nvSpPr>
          <p:cNvPr id="9" name="TextBox 8">
            <a:extLst>
              <a:ext uri="{FF2B5EF4-FFF2-40B4-BE49-F238E27FC236}">
                <a16:creationId xmlns:a16="http://schemas.microsoft.com/office/drawing/2014/main" xmlns="" id="{72D5FD81-3E93-40FA-D3C0-B90A42A21BA0}"/>
              </a:ext>
            </a:extLst>
          </p:cNvPr>
          <p:cNvSpPr txBox="1"/>
          <p:nvPr/>
        </p:nvSpPr>
        <p:spPr>
          <a:xfrm>
            <a:off x="4135873" y="1767354"/>
            <a:ext cx="1536970" cy="830997"/>
          </a:xfrm>
          <a:prstGeom prst="rect">
            <a:avLst/>
          </a:prstGeom>
          <a:noFill/>
        </p:spPr>
        <p:txBody>
          <a:bodyPr wrap="square" rtlCol="0">
            <a:spAutoFit/>
          </a:bodyPr>
          <a:lstStyle/>
          <a:p>
            <a:pPr algn="ctr"/>
            <a:r>
              <a:rPr lang="el-GR" sz="1600" b="1" dirty="0"/>
              <a:t>Περιφέρεια Δυτικής Ελλάδας</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034916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Ενεργειακό Κόστος και Δείκτες Αισιοδοξίας πολιτών Ι</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5428035" y="1970254"/>
            <a:ext cx="3715965" cy="3293209"/>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Οι πολίτες θεωρούν ότι οι τιμές του ρεύματος </a:t>
            </a:r>
            <a:r>
              <a:rPr lang="el-GR" sz="1600" b="1" u="sng" dirty="0"/>
              <a:t>δε θα αυξηθούν </a:t>
            </a:r>
            <a:r>
              <a:rPr lang="el-GR" sz="1600" dirty="0"/>
              <a:t>άλλο (θα μειωθούν ή θα παραμείνουν σταθερές) σε ποσοστό:</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solidFill>
                  <a:srgbClr val="C00000"/>
                </a:solidFill>
              </a:rPr>
              <a:t>79,6% στην Π.Ε. Αιτωλοακαρνανίας</a:t>
            </a:r>
          </a:p>
          <a:p>
            <a:pPr marL="285750" indent="-285750">
              <a:buFont typeface="Arial" panose="020B0604020202020204" pitchFamily="34" charset="0"/>
              <a:buChar char="•"/>
            </a:pPr>
            <a:r>
              <a:rPr lang="el-GR" sz="1600" dirty="0">
                <a:solidFill>
                  <a:srgbClr val="C00000"/>
                </a:solidFill>
              </a:rPr>
              <a:t>84,3% στην Π.Ε. Αχαΐας </a:t>
            </a:r>
          </a:p>
          <a:p>
            <a:pPr marL="285750" indent="-285750">
              <a:buFont typeface="Arial" panose="020B0604020202020204" pitchFamily="34" charset="0"/>
              <a:buChar char="•"/>
            </a:pPr>
            <a:r>
              <a:rPr lang="el-GR" sz="1600" dirty="0">
                <a:solidFill>
                  <a:srgbClr val="C00000"/>
                </a:solidFill>
              </a:rPr>
              <a:t>90,1% στην Π.Ε. Ηλείας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Η διασπορά των απαντήσεων δεν εμφανίζει ιδιαίτερες διαφοροποιήσεις ανά Περιφερειακή Ενότητα</a:t>
            </a: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pic>
        <p:nvPicPr>
          <p:cNvPr id="5" name="Picture 4">
            <a:extLst>
              <a:ext uri="{FF2B5EF4-FFF2-40B4-BE49-F238E27FC236}">
                <a16:creationId xmlns:a16="http://schemas.microsoft.com/office/drawing/2014/main" xmlns="" id="{7517C166-6E7E-89BD-CAF5-80C6EB79E118}"/>
              </a:ext>
            </a:extLst>
          </p:cNvPr>
          <p:cNvPicPr>
            <a:picLocks noChangeAspect="1"/>
          </p:cNvPicPr>
          <p:nvPr/>
        </p:nvPicPr>
        <p:blipFill>
          <a:blip r:embed="rId4"/>
          <a:stretch>
            <a:fillRect/>
          </a:stretch>
        </p:blipFill>
        <p:spPr>
          <a:xfrm>
            <a:off x="1" y="1123949"/>
            <a:ext cx="5428034" cy="4800600"/>
          </a:xfrm>
          <a:prstGeom prst="rect">
            <a:avLst/>
          </a:prstGeom>
        </p:spPr>
      </p:pic>
    </p:spTree>
    <p:extLst>
      <p:ext uri="{BB962C8B-B14F-4D97-AF65-F5344CB8AC3E}">
        <p14:creationId xmlns:p14="http://schemas.microsoft.com/office/powerpoint/2010/main" xmlns="" val="4288871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Ενεργειακό Κόστος και Δείκτες Αισιοδοξίας πολιτών ΙΙ</a:t>
            </a:r>
            <a:endParaRPr lang="en-US" sz="2800" dirty="0">
              <a:cs typeface="Times New Roman" pitchFamily="18" charset="0"/>
            </a:endParaRP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6" name="TextBox 15">
            <a:extLst>
              <a:ext uri="{FF2B5EF4-FFF2-40B4-BE49-F238E27FC236}">
                <a16:creationId xmlns:a16="http://schemas.microsoft.com/office/drawing/2014/main" xmlns="" id="{97F7BD2A-4364-7501-7702-A329F4CF7B9F}"/>
              </a:ext>
            </a:extLst>
          </p:cNvPr>
          <p:cNvSpPr txBox="1"/>
          <p:nvPr/>
        </p:nvSpPr>
        <p:spPr>
          <a:xfrm>
            <a:off x="5564221" y="1970254"/>
            <a:ext cx="3579779" cy="3046988"/>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Οι πολίτες θεωρούν ότι οι τιμές των καυσίμων </a:t>
            </a:r>
            <a:r>
              <a:rPr lang="el-GR" sz="1600" b="1" u="sng" dirty="0"/>
              <a:t>θα αυξηθούν </a:t>
            </a:r>
            <a:r>
              <a:rPr lang="el-GR" sz="1600" dirty="0"/>
              <a:t>σε ποσοστό:</a:t>
            </a:r>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endParaRPr lang="el-GR" sz="1600" dirty="0"/>
          </a:p>
          <a:p>
            <a:pPr marL="285750" indent="-285750">
              <a:buFont typeface="Arial" panose="020B0604020202020204" pitchFamily="34" charset="0"/>
              <a:buChar char="•"/>
            </a:pPr>
            <a:r>
              <a:rPr lang="el-GR" sz="1600" dirty="0">
                <a:solidFill>
                  <a:srgbClr val="C00000"/>
                </a:solidFill>
              </a:rPr>
              <a:t>70,8% στην Π.Ε. Αιτωλοακαρνανίας</a:t>
            </a:r>
          </a:p>
          <a:p>
            <a:pPr marL="285750" indent="-285750">
              <a:buFont typeface="Arial" panose="020B0604020202020204" pitchFamily="34" charset="0"/>
              <a:buChar char="•"/>
            </a:pPr>
            <a:r>
              <a:rPr lang="el-GR" sz="1600" dirty="0">
                <a:solidFill>
                  <a:srgbClr val="C00000"/>
                </a:solidFill>
              </a:rPr>
              <a:t>73,3% στην Π.Ε. Αχαΐας </a:t>
            </a:r>
          </a:p>
          <a:p>
            <a:pPr marL="285750" indent="-285750">
              <a:buFont typeface="Arial" panose="020B0604020202020204" pitchFamily="34" charset="0"/>
              <a:buChar char="•"/>
            </a:pPr>
            <a:r>
              <a:rPr lang="el-GR" sz="1600" dirty="0">
                <a:solidFill>
                  <a:srgbClr val="C00000"/>
                </a:solidFill>
              </a:rPr>
              <a:t>66,7% στην Π.Ε. Ηλείας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t>Η διασπορά των απαντήσεων δεν εμφανίζει ιδιαίτερες διαφοροποιήσεις ανά Περιφερειακή Ενότητα</a:t>
            </a:r>
          </a:p>
        </p:txBody>
      </p:sp>
      <p:pic>
        <p:nvPicPr>
          <p:cNvPr id="4" name="Picture 3">
            <a:extLst>
              <a:ext uri="{FF2B5EF4-FFF2-40B4-BE49-F238E27FC236}">
                <a16:creationId xmlns:a16="http://schemas.microsoft.com/office/drawing/2014/main" xmlns="" id="{09FBB4A9-C881-A086-C903-037DBD80D16F}"/>
              </a:ext>
            </a:extLst>
          </p:cNvPr>
          <p:cNvPicPr>
            <a:picLocks noChangeAspect="1"/>
          </p:cNvPicPr>
          <p:nvPr/>
        </p:nvPicPr>
        <p:blipFill>
          <a:blip r:embed="rId4"/>
          <a:stretch>
            <a:fillRect/>
          </a:stretch>
        </p:blipFill>
        <p:spPr>
          <a:xfrm>
            <a:off x="0" y="1123949"/>
            <a:ext cx="5564221" cy="4800600"/>
          </a:xfrm>
          <a:prstGeom prst="rect">
            <a:avLst/>
          </a:prstGeom>
        </p:spPr>
      </p:pic>
    </p:spTree>
    <p:extLst>
      <p:ext uri="{BB962C8B-B14F-4D97-AF65-F5344CB8AC3E}">
        <p14:creationId xmlns:p14="http://schemas.microsoft.com/office/powerpoint/2010/main" xmlns="" val="386605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Επίδραση Ενεργειακού Κόστους στις καταναλωτικές Συνήθειες των Πολιτών </a:t>
            </a:r>
            <a:endParaRPr lang="en-US" sz="2800" dirty="0">
              <a:cs typeface="Times New Roman" pitchFamily="18" charset="0"/>
            </a:endParaRPr>
          </a:p>
        </p:txBody>
      </p:sp>
      <p:sp>
        <p:nvSpPr>
          <p:cNvPr id="20" name="TextBox 19">
            <a:extLst>
              <a:ext uri="{FF2B5EF4-FFF2-40B4-BE49-F238E27FC236}">
                <a16:creationId xmlns:a16="http://schemas.microsoft.com/office/drawing/2014/main" xmlns="" id="{1528F1DD-A945-6A3A-20B9-4A39FF38F3BF}"/>
              </a:ext>
            </a:extLst>
          </p:cNvPr>
          <p:cNvSpPr txBox="1"/>
          <p:nvPr/>
        </p:nvSpPr>
        <p:spPr>
          <a:xfrm>
            <a:off x="6439711" y="1123949"/>
            <a:ext cx="2704289" cy="5509200"/>
          </a:xfrm>
          <a:prstGeom prst="rect">
            <a:avLst/>
          </a:prstGeom>
          <a:solidFill>
            <a:schemeClr val="accent2">
              <a:lumMod val="60000"/>
              <a:lumOff val="40000"/>
              <a:alpha val="75000"/>
            </a:schemeClr>
          </a:solidFill>
        </p:spPr>
        <p:txBody>
          <a:bodyPr wrap="square" rtlCol="0">
            <a:spAutoFit/>
          </a:bodyPr>
          <a:lstStyle/>
          <a:p>
            <a:pPr marL="285750" indent="-285750">
              <a:buFont typeface="Arial" panose="020B0604020202020204" pitchFamily="34" charset="0"/>
              <a:buChar char="•"/>
            </a:pPr>
            <a:r>
              <a:rPr lang="el-GR" sz="1600" dirty="0"/>
              <a:t>Οι πολίτες για να ανταπεξέλθουν στο αυξημένο ενεργειακό κόστος απάντησαν ότι έχουν μειώσει βασικές ανάγκες τους σε ποσοστά:</a:t>
            </a:r>
          </a:p>
          <a:p>
            <a:endParaRPr lang="el-GR" sz="1600" dirty="0"/>
          </a:p>
          <a:p>
            <a:pPr marL="285750" indent="-285750">
              <a:buFont typeface="Arial" panose="020B0604020202020204" pitchFamily="34" charset="0"/>
              <a:buChar char="•"/>
            </a:pPr>
            <a:r>
              <a:rPr lang="el-GR" sz="1600" dirty="0">
                <a:solidFill>
                  <a:srgbClr val="C00000"/>
                </a:solidFill>
              </a:rPr>
              <a:t>60,4% στην Π.Ε. Αιτωλοακαρνανίας</a:t>
            </a:r>
          </a:p>
          <a:p>
            <a:pPr marL="285750" indent="-285750">
              <a:buFont typeface="Arial" panose="020B0604020202020204" pitchFamily="34" charset="0"/>
              <a:buChar char="•"/>
            </a:pPr>
            <a:r>
              <a:rPr lang="el-GR" sz="1600" dirty="0">
                <a:solidFill>
                  <a:srgbClr val="C00000"/>
                </a:solidFill>
              </a:rPr>
              <a:t>61,7% στην Π.Ε. Αχαΐας </a:t>
            </a:r>
          </a:p>
          <a:p>
            <a:pPr marL="285750" indent="-285750">
              <a:buFont typeface="Arial" panose="020B0604020202020204" pitchFamily="34" charset="0"/>
              <a:buChar char="•"/>
            </a:pPr>
            <a:r>
              <a:rPr lang="el-GR" sz="1600" dirty="0">
                <a:solidFill>
                  <a:srgbClr val="C00000"/>
                </a:solidFill>
              </a:rPr>
              <a:t>65,5% στην Π.Ε. Ηλείας </a:t>
            </a:r>
          </a:p>
          <a:p>
            <a:endParaRPr lang="el-GR" sz="1600" dirty="0">
              <a:solidFill>
                <a:srgbClr val="C00000"/>
              </a:solidFill>
            </a:endParaRPr>
          </a:p>
          <a:p>
            <a:r>
              <a:rPr lang="el-GR" sz="1600" dirty="0"/>
              <a:t>Αν αθροίσουμε και τους πολίτες που δήλωσαν πως έχουν περιορίσει μέχρι και τις δαπάνες διατροφής τα ποσοστά διαμορφώνονται σε:</a:t>
            </a:r>
          </a:p>
          <a:p>
            <a:endParaRPr lang="el-GR" sz="1600" dirty="0">
              <a:solidFill>
                <a:srgbClr val="C00000"/>
              </a:solidFill>
            </a:endParaRPr>
          </a:p>
          <a:p>
            <a:pPr marL="285750" indent="-285750">
              <a:buFont typeface="Arial" panose="020B0604020202020204" pitchFamily="34" charset="0"/>
              <a:buChar char="•"/>
            </a:pPr>
            <a:r>
              <a:rPr lang="el-GR" sz="1600" dirty="0">
                <a:solidFill>
                  <a:srgbClr val="C00000"/>
                </a:solidFill>
              </a:rPr>
              <a:t>68,5% στην Π.Ε. Αιτωλοακαρνανίας</a:t>
            </a:r>
          </a:p>
          <a:p>
            <a:pPr marL="285750" indent="-285750">
              <a:buFont typeface="Arial" panose="020B0604020202020204" pitchFamily="34" charset="0"/>
              <a:buChar char="•"/>
            </a:pPr>
            <a:r>
              <a:rPr lang="el-GR" sz="1600" dirty="0">
                <a:solidFill>
                  <a:srgbClr val="C00000"/>
                </a:solidFill>
              </a:rPr>
              <a:t>67,5% στην Π.Ε. Αχαΐας </a:t>
            </a:r>
          </a:p>
          <a:p>
            <a:pPr marL="285750" indent="-285750">
              <a:buFont typeface="Arial" panose="020B0604020202020204" pitchFamily="34" charset="0"/>
              <a:buChar char="•"/>
            </a:pPr>
            <a:r>
              <a:rPr lang="el-GR" sz="1600" dirty="0">
                <a:solidFill>
                  <a:srgbClr val="C00000"/>
                </a:solidFill>
              </a:rPr>
              <a:t>72,1% στην Π.Ε. Ηλείας </a:t>
            </a:r>
            <a:endParaRPr lang="el-GR" sz="1600" dirty="0"/>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pic>
        <p:nvPicPr>
          <p:cNvPr id="5" name="Picture 4">
            <a:extLst>
              <a:ext uri="{FF2B5EF4-FFF2-40B4-BE49-F238E27FC236}">
                <a16:creationId xmlns:a16="http://schemas.microsoft.com/office/drawing/2014/main" xmlns="" id="{5D97E4C9-A0AF-1C5F-C057-D55A68E76AC9}"/>
              </a:ext>
            </a:extLst>
          </p:cNvPr>
          <p:cNvPicPr>
            <a:picLocks noChangeAspect="1"/>
          </p:cNvPicPr>
          <p:nvPr/>
        </p:nvPicPr>
        <p:blipFill>
          <a:blip r:embed="rId4"/>
          <a:stretch>
            <a:fillRect/>
          </a:stretch>
        </p:blipFill>
        <p:spPr>
          <a:xfrm>
            <a:off x="0" y="1123949"/>
            <a:ext cx="6439711" cy="4800600"/>
          </a:xfrm>
          <a:prstGeom prst="rect">
            <a:avLst/>
          </a:prstGeom>
        </p:spPr>
      </p:pic>
    </p:spTree>
    <p:extLst>
      <p:ext uri="{BB962C8B-B14F-4D97-AF65-F5344CB8AC3E}">
        <p14:creationId xmlns:p14="http://schemas.microsoft.com/office/powerpoint/2010/main" xmlns="" val="4067238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Δημογραφικά Χαρακτηριστικά Συμμετεχόντων στην Έρευνα Ι </a:t>
            </a:r>
            <a:endParaRPr lang="en-US" dirty="0">
              <a:cs typeface="Times New Roman" pitchFamily="18" charset="0"/>
            </a:endParaRPr>
          </a:p>
        </p:txBody>
      </p:sp>
      <p:sp>
        <p:nvSpPr>
          <p:cNvPr id="16" name="TextBox 15">
            <a:extLst>
              <a:ext uri="{FF2B5EF4-FFF2-40B4-BE49-F238E27FC236}">
                <a16:creationId xmlns:a16="http://schemas.microsoft.com/office/drawing/2014/main" xmlns="" id="{7DAF572E-8B14-A151-0C4F-E3EB90E6F269}"/>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pic>
        <p:nvPicPr>
          <p:cNvPr id="9" name="Picture 8">
            <a:extLst>
              <a:ext uri="{FF2B5EF4-FFF2-40B4-BE49-F238E27FC236}">
                <a16:creationId xmlns:a16="http://schemas.microsoft.com/office/drawing/2014/main" xmlns="" id="{D4133B25-CC8B-E76B-D380-47BEB4F49F25}"/>
              </a:ext>
            </a:extLst>
          </p:cNvPr>
          <p:cNvPicPr>
            <a:picLocks noChangeAspect="1"/>
          </p:cNvPicPr>
          <p:nvPr/>
        </p:nvPicPr>
        <p:blipFill>
          <a:blip r:embed="rId4"/>
          <a:stretch>
            <a:fillRect/>
          </a:stretch>
        </p:blipFill>
        <p:spPr>
          <a:xfrm>
            <a:off x="0" y="1123949"/>
            <a:ext cx="4933950" cy="1400175"/>
          </a:xfrm>
          <a:prstGeom prst="rect">
            <a:avLst/>
          </a:prstGeom>
        </p:spPr>
      </p:pic>
      <p:pic>
        <p:nvPicPr>
          <p:cNvPr id="12" name="Picture 11">
            <a:extLst>
              <a:ext uri="{FF2B5EF4-FFF2-40B4-BE49-F238E27FC236}">
                <a16:creationId xmlns:a16="http://schemas.microsoft.com/office/drawing/2014/main" xmlns="" id="{49E1599F-AB1F-B7D9-9114-A05C35AE1ACF}"/>
              </a:ext>
            </a:extLst>
          </p:cNvPr>
          <p:cNvPicPr>
            <a:picLocks noChangeAspect="1"/>
          </p:cNvPicPr>
          <p:nvPr/>
        </p:nvPicPr>
        <p:blipFill>
          <a:blip r:embed="rId5"/>
          <a:stretch>
            <a:fillRect/>
          </a:stretch>
        </p:blipFill>
        <p:spPr>
          <a:xfrm>
            <a:off x="1" y="2521352"/>
            <a:ext cx="4933950" cy="4052887"/>
          </a:xfrm>
          <a:prstGeom prst="rect">
            <a:avLst/>
          </a:prstGeom>
        </p:spPr>
      </p:pic>
      <p:sp>
        <p:nvSpPr>
          <p:cNvPr id="25" name="TextBox 24">
            <a:extLst>
              <a:ext uri="{FF2B5EF4-FFF2-40B4-BE49-F238E27FC236}">
                <a16:creationId xmlns:a16="http://schemas.microsoft.com/office/drawing/2014/main" xmlns="" id="{5C49FF84-9499-FF59-08DB-40924FCB762C}"/>
              </a:ext>
            </a:extLst>
          </p:cNvPr>
          <p:cNvSpPr txBox="1"/>
          <p:nvPr/>
        </p:nvSpPr>
        <p:spPr>
          <a:xfrm>
            <a:off x="4933951" y="1590877"/>
            <a:ext cx="4210049" cy="4801314"/>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dirty="0"/>
              <a:t>Στην Έρευνα απάντησαν συνολικά </a:t>
            </a:r>
            <a:r>
              <a:rPr lang="el-GR" dirty="0">
                <a:solidFill>
                  <a:srgbClr val="C00000"/>
                </a:solidFill>
              </a:rPr>
              <a:t>1316 άτομα </a:t>
            </a:r>
          </a:p>
          <a:p>
            <a:pPr marL="285750" indent="-285750">
              <a:buFont typeface="Arial" panose="020B0604020202020204" pitchFamily="34" charset="0"/>
              <a:buChar char="•"/>
            </a:pPr>
            <a:r>
              <a:rPr lang="el-GR" dirty="0"/>
              <a:t>455 από αυτά από την </a:t>
            </a:r>
            <a:r>
              <a:rPr lang="el-GR" dirty="0">
                <a:solidFill>
                  <a:srgbClr val="C00000"/>
                </a:solidFill>
              </a:rPr>
              <a:t>Περιφερειακή Ενότητα Αιτωλοακαρνανίας (34,6%)</a:t>
            </a:r>
          </a:p>
          <a:p>
            <a:pPr marL="285750" indent="-285750">
              <a:buFont typeface="Arial" panose="020B0604020202020204" pitchFamily="34" charset="0"/>
              <a:buChar char="•"/>
            </a:pPr>
            <a:r>
              <a:rPr lang="el-GR" dirty="0"/>
              <a:t>449 από αυτά από την </a:t>
            </a:r>
            <a:r>
              <a:rPr lang="el-GR" dirty="0">
                <a:solidFill>
                  <a:srgbClr val="C00000"/>
                </a:solidFill>
              </a:rPr>
              <a:t>Περιφερειακή Ενότητα Αχαΐας (34,1%)</a:t>
            </a:r>
          </a:p>
          <a:p>
            <a:pPr marL="285750" indent="-285750">
              <a:buFont typeface="Arial" panose="020B0604020202020204" pitchFamily="34" charset="0"/>
              <a:buChar char="•"/>
            </a:pPr>
            <a:r>
              <a:rPr lang="el-GR" dirty="0"/>
              <a:t>412 από αυτά από την </a:t>
            </a:r>
            <a:r>
              <a:rPr lang="el-GR" dirty="0">
                <a:solidFill>
                  <a:srgbClr val="C00000"/>
                </a:solidFill>
              </a:rPr>
              <a:t>Περιφερειακή Ενότητα Ηλείας (31,1%)</a:t>
            </a:r>
          </a:p>
          <a:p>
            <a:pPr marL="285750" indent="-285750">
              <a:buFont typeface="Arial" panose="020B0604020202020204" pitchFamily="34" charset="0"/>
              <a:buChar char="•"/>
            </a:pPr>
            <a:endParaRPr lang="el-GR" dirty="0">
              <a:solidFill>
                <a:srgbClr val="C00000"/>
              </a:solidFill>
            </a:endParaRPr>
          </a:p>
          <a:p>
            <a:pPr marL="285750" indent="-285750">
              <a:buFont typeface="Arial" panose="020B0604020202020204" pitchFamily="34" charset="0"/>
              <a:buChar char="•"/>
            </a:pPr>
            <a:r>
              <a:rPr lang="el-GR" dirty="0"/>
              <a:t>Οι Δήμοι με τους περισσότερους συμμετέχοντες ήταν:</a:t>
            </a:r>
          </a:p>
          <a:p>
            <a:pPr marL="447675" lvl="1" indent="-273050" defTabSz="360363">
              <a:buFont typeface="Arial" panose="020B0604020202020204" pitchFamily="34" charset="0"/>
              <a:buChar char="•"/>
            </a:pPr>
            <a:r>
              <a:rPr lang="el-GR" dirty="0"/>
              <a:t>Ο Δήμος Πατρών με </a:t>
            </a:r>
            <a:r>
              <a:rPr lang="el-GR" dirty="0">
                <a:solidFill>
                  <a:srgbClr val="C00000"/>
                </a:solidFill>
              </a:rPr>
              <a:t>183</a:t>
            </a:r>
            <a:r>
              <a:rPr lang="el-GR" dirty="0"/>
              <a:t> συμμετέχοντες</a:t>
            </a:r>
          </a:p>
          <a:p>
            <a:pPr marL="447675" lvl="1" indent="-273050" defTabSz="360363">
              <a:buFont typeface="Arial" panose="020B0604020202020204" pitchFamily="34" charset="0"/>
              <a:buChar char="•"/>
            </a:pPr>
            <a:r>
              <a:rPr lang="el-GR" dirty="0"/>
              <a:t>Ο Δήμος Αγρινίου με </a:t>
            </a:r>
            <a:r>
              <a:rPr lang="el-GR" dirty="0">
                <a:solidFill>
                  <a:srgbClr val="C00000"/>
                </a:solidFill>
              </a:rPr>
              <a:t>134</a:t>
            </a:r>
            <a:r>
              <a:rPr lang="el-GR" dirty="0"/>
              <a:t> συμμετέχοντες</a:t>
            </a:r>
          </a:p>
          <a:p>
            <a:pPr marL="447675" lvl="1" indent="-273050" defTabSz="360363">
              <a:buFont typeface="Arial" panose="020B0604020202020204" pitchFamily="34" charset="0"/>
              <a:buChar char="•"/>
            </a:pPr>
            <a:r>
              <a:rPr lang="el-GR" dirty="0"/>
              <a:t>Ο Δήμος Πύργου με </a:t>
            </a:r>
            <a:r>
              <a:rPr lang="el-GR" dirty="0">
                <a:solidFill>
                  <a:srgbClr val="C00000"/>
                </a:solidFill>
              </a:rPr>
              <a:t>105</a:t>
            </a:r>
            <a:r>
              <a:rPr lang="el-GR" dirty="0"/>
              <a:t> συμμετέχοντες</a:t>
            </a:r>
          </a:p>
        </p:txBody>
      </p:sp>
    </p:spTree>
    <p:extLst>
      <p:ext uri="{BB962C8B-B14F-4D97-AF65-F5344CB8AC3E}">
        <p14:creationId xmlns:p14="http://schemas.microsoft.com/office/powerpoint/2010/main" xmlns="" val="2954616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32D3E22-AD63-E480-F9C2-6D7868773C25}"/>
              </a:ext>
            </a:extLst>
          </p:cNvPr>
          <p:cNvPicPr>
            <a:picLocks noChangeAspect="1"/>
          </p:cNvPicPr>
          <p:nvPr/>
        </p:nvPicPr>
        <p:blipFill>
          <a:blip r:embed="rId4"/>
          <a:stretch>
            <a:fillRect/>
          </a:stretch>
        </p:blipFill>
        <p:spPr>
          <a:xfrm>
            <a:off x="0" y="1123949"/>
            <a:ext cx="5671225" cy="4800600"/>
          </a:xfrm>
          <a:prstGeom prst="rect">
            <a:avLst/>
          </a:prstGeom>
        </p:spPr>
      </p:pic>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Δ.1. Τι μπορεί  να κάνει η Περιφέρεια Δυτικής Ελλάδας για την αντιμετώπιση της κρίσης </a:t>
            </a:r>
            <a:endParaRPr lang="en-US" sz="2800" dirty="0">
              <a:cs typeface="Times New Roman" pitchFamily="18" charset="0"/>
            </a:endParaRP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5" name="TextBox 14">
            <a:extLst>
              <a:ext uri="{FF2B5EF4-FFF2-40B4-BE49-F238E27FC236}">
                <a16:creationId xmlns:a16="http://schemas.microsoft.com/office/drawing/2014/main" xmlns="" id="{0E33E073-684A-52AE-8382-15BFC447ED07}"/>
              </a:ext>
            </a:extLst>
          </p:cNvPr>
          <p:cNvSpPr txBox="1"/>
          <p:nvPr/>
        </p:nvSpPr>
        <p:spPr>
          <a:xfrm>
            <a:off x="5671226" y="1121245"/>
            <a:ext cx="3472774" cy="5262979"/>
          </a:xfrm>
          <a:prstGeom prst="rect">
            <a:avLst/>
          </a:prstGeom>
          <a:solidFill>
            <a:schemeClr val="accent2">
              <a:lumMod val="60000"/>
              <a:lumOff val="40000"/>
              <a:alpha val="75000"/>
            </a:schemeClr>
          </a:solidFill>
        </p:spPr>
        <p:txBody>
          <a:bodyPr wrap="square" rtlCol="0">
            <a:spAutoFit/>
          </a:bodyPr>
          <a:lstStyle/>
          <a:p>
            <a:r>
              <a:rPr lang="el-GR" sz="1600" dirty="0"/>
              <a:t>Σχετικά με τις πρωτοβουλίες που θα μπορούσε να αναλάβει η Περιφέρεια Δυτικής Ελλάδας για την αντιμετώπιση του ενεργειακού κόστους των πολιτών, χωρίς σημαντικές διακυμάνσεις της διασποράς ανά Περιφερειακή Ενότητα οι πολίτες απάντησαν: </a:t>
            </a:r>
          </a:p>
          <a:p>
            <a:pPr marL="285750" indent="-285750">
              <a:buFont typeface="Arial" panose="020B0604020202020204" pitchFamily="34" charset="0"/>
              <a:buChar char="•"/>
            </a:pPr>
            <a:r>
              <a:rPr lang="el-GR" sz="1600" dirty="0"/>
              <a:t>Σε ποσοστό 74.5% ότι πρέπει </a:t>
            </a:r>
            <a:r>
              <a:rPr lang="el-GR" sz="1600" dirty="0">
                <a:solidFill>
                  <a:srgbClr val="C00000"/>
                </a:solidFill>
              </a:rPr>
              <a:t>Να φροντίσει η ίδια να δημιουργήσει Ανανεώσιμες Πηγές Ενέργειας (π.χ. δημιουργία φωτοβολταϊκών πάρκων, αιολικών πάρκων, κ.λπ.) από τις οποίες θα μπορούν να ωφελούνται οι  πολίτες</a:t>
            </a:r>
          </a:p>
          <a:p>
            <a:pPr marL="285750" indent="-285750">
              <a:buFont typeface="Arial" panose="020B0604020202020204" pitchFamily="34" charset="0"/>
              <a:buChar char="•"/>
            </a:pPr>
            <a:r>
              <a:rPr lang="el-GR" sz="1600" dirty="0"/>
              <a:t>Σε ποσοστό 13,1% ότι πρέπει</a:t>
            </a:r>
            <a:r>
              <a:rPr lang="el-GR" sz="1600" dirty="0">
                <a:solidFill>
                  <a:srgbClr val="C00000"/>
                </a:solidFill>
              </a:rPr>
              <a:t>: Να διαθέσει χώρους χωρίς κόστος ή με συμβολικό κόστος για να δημιουργηθούν ενεργειακές κοινότητες με εικονική αυτό- παραγωγή από τους πολίτες, τους ΟΤΑ</a:t>
            </a:r>
          </a:p>
        </p:txBody>
      </p:sp>
    </p:spTree>
    <p:extLst>
      <p:ext uri="{BB962C8B-B14F-4D97-AF65-F5344CB8AC3E}">
        <p14:creationId xmlns:p14="http://schemas.microsoft.com/office/powerpoint/2010/main" xmlns="" val="2898118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Τι πιστεύετε για την πορεία των τιμών των προϊόντων και υπηρεσιών για το επόμενο εξάμηνο;</a:t>
            </a:r>
            <a:endParaRPr lang="en-US" sz="2800" dirty="0">
              <a:cs typeface="Times New Roman" pitchFamily="18" charset="0"/>
            </a:endParaRP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5" name="TextBox 14">
            <a:extLst>
              <a:ext uri="{FF2B5EF4-FFF2-40B4-BE49-F238E27FC236}">
                <a16:creationId xmlns:a16="http://schemas.microsoft.com/office/drawing/2014/main" xmlns="" id="{0E33E073-684A-52AE-8382-15BFC447ED07}"/>
              </a:ext>
            </a:extLst>
          </p:cNvPr>
          <p:cNvSpPr txBox="1"/>
          <p:nvPr/>
        </p:nvSpPr>
        <p:spPr>
          <a:xfrm>
            <a:off x="5671226" y="1121245"/>
            <a:ext cx="3472774" cy="4524315"/>
          </a:xfrm>
          <a:prstGeom prst="rect">
            <a:avLst/>
          </a:prstGeom>
          <a:solidFill>
            <a:schemeClr val="accent2">
              <a:lumMod val="60000"/>
              <a:lumOff val="40000"/>
              <a:alpha val="75000"/>
            </a:schemeClr>
          </a:solidFill>
        </p:spPr>
        <p:txBody>
          <a:bodyPr wrap="square" rtlCol="0">
            <a:spAutoFit/>
          </a:bodyPr>
          <a:lstStyle/>
          <a:p>
            <a:r>
              <a:rPr lang="el-GR" sz="1600" dirty="0"/>
              <a:t>Υπάρχει μία συνολική απαισιοδοξία για την πορεία των τιμών των προϊόντων κατά το επόμενο εξάμηνο που αντικατοπτρίζει τον πρωτοφανή για δεδομένα ευρωζώνης πληθωρισμό της Ελλάδας.</a:t>
            </a:r>
          </a:p>
          <a:p>
            <a:endParaRPr lang="el-GR" sz="1600" dirty="0">
              <a:solidFill>
                <a:srgbClr val="C00000"/>
              </a:solidFill>
            </a:endParaRPr>
          </a:p>
          <a:p>
            <a:r>
              <a:rPr lang="el-GR" sz="1600" dirty="0">
                <a:solidFill>
                  <a:srgbClr val="C00000"/>
                </a:solidFill>
              </a:rPr>
              <a:t>Σε ποσοστά:</a:t>
            </a:r>
          </a:p>
          <a:p>
            <a:endParaRPr lang="el-GR" sz="1600" dirty="0">
              <a:solidFill>
                <a:srgbClr val="C00000"/>
              </a:solidFill>
            </a:endParaRPr>
          </a:p>
          <a:p>
            <a:r>
              <a:rPr lang="el-GR" sz="1600" dirty="0">
                <a:solidFill>
                  <a:srgbClr val="C00000"/>
                </a:solidFill>
              </a:rPr>
              <a:t>88,4% για την Π.Ε. Αιτωλοακαρνανίας</a:t>
            </a:r>
          </a:p>
          <a:p>
            <a:r>
              <a:rPr lang="el-GR" sz="1600" dirty="0">
                <a:solidFill>
                  <a:srgbClr val="C00000"/>
                </a:solidFill>
              </a:rPr>
              <a:t>90,4% για την Π.Ε. Αχαΐας </a:t>
            </a:r>
          </a:p>
          <a:p>
            <a:r>
              <a:rPr lang="el-GR" sz="1600" dirty="0">
                <a:solidFill>
                  <a:srgbClr val="C00000"/>
                </a:solidFill>
              </a:rPr>
              <a:t>85,2% για την Π.Ε. Ηλείας</a:t>
            </a:r>
          </a:p>
          <a:p>
            <a:endParaRPr lang="el-GR" sz="1600" dirty="0">
              <a:solidFill>
                <a:srgbClr val="C00000"/>
              </a:solidFill>
            </a:endParaRPr>
          </a:p>
          <a:p>
            <a:r>
              <a:rPr lang="el-GR" sz="1600" dirty="0"/>
              <a:t>Οι πολίτες πιστεύουν πως οι τιμές θα αυξηθούν το επόμενο εξάμηνο με ότι αυτό συνεπάγεται για το οικονομικό κλίμα και την ψυχολογία τους σε σχέση με νέες αγορές </a:t>
            </a:r>
          </a:p>
        </p:txBody>
      </p:sp>
      <p:pic>
        <p:nvPicPr>
          <p:cNvPr id="4" name="Picture 3">
            <a:extLst>
              <a:ext uri="{FF2B5EF4-FFF2-40B4-BE49-F238E27FC236}">
                <a16:creationId xmlns:a16="http://schemas.microsoft.com/office/drawing/2014/main" xmlns="" id="{145FEDE4-1009-808D-C3EF-36A51DE49EE0}"/>
              </a:ext>
            </a:extLst>
          </p:cNvPr>
          <p:cNvPicPr>
            <a:picLocks noChangeAspect="1"/>
          </p:cNvPicPr>
          <p:nvPr/>
        </p:nvPicPr>
        <p:blipFill>
          <a:blip r:embed="rId4"/>
          <a:stretch>
            <a:fillRect/>
          </a:stretch>
        </p:blipFill>
        <p:spPr>
          <a:xfrm>
            <a:off x="1" y="1121245"/>
            <a:ext cx="5671226" cy="4800600"/>
          </a:xfrm>
          <a:prstGeom prst="rect">
            <a:avLst/>
          </a:prstGeom>
        </p:spPr>
      </p:pic>
    </p:spTree>
    <p:extLst>
      <p:ext uri="{BB962C8B-B14F-4D97-AF65-F5344CB8AC3E}">
        <p14:creationId xmlns:p14="http://schemas.microsoft.com/office/powerpoint/2010/main" xmlns="" val="225952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Ευθύνη για τις Αυξήσεις των τιμών</a:t>
            </a:r>
            <a:endParaRPr lang="en-US" sz="2800" dirty="0">
              <a:cs typeface="Times New Roman" pitchFamily="18" charset="0"/>
            </a:endParaRP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5" name="TextBox 14">
            <a:extLst>
              <a:ext uri="{FF2B5EF4-FFF2-40B4-BE49-F238E27FC236}">
                <a16:creationId xmlns:a16="http://schemas.microsoft.com/office/drawing/2014/main" xmlns="" id="{0E33E073-684A-52AE-8382-15BFC447ED07}"/>
              </a:ext>
            </a:extLst>
          </p:cNvPr>
          <p:cNvSpPr txBox="1"/>
          <p:nvPr/>
        </p:nvSpPr>
        <p:spPr>
          <a:xfrm>
            <a:off x="5671226" y="1121245"/>
            <a:ext cx="3472774" cy="4278094"/>
          </a:xfrm>
          <a:prstGeom prst="rect">
            <a:avLst/>
          </a:prstGeom>
          <a:solidFill>
            <a:schemeClr val="accent2">
              <a:lumMod val="60000"/>
              <a:lumOff val="40000"/>
              <a:alpha val="75000"/>
            </a:schemeClr>
          </a:solidFill>
        </p:spPr>
        <p:txBody>
          <a:bodyPr wrap="square" rtlCol="0">
            <a:spAutoFit/>
          </a:bodyPr>
          <a:lstStyle/>
          <a:p>
            <a:r>
              <a:rPr lang="el-GR" sz="1600" dirty="0"/>
              <a:t>Οι πολίτες της Περιφέρειας Δυτικής Ελλάδας αποδίδουν τις αυξήσεις των τιμών σε παράγοντες εξωγενείς όπως η παγκόσμια ενεργειακή κρίση, η σύρραξη στην Ουκρανία, και η πανδημία</a:t>
            </a:r>
          </a:p>
          <a:p>
            <a:endParaRPr lang="el-GR" sz="1600" dirty="0">
              <a:solidFill>
                <a:srgbClr val="C00000"/>
              </a:solidFill>
            </a:endParaRPr>
          </a:p>
          <a:p>
            <a:r>
              <a:rPr lang="el-GR" sz="1600" dirty="0">
                <a:solidFill>
                  <a:srgbClr val="C00000"/>
                </a:solidFill>
              </a:rPr>
              <a:t>Σε ποσοστά:</a:t>
            </a:r>
          </a:p>
          <a:p>
            <a:endParaRPr lang="el-GR" sz="1600" dirty="0">
              <a:solidFill>
                <a:srgbClr val="C00000"/>
              </a:solidFill>
            </a:endParaRPr>
          </a:p>
          <a:p>
            <a:r>
              <a:rPr lang="el-GR" sz="1600" dirty="0">
                <a:solidFill>
                  <a:srgbClr val="C00000"/>
                </a:solidFill>
              </a:rPr>
              <a:t>86,1% για την Π.Ε. Αιτωλοακαρνανίας</a:t>
            </a:r>
          </a:p>
          <a:p>
            <a:r>
              <a:rPr lang="el-GR" sz="1600" dirty="0">
                <a:solidFill>
                  <a:srgbClr val="C00000"/>
                </a:solidFill>
              </a:rPr>
              <a:t>88,4% για την Π.Ε. Αχαΐας </a:t>
            </a:r>
          </a:p>
          <a:p>
            <a:r>
              <a:rPr lang="el-GR" sz="1600" dirty="0">
                <a:solidFill>
                  <a:srgbClr val="C00000"/>
                </a:solidFill>
              </a:rPr>
              <a:t>89,1% για την Π.Ε. Ηλείας</a:t>
            </a:r>
          </a:p>
          <a:p>
            <a:endParaRPr lang="el-GR" sz="1600" dirty="0">
              <a:solidFill>
                <a:srgbClr val="C00000"/>
              </a:solidFill>
            </a:endParaRPr>
          </a:p>
          <a:p>
            <a:r>
              <a:rPr lang="el-GR" sz="1600" dirty="0"/>
              <a:t>Οι πολίτες πιστεύουν πως οι τιμές έχουν αυξηθεί εξαιτίας παγκοσμίων φαινομένων και όχι λόγω εγχώριων πολιτικών</a:t>
            </a:r>
          </a:p>
        </p:txBody>
      </p:sp>
      <p:pic>
        <p:nvPicPr>
          <p:cNvPr id="5" name="Picture 4">
            <a:extLst>
              <a:ext uri="{FF2B5EF4-FFF2-40B4-BE49-F238E27FC236}">
                <a16:creationId xmlns:a16="http://schemas.microsoft.com/office/drawing/2014/main" xmlns="" id="{DA6F303C-DDF0-4E89-0A52-39A993D2CF9A}"/>
              </a:ext>
            </a:extLst>
          </p:cNvPr>
          <p:cNvPicPr>
            <a:picLocks noChangeAspect="1"/>
          </p:cNvPicPr>
          <p:nvPr/>
        </p:nvPicPr>
        <p:blipFill>
          <a:blip r:embed="rId4"/>
          <a:stretch>
            <a:fillRect/>
          </a:stretch>
        </p:blipFill>
        <p:spPr>
          <a:xfrm>
            <a:off x="1" y="1121245"/>
            <a:ext cx="5671226" cy="4800600"/>
          </a:xfrm>
          <a:prstGeom prst="rect">
            <a:avLst/>
          </a:prstGeom>
        </p:spPr>
      </p:pic>
    </p:spTree>
    <p:extLst>
      <p:ext uri="{BB962C8B-B14F-4D97-AF65-F5344CB8AC3E}">
        <p14:creationId xmlns:p14="http://schemas.microsoft.com/office/powerpoint/2010/main" xmlns="" val="2763607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Συνολικός Δείκτης Αισιοδοξίας πολιτών Περιφέρειας Δυτικής Ελλάδας Ι</a:t>
            </a:r>
            <a:endParaRPr lang="en-US" sz="2800" dirty="0">
              <a:cs typeface="Times New Roman" pitchFamily="18" charset="0"/>
            </a:endParaRP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5" name="TextBox 14">
            <a:extLst>
              <a:ext uri="{FF2B5EF4-FFF2-40B4-BE49-F238E27FC236}">
                <a16:creationId xmlns:a16="http://schemas.microsoft.com/office/drawing/2014/main" xmlns="" id="{0E33E073-684A-52AE-8382-15BFC447ED07}"/>
              </a:ext>
            </a:extLst>
          </p:cNvPr>
          <p:cNvSpPr txBox="1"/>
          <p:nvPr/>
        </p:nvSpPr>
        <p:spPr>
          <a:xfrm>
            <a:off x="5671226" y="2345187"/>
            <a:ext cx="3472774" cy="3046988"/>
          </a:xfrm>
          <a:prstGeom prst="rect">
            <a:avLst/>
          </a:prstGeom>
          <a:solidFill>
            <a:schemeClr val="accent2">
              <a:lumMod val="60000"/>
              <a:lumOff val="40000"/>
              <a:alpha val="75000"/>
            </a:schemeClr>
          </a:solidFill>
        </p:spPr>
        <p:txBody>
          <a:bodyPr wrap="square" rtlCol="0">
            <a:spAutoFit/>
          </a:bodyPr>
          <a:lstStyle/>
          <a:p>
            <a:r>
              <a:rPr lang="el-GR" sz="1600" dirty="0"/>
              <a:t>Οι απόψεις των πολιτών της Περιφέρειας Δυτικής Ελλάδας σχετικά με τη γενικότερη πορεία της χώρας είναι συνολικά ουδέτερες. Ποσοστό των ερωτώμενων ίσο με 60% θεωρεί πως τα πράγματα δεν πάνε ούτε προς τη σωστή ούτε προς τη λάθος κατεύθυνση ενώ ισοζυγισμένες και κοντά στο 20% είναι οι απόψεις σχετικά με το αν τα πράγματα πηγαίνουν είτε προς τη σωστή είτε προς τη λάθος κατεύθυνση </a:t>
            </a:r>
          </a:p>
        </p:txBody>
      </p:sp>
      <p:pic>
        <p:nvPicPr>
          <p:cNvPr id="7" name="Picture 6">
            <a:extLst>
              <a:ext uri="{FF2B5EF4-FFF2-40B4-BE49-F238E27FC236}">
                <a16:creationId xmlns:a16="http://schemas.microsoft.com/office/drawing/2014/main" xmlns="" id="{A2222915-CD91-847C-B054-D3D2F1FBC378}"/>
              </a:ext>
            </a:extLst>
          </p:cNvPr>
          <p:cNvPicPr>
            <a:picLocks noChangeAspect="1"/>
          </p:cNvPicPr>
          <p:nvPr/>
        </p:nvPicPr>
        <p:blipFill>
          <a:blip r:embed="rId4"/>
          <a:stretch>
            <a:fillRect/>
          </a:stretch>
        </p:blipFill>
        <p:spPr>
          <a:xfrm>
            <a:off x="0" y="1121245"/>
            <a:ext cx="5671226" cy="4800600"/>
          </a:xfrm>
          <a:prstGeom prst="rect">
            <a:avLst/>
          </a:prstGeom>
        </p:spPr>
      </p:pic>
      <p:sp>
        <p:nvSpPr>
          <p:cNvPr id="11" name="TextBox 10">
            <a:extLst>
              <a:ext uri="{FF2B5EF4-FFF2-40B4-BE49-F238E27FC236}">
                <a16:creationId xmlns:a16="http://schemas.microsoft.com/office/drawing/2014/main" xmlns="" id="{A1872081-D6E1-B496-5C86-73BC40A5A12D}"/>
              </a:ext>
            </a:extLst>
          </p:cNvPr>
          <p:cNvSpPr txBox="1"/>
          <p:nvPr/>
        </p:nvSpPr>
        <p:spPr>
          <a:xfrm>
            <a:off x="2662129" y="3977326"/>
            <a:ext cx="804155" cy="338554"/>
          </a:xfrm>
          <a:prstGeom prst="rect">
            <a:avLst/>
          </a:prstGeom>
          <a:noFill/>
        </p:spPr>
        <p:txBody>
          <a:bodyPr wrap="square" rtlCol="0">
            <a:spAutoFit/>
          </a:bodyPr>
          <a:lstStyle/>
          <a:p>
            <a:pPr algn="ctr"/>
            <a:r>
              <a:rPr lang="el-GR" sz="1600" b="1" dirty="0"/>
              <a:t>20,8% </a:t>
            </a:r>
          </a:p>
        </p:txBody>
      </p:sp>
      <p:sp>
        <p:nvSpPr>
          <p:cNvPr id="12" name="TextBox 11">
            <a:extLst>
              <a:ext uri="{FF2B5EF4-FFF2-40B4-BE49-F238E27FC236}">
                <a16:creationId xmlns:a16="http://schemas.microsoft.com/office/drawing/2014/main" xmlns="" id="{F7F51FE1-F240-A588-6DF3-6AE5FE60DFC0}"/>
              </a:ext>
            </a:extLst>
          </p:cNvPr>
          <p:cNvSpPr txBox="1"/>
          <p:nvPr/>
        </p:nvSpPr>
        <p:spPr>
          <a:xfrm>
            <a:off x="4189378" y="1828815"/>
            <a:ext cx="804155" cy="338554"/>
          </a:xfrm>
          <a:prstGeom prst="rect">
            <a:avLst/>
          </a:prstGeom>
          <a:noFill/>
        </p:spPr>
        <p:txBody>
          <a:bodyPr wrap="square" rtlCol="0">
            <a:spAutoFit/>
          </a:bodyPr>
          <a:lstStyle/>
          <a:p>
            <a:pPr algn="ctr"/>
            <a:r>
              <a:rPr lang="el-GR" sz="1600" b="1" dirty="0"/>
              <a:t>60,0% </a:t>
            </a:r>
          </a:p>
        </p:txBody>
      </p:sp>
      <p:sp>
        <p:nvSpPr>
          <p:cNvPr id="14" name="TextBox 13">
            <a:extLst>
              <a:ext uri="{FF2B5EF4-FFF2-40B4-BE49-F238E27FC236}">
                <a16:creationId xmlns:a16="http://schemas.microsoft.com/office/drawing/2014/main" xmlns="" id="{6E5A52F4-77FB-4992-CF90-9C3A0CEA918C}"/>
              </a:ext>
            </a:extLst>
          </p:cNvPr>
          <p:cNvSpPr txBox="1"/>
          <p:nvPr/>
        </p:nvSpPr>
        <p:spPr>
          <a:xfrm>
            <a:off x="1170560" y="4068779"/>
            <a:ext cx="804155" cy="338554"/>
          </a:xfrm>
          <a:prstGeom prst="rect">
            <a:avLst/>
          </a:prstGeom>
          <a:noFill/>
        </p:spPr>
        <p:txBody>
          <a:bodyPr wrap="square" rtlCol="0">
            <a:spAutoFit/>
          </a:bodyPr>
          <a:lstStyle/>
          <a:p>
            <a:pPr algn="ctr"/>
            <a:r>
              <a:rPr lang="el-GR" sz="1600" b="1" dirty="0"/>
              <a:t>19,2% </a:t>
            </a:r>
          </a:p>
        </p:txBody>
      </p:sp>
    </p:spTree>
    <p:extLst>
      <p:ext uri="{BB962C8B-B14F-4D97-AF65-F5344CB8AC3E}">
        <p14:creationId xmlns:p14="http://schemas.microsoft.com/office/powerpoint/2010/main" xmlns="" val="4095183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Συνολικός Δείκτης Αισιοδοξίας πολιτών Περιφέρειας Δυτικής Ελλάδας ΙΙ</a:t>
            </a:r>
            <a:endParaRPr lang="en-US" sz="2800" dirty="0">
              <a:cs typeface="Times New Roman" pitchFamily="18" charset="0"/>
            </a:endParaRPr>
          </a:p>
        </p:txBody>
      </p:sp>
      <p:sp>
        <p:nvSpPr>
          <p:cNvPr id="13" name="TextBox 12">
            <a:extLst>
              <a:ext uri="{FF2B5EF4-FFF2-40B4-BE49-F238E27FC236}">
                <a16:creationId xmlns:a16="http://schemas.microsoft.com/office/drawing/2014/main" xmlns="" id="{C9E681DC-D63B-A440-3A7C-3A37A5D6866E}"/>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5" name="TextBox 14">
            <a:extLst>
              <a:ext uri="{FF2B5EF4-FFF2-40B4-BE49-F238E27FC236}">
                <a16:creationId xmlns:a16="http://schemas.microsoft.com/office/drawing/2014/main" xmlns="" id="{0E33E073-684A-52AE-8382-15BFC447ED07}"/>
              </a:ext>
            </a:extLst>
          </p:cNvPr>
          <p:cNvSpPr txBox="1"/>
          <p:nvPr/>
        </p:nvSpPr>
        <p:spPr>
          <a:xfrm>
            <a:off x="5671226" y="2345187"/>
            <a:ext cx="3472774" cy="2554545"/>
          </a:xfrm>
          <a:prstGeom prst="rect">
            <a:avLst/>
          </a:prstGeom>
          <a:solidFill>
            <a:schemeClr val="accent2">
              <a:lumMod val="60000"/>
              <a:lumOff val="40000"/>
              <a:alpha val="75000"/>
            </a:schemeClr>
          </a:solidFill>
        </p:spPr>
        <p:txBody>
          <a:bodyPr wrap="square" rtlCol="0">
            <a:spAutoFit/>
          </a:bodyPr>
          <a:lstStyle/>
          <a:p>
            <a:r>
              <a:rPr lang="el-GR" sz="1600" dirty="0"/>
              <a:t>Έστω και οριακά η πιο αισιόδοξη Π.Ε. είναι αυτή της Αχαΐας με 19,2% αισιόδοξους πολίτες έναντι 16,5% απαισιόδοξους</a:t>
            </a:r>
          </a:p>
          <a:p>
            <a:endParaRPr lang="el-GR" sz="1600" dirty="0"/>
          </a:p>
          <a:p>
            <a:r>
              <a:rPr lang="el-GR" sz="1600" dirty="0"/>
              <a:t>Από την άλλη πλευρά η πιο απαισιόδοξη Π.Ε. είναι αυτή της Ηλείας με  20,4% αισιόδοξους για το μέλλον πολίτες έναντι 24,8% απαισιόδοξους για το μέλλον πολίτες </a:t>
            </a:r>
          </a:p>
        </p:txBody>
      </p:sp>
      <p:pic>
        <p:nvPicPr>
          <p:cNvPr id="4" name="Picture 3">
            <a:extLst>
              <a:ext uri="{FF2B5EF4-FFF2-40B4-BE49-F238E27FC236}">
                <a16:creationId xmlns:a16="http://schemas.microsoft.com/office/drawing/2014/main" xmlns="" id="{9FFBF75B-9DAA-9ED1-BF43-DEBCB0C46750}"/>
              </a:ext>
            </a:extLst>
          </p:cNvPr>
          <p:cNvPicPr>
            <a:picLocks noChangeAspect="1"/>
          </p:cNvPicPr>
          <p:nvPr/>
        </p:nvPicPr>
        <p:blipFill>
          <a:blip r:embed="rId4"/>
          <a:stretch>
            <a:fillRect/>
          </a:stretch>
        </p:blipFill>
        <p:spPr>
          <a:xfrm>
            <a:off x="1" y="1123949"/>
            <a:ext cx="5671226" cy="4800600"/>
          </a:xfrm>
          <a:prstGeom prst="rect">
            <a:avLst/>
          </a:prstGeom>
        </p:spPr>
      </p:pic>
    </p:spTree>
    <p:extLst>
      <p:ext uri="{BB962C8B-B14F-4D97-AF65-F5344CB8AC3E}">
        <p14:creationId xmlns:p14="http://schemas.microsoft.com/office/powerpoint/2010/main" xmlns="" val="13812131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Συμπεράσματα Έρευνας Ι</a:t>
            </a:r>
          </a:p>
        </p:txBody>
      </p:sp>
      <p:sp>
        <p:nvSpPr>
          <p:cNvPr id="3" name="TextBox 2">
            <a:extLst>
              <a:ext uri="{FF2B5EF4-FFF2-40B4-BE49-F238E27FC236}">
                <a16:creationId xmlns:a16="http://schemas.microsoft.com/office/drawing/2014/main" xmlns="" id="{FA056D59-FD1D-AEC8-6180-A823E9CBC39D}"/>
              </a:ext>
            </a:extLst>
          </p:cNvPr>
          <p:cNvSpPr txBox="1"/>
          <p:nvPr/>
        </p:nvSpPr>
        <p:spPr>
          <a:xfrm>
            <a:off x="301557" y="1145806"/>
            <a:ext cx="8647890" cy="6647974"/>
          </a:xfrm>
          <a:prstGeom prst="rect">
            <a:avLst/>
          </a:prstGeom>
          <a:noFill/>
        </p:spPr>
        <p:txBody>
          <a:bodyPr wrap="square" rtlCol="0">
            <a:spAutoFit/>
          </a:bodyPr>
          <a:lstStyle/>
          <a:p>
            <a:pPr marL="342900" indent="-342900" algn="just">
              <a:buFont typeface="+mj-lt"/>
              <a:buAutoNum type="arabicPeriod"/>
            </a:pPr>
            <a:r>
              <a:rPr lang="el-GR" sz="2000" dirty="0">
                <a:solidFill>
                  <a:srgbClr val="C00000"/>
                </a:solidFill>
              </a:rPr>
              <a:t>Οι πολίτες αντιλαμβάνονται ως μεγαλύτερες τις αυξήσεις των τιμών στο ρεύμα (45,6%) </a:t>
            </a:r>
            <a:r>
              <a:rPr lang="el-GR" sz="2000" dirty="0"/>
              <a:t>σε σχέση με την θέρμανση (34,98%) και τα καύσιμα κίνησης (35,91%)</a:t>
            </a:r>
          </a:p>
          <a:p>
            <a:pPr marL="342900" indent="-342900" algn="just">
              <a:buFont typeface="+mj-lt"/>
              <a:buAutoNum type="arabicPeriod"/>
            </a:pPr>
            <a:r>
              <a:rPr lang="el-GR" sz="2000" dirty="0"/>
              <a:t>Οι συμμετέχοντες από της Περιφερειακή Ενότητα Αιτωλοακαρνανίας θεωρούν ότι έχουν επιβαρυνθεί περισσότερο σε σχέση με τους πολίτες των Περιφερειακών Ενοτήτων Αχαΐας και Ηλείας </a:t>
            </a:r>
          </a:p>
          <a:p>
            <a:pPr marL="342900" indent="-342900" algn="just">
              <a:buFont typeface="+mj-lt"/>
              <a:buAutoNum type="arabicPeriod"/>
            </a:pPr>
            <a:r>
              <a:rPr lang="el-GR" sz="2000" dirty="0"/>
              <a:t>Οι πολίτες της Περιφέρειας Δυτικής Ελλάδας μία πολύ πιο έντονη ανησυχία για πιθανή αύξησης των τιμών των καυσίμων σε σχέση με τις τιμές του ρεύματος</a:t>
            </a:r>
          </a:p>
          <a:p>
            <a:pPr marL="342900" indent="-342900" algn="just">
              <a:buFont typeface="+mj-lt"/>
              <a:buAutoNum type="arabicPeriod"/>
            </a:pPr>
            <a:r>
              <a:rPr lang="el-GR" sz="2000" dirty="0">
                <a:solidFill>
                  <a:srgbClr val="C00000"/>
                </a:solidFill>
              </a:rPr>
              <a:t>Το γεγονός ότι οι πολίτες αντιλαμβάνονται ως μεγαλύτερες τις αυξήσεις στο ρεύμα ίσως να τους κάνει να πιστεύουν ότι δεν υπάρχουν περιθώρια περεταίρω αύξησης καθώς το κράτος (που αναγνωρίζουν ως φορέα προστασίας) θα βοηθήσει τη συγκράτηση των τιμών περισσότερο σε σχέση με τα καύσιμα που θεωρούν ότι έχουν περιθώρια περεταίρω αύξησης τιμών</a:t>
            </a:r>
            <a:endParaRPr lang="el-GR" sz="2000" dirty="0"/>
          </a:p>
          <a:p>
            <a:pPr marL="342900" indent="-342900" algn="just">
              <a:buFont typeface="+mj-lt"/>
              <a:buAutoNum type="arabicPeriod"/>
            </a:pPr>
            <a:r>
              <a:rPr lang="el-GR" sz="2000" dirty="0"/>
              <a:t>Μόνο το 4,3% των πολιτών της ΠΔΕ θεωρεί ότι δεν επηρεάστηκαν οι καταναλωτικές του δαπάνες από την αύξηση του κόστους ενέργειας. Συνεπώς το θέμα απασχολεί τους πολίτες γεγονός που φαίνεται και από τον μεγάλο αριθμό των συμμετεχόντων στην έρευνα</a:t>
            </a:r>
          </a:p>
          <a:p>
            <a:pPr marL="342900" indent="-342900" algn="just">
              <a:buFont typeface="+mj-lt"/>
              <a:buAutoNum type="arabicPeriod"/>
            </a:pPr>
            <a:endParaRPr lang="el-GR" dirty="0"/>
          </a:p>
          <a:p>
            <a:pPr marL="342900" indent="-342900">
              <a:buFont typeface="+mj-lt"/>
              <a:buAutoNum type="arabicPeriod"/>
            </a:pPr>
            <a:endParaRPr lang="el-GR" sz="1600" dirty="0"/>
          </a:p>
          <a:p>
            <a:pPr marL="342900" indent="-342900">
              <a:buFont typeface="+mj-lt"/>
              <a:buAutoNum type="arabicPeriod"/>
            </a:pPr>
            <a:endParaRPr lang="el-GR" sz="1600" dirty="0">
              <a:solidFill>
                <a:srgbClr val="C00000"/>
              </a:solidFill>
            </a:endParaRPr>
          </a:p>
          <a:p>
            <a:pPr marL="342900" indent="-342900">
              <a:buFont typeface="+mj-lt"/>
              <a:buAutoNum type="arabicPeriod"/>
            </a:pPr>
            <a:endParaRPr lang="el-GR" sz="1600" dirty="0"/>
          </a:p>
        </p:txBody>
      </p:sp>
      <p:sp>
        <p:nvSpPr>
          <p:cNvPr id="6" name="TextBox 5">
            <a:extLst>
              <a:ext uri="{FF2B5EF4-FFF2-40B4-BE49-F238E27FC236}">
                <a16:creationId xmlns:a16="http://schemas.microsoft.com/office/drawing/2014/main" xmlns="" id="{A0598CF5-DACC-67C5-0002-03D05C1AE3D2}"/>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3498217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Συμπεράσματα Έρευνας ΙΙ</a:t>
            </a:r>
          </a:p>
        </p:txBody>
      </p:sp>
      <p:sp>
        <p:nvSpPr>
          <p:cNvPr id="3" name="TextBox 2">
            <a:extLst>
              <a:ext uri="{FF2B5EF4-FFF2-40B4-BE49-F238E27FC236}">
                <a16:creationId xmlns:a16="http://schemas.microsoft.com/office/drawing/2014/main" xmlns="" id="{FA056D59-FD1D-AEC8-6180-A823E9CBC39D}"/>
              </a:ext>
            </a:extLst>
          </p:cNvPr>
          <p:cNvSpPr txBox="1"/>
          <p:nvPr/>
        </p:nvSpPr>
        <p:spPr>
          <a:xfrm>
            <a:off x="301557" y="1145806"/>
            <a:ext cx="8647890" cy="6370975"/>
          </a:xfrm>
          <a:prstGeom prst="rect">
            <a:avLst/>
          </a:prstGeom>
          <a:noFill/>
        </p:spPr>
        <p:txBody>
          <a:bodyPr wrap="square" rtlCol="0">
            <a:spAutoFit/>
          </a:bodyPr>
          <a:lstStyle/>
          <a:p>
            <a:pPr marL="342900" indent="-342900" algn="just">
              <a:buFont typeface="+mj-lt"/>
              <a:buAutoNum type="arabicPeriod" startAt="6"/>
            </a:pPr>
            <a:r>
              <a:rPr lang="el-GR" sz="2000" dirty="0">
                <a:solidFill>
                  <a:srgbClr val="C00000"/>
                </a:solidFill>
              </a:rPr>
              <a:t>Η έντονη επίδραση που δηλώνουν οι πολίτες ότι έχει η αύξηση του ενεργειακού κόστους στις καταναλωτικές τους δαπάνες, δε συμφωνεί με τα στοιχεία πτώσης τζίρου των επιχειρήσεων της ΠΔΕ. </a:t>
            </a:r>
            <a:r>
              <a:rPr lang="el-GR" sz="2000" dirty="0"/>
              <a:t>Μία πιθανή εξήγηση είναι πως οι πολίτες τείνουν να εκφράζουν μέσα από τις έρευνες την διαμαρτυρία τους για θέματα όπως αυτό της αύξησης κόστους χωρίς να υπολογίζουν με ακρίβεια τις πραγματικές επιδράσεις του κόστους αυτού στον τρόπο ζωής τους</a:t>
            </a:r>
          </a:p>
          <a:p>
            <a:pPr marL="342900" indent="-342900" algn="just">
              <a:buFont typeface="+mj-lt"/>
              <a:buAutoNum type="arabicPeriod" startAt="6"/>
            </a:pPr>
            <a:r>
              <a:rPr lang="el-GR" sz="2000" dirty="0"/>
              <a:t>Αν η Περιφέρεια Δυτικής Ελλάδας αποφασίσει να αναλάβει κάποια πρωτοβουλία για τη βοήθεια των πολιτών σχετικά με τα κόστη ενέργειας, </a:t>
            </a:r>
            <a:r>
              <a:rPr lang="el-GR" sz="2000" dirty="0">
                <a:solidFill>
                  <a:srgbClr val="C00000"/>
                </a:solidFill>
              </a:rPr>
              <a:t>τότε οι πολίτες θα πρότειναν σε κάθε περίπτωση την επένδυση, ή τη βοήθεια επένδυσης σε Ανανεώσιμες Πηγές Ενέργειας </a:t>
            </a:r>
          </a:p>
          <a:p>
            <a:pPr marL="342900" indent="-342900" algn="just">
              <a:buFont typeface="+mj-lt"/>
              <a:buAutoNum type="arabicPeriod" startAt="6"/>
            </a:pPr>
            <a:r>
              <a:rPr lang="el-GR" sz="2000" dirty="0">
                <a:solidFill>
                  <a:srgbClr val="C00000"/>
                </a:solidFill>
              </a:rPr>
              <a:t>Καταγράφεται στην έρευνα μία συνολική απαισιοδοξία για την πορεία των τιμών των προϊόντων κατά το επόμενο εξάμηνο που αντικατοπτρίζει τον πρωτοφανή για δεδομένα ευρωζώνης πληθωρισμό της Ελλάδας</a:t>
            </a:r>
            <a:r>
              <a:rPr lang="el-GR" sz="2000" dirty="0"/>
              <a:t>. Σε ποσοστά , 88,4% για την Π.Ε. Αιτωλοακαρνανίας, 90,4% για την Π.Ε. Αχαΐας, 85,2% για την Π.Ε. Ηλείας, οι πολίτες πιστεύουν πως οι τιμές θα αυξηθούν το επόμενο εξάμηνο με ότι αυτό συνεπάγεται για το οικονομικό κλίμα και την ψυχολογία τους σε σχέση με νέες αγορές </a:t>
            </a:r>
          </a:p>
          <a:p>
            <a:endParaRPr lang="el-GR" sz="1600" dirty="0"/>
          </a:p>
          <a:p>
            <a:pPr marL="342900" indent="-342900">
              <a:buFont typeface="+mj-lt"/>
              <a:buAutoNum type="arabicPeriod" startAt="6"/>
            </a:pPr>
            <a:endParaRPr lang="el-GR" sz="1600" dirty="0">
              <a:solidFill>
                <a:srgbClr val="C00000"/>
              </a:solidFill>
            </a:endParaRPr>
          </a:p>
          <a:p>
            <a:pPr marL="342900" indent="-342900">
              <a:buFont typeface="+mj-lt"/>
              <a:buAutoNum type="arabicPeriod" startAt="6"/>
            </a:pPr>
            <a:endParaRPr lang="el-GR" sz="1600" dirty="0"/>
          </a:p>
        </p:txBody>
      </p:sp>
      <p:sp>
        <p:nvSpPr>
          <p:cNvPr id="6" name="TextBox 5">
            <a:extLst>
              <a:ext uri="{FF2B5EF4-FFF2-40B4-BE49-F238E27FC236}">
                <a16:creationId xmlns:a16="http://schemas.microsoft.com/office/drawing/2014/main" xmlns="" id="{A0598CF5-DACC-67C5-0002-03D05C1AE3D2}"/>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316047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Συμπεράσματα Έρευνας ΙΙΙ</a:t>
            </a:r>
          </a:p>
        </p:txBody>
      </p:sp>
      <p:sp>
        <p:nvSpPr>
          <p:cNvPr id="3" name="TextBox 2">
            <a:extLst>
              <a:ext uri="{FF2B5EF4-FFF2-40B4-BE49-F238E27FC236}">
                <a16:creationId xmlns:a16="http://schemas.microsoft.com/office/drawing/2014/main" xmlns="" id="{FA056D59-FD1D-AEC8-6180-A823E9CBC39D}"/>
              </a:ext>
            </a:extLst>
          </p:cNvPr>
          <p:cNvSpPr txBox="1"/>
          <p:nvPr/>
        </p:nvSpPr>
        <p:spPr>
          <a:xfrm>
            <a:off x="301557" y="1145806"/>
            <a:ext cx="8647890" cy="4216539"/>
          </a:xfrm>
          <a:prstGeom prst="rect">
            <a:avLst/>
          </a:prstGeom>
          <a:noFill/>
        </p:spPr>
        <p:txBody>
          <a:bodyPr wrap="square" rtlCol="0">
            <a:spAutoFit/>
          </a:bodyPr>
          <a:lstStyle/>
          <a:p>
            <a:pPr marL="342900" indent="-342900" algn="just">
              <a:buFont typeface="+mj-lt"/>
              <a:buAutoNum type="arabicPeriod" startAt="9"/>
            </a:pPr>
            <a:r>
              <a:rPr lang="el-GR" sz="2000" dirty="0"/>
              <a:t>Οι πολίτες της Περιφέρειας Δυτικής Ελλάδας αποδίδουν τις αυξήσεις των τιμών σε εξωγενείς της ελληνικής πραγματικότητας παράγοντες όπως η παγκόσμια ενεργειακή κρίση που προκλήθηκε από τη σύρραξη στην Ουκρανία και η πανδημία</a:t>
            </a:r>
          </a:p>
          <a:p>
            <a:pPr marL="342900" indent="-342900">
              <a:buFont typeface="+mj-lt"/>
              <a:buAutoNum type="arabicPeriod" startAt="9"/>
            </a:pPr>
            <a:r>
              <a:rPr lang="el-GR" sz="2000" dirty="0">
                <a:solidFill>
                  <a:srgbClr val="C00000"/>
                </a:solidFill>
              </a:rPr>
              <a:t>Οι απόψεις των πολιτών της Περιφέρειας Δυτικής Ελλάδας σχετικά με τη γενικότερη πορεία της χώρας είναι συνολικά ουδέτερες. </a:t>
            </a:r>
            <a:r>
              <a:rPr lang="el-GR" sz="2000" dirty="0"/>
              <a:t>Ποσοστό των ερωτώμενων ίσο με 60% θεωρεί πως τα πράγματα δεν πάνε ούτε προς τη σωστή ούτε προς τη λάθος κατεύθυνση ενώ ισοζυγισμένες και κοντά στο 20% είναι οι απόψεις σχετικά με το αν τα πράγματα πηγαίνουν είτε προς τη σωστή είτε προς τη λάθος κατεύθυνση. Οριακά οι πιο αισιόδοξοι πολίτες εντοπίζονται στην Π.Ε. Αχαΐας</a:t>
            </a:r>
          </a:p>
          <a:p>
            <a:pPr marL="342900" indent="-342900">
              <a:buFont typeface="+mj-lt"/>
              <a:buAutoNum type="arabicPeriod" startAt="9"/>
            </a:pPr>
            <a:endParaRPr lang="el-GR" sz="1600" dirty="0"/>
          </a:p>
          <a:p>
            <a:pPr marL="342900" indent="-342900">
              <a:buFont typeface="+mj-lt"/>
              <a:buAutoNum type="arabicPeriod" startAt="9"/>
            </a:pPr>
            <a:endParaRPr lang="el-GR" sz="1600" dirty="0">
              <a:solidFill>
                <a:srgbClr val="C00000"/>
              </a:solidFill>
            </a:endParaRPr>
          </a:p>
          <a:p>
            <a:pPr marL="342900" indent="-342900">
              <a:buFont typeface="+mj-lt"/>
              <a:buAutoNum type="arabicPeriod" startAt="9"/>
            </a:pPr>
            <a:endParaRPr lang="el-GR" sz="1600" dirty="0"/>
          </a:p>
        </p:txBody>
      </p:sp>
      <p:sp>
        <p:nvSpPr>
          <p:cNvPr id="6" name="TextBox 5">
            <a:extLst>
              <a:ext uri="{FF2B5EF4-FFF2-40B4-BE49-F238E27FC236}">
                <a16:creationId xmlns:a16="http://schemas.microsoft.com/office/drawing/2014/main" xmlns="" id="{A0598CF5-DACC-67C5-0002-03D05C1AE3D2}"/>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009855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Δημογραφικά Χαρακτηριστικά Συμμετεχόντων στην Έρευνα ΙΙ </a:t>
            </a:r>
            <a:endParaRPr lang="en-US" dirty="0">
              <a:cs typeface="Times New Roman" pitchFamily="18" charset="0"/>
            </a:endParaRPr>
          </a:p>
        </p:txBody>
      </p:sp>
      <p:sp>
        <p:nvSpPr>
          <p:cNvPr id="16" name="TextBox 15">
            <a:extLst>
              <a:ext uri="{FF2B5EF4-FFF2-40B4-BE49-F238E27FC236}">
                <a16:creationId xmlns:a16="http://schemas.microsoft.com/office/drawing/2014/main" xmlns="" id="{7DAF572E-8B14-A151-0C4F-E3EB90E6F269}"/>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25" name="TextBox 24">
            <a:extLst>
              <a:ext uri="{FF2B5EF4-FFF2-40B4-BE49-F238E27FC236}">
                <a16:creationId xmlns:a16="http://schemas.microsoft.com/office/drawing/2014/main" xmlns="" id="{5C49FF84-9499-FF59-08DB-40924FCB762C}"/>
              </a:ext>
            </a:extLst>
          </p:cNvPr>
          <p:cNvSpPr txBox="1"/>
          <p:nvPr/>
        </p:nvSpPr>
        <p:spPr>
          <a:xfrm>
            <a:off x="5291847" y="2141023"/>
            <a:ext cx="3852153" cy="3139321"/>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dirty="0"/>
              <a:t>Η μέση ηλικία των συμμετεχόντων στην έρευνα ήταν 40,8 έτη </a:t>
            </a:r>
          </a:p>
          <a:p>
            <a:pPr marL="285750" indent="-285750">
              <a:buFont typeface="Arial" panose="020B0604020202020204" pitchFamily="34" charset="0"/>
              <a:buChar char="•"/>
            </a:pPr>
            <a:r>
              <a:rPr lang="el-GR" dirty="0"/>
              <a:t>Η ηλικία με την μεγαλύτερη εκπροσώπηση ήτα αυτή των 38 ετών με 106 συμμετέχοντες</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Στην έρευνα συμμετείχαν 527 γυναίκες (40%)</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Επίσης συμμετείχαν 789 άνδρες (60%)</a:t>
            </a:r>
          </a:p>
        </p:txBody>
      </p:sp>
      <p:pic>
        <p:nvPicPr>
          <p:cNvPr id="5" name="Picture 4">
            <a:extLst>
              <a:ext uri="{FF2B5EF4-FFF2-40B4-BE49-F238E27FC236}">
                <a16:creationId xmlns:a16="http://schemas.microsoft.com/office/drawing/2014/main" xmlns="" id="{FF56C863-ED02-EC0B-6460-C000930241DF}"/>
              </a:ext>
            </a:extLst>
          </p:cNvPr>
          <p:cNvPicPr>
            <a:picLocks noChangeAspect="1"/>
          </p:cNvPicPr>
          <p:nvPr/>
        </p:nvPicPr>
        <p:blipFill>
          <a:blip r:embed="rId4"/>
          <a:stretch>
            <a:fillRect/>
          </a:stretch>
        </p:blipFill>
        <p:spPr>
          <a:xfrm>
            <a:off x="1" y="1124663"/>
            <a:ext cx="5291846" cy="3008677"/>
          </a:xfrm>
          <a:prstGeom prst="rect">
            <a:avLst/>
          </a:prstGeom>
        </p:spPr>
      </p:pic>
      <p:pic>
        <p:nvPicPr>
          <p:cNvPr id="7" name="Picture 6">
            <a:extLst>
              <a:ext uri="{FF2B5EF4-FFF2-40B4-BE49-F238E27FC236}">
                <a16:creationId xmlns:a16="http://schemas.microsoft.com/office/drawing/2014/main" xmlns="" id="{8235023D-2588-CA7F-DCB6-A5645209A2F0}"/>
              </a:ext>
            </a:extLst>
          </p:cNvPr>
          <p:cNvPicPr>
            <a:picLocks noChangeAspect="1"/>
          </p:cNvPicPr>
          <p:nvPr/>
        </p:nvPicPr>
        <p:blipFill>
          <a:blip r:embed="rId5"/>
          <a:stretch>
            <a:fillRect/>
          </a:stretch>
        </p:blipFill>
        <p:spPr>
          <a:xfrm>
            <a:off x="-1" y="4133339"/>
            <a:ext cx="5291846" cy="2494402"/>
          </a:xfrm>
          <a:prstGeom prst="rect">
            <a:avLst/>
          </a:prstGeom>
        </p:spPr>
      </p:pic>
      <p:sp>
        <p:nvSpPr>
          <p:cNvPr id="11" name="TextBox 10">
            <a:extLst>
              <a:ext uri="{FF2B5EF4-FFF2-40B4-BE49-F238E27FC236}">
                <a16:creationId xmlns:a16="http://schemas.microsoft.com/office/drawing/2014/main" xmlns="" id="{23124914-ED12-EE50-9517-194E0EBDA908}"/>
              </a:ext>
            </a:extLst>
          </p:cNvPr>
          <p:cNvSpPr txBox="1"/>
          <p:nvPr/>
        </p:nvSpPr>
        <p:spPr>
          <a:xfrm>
            <a:off x="2780488" y="5195874"/>
            <a:ext cx="583659" cy="369332"/>
          </a:xfrm>
          <a:prstGeom prst="rect">
            <a:avLst/>
          </a:prstGeom>
          <a:noFill/>
        </p:spPr>
        <p:txBody>
          <a:bodyPr wrap="square" rtlCol="0">
            <a:spAutoFit/>
          </a:bodyPr>
          <a:lstStyle/>
          <a:p>
            <a:r>
              <a:rPr lang="el-GR" dirty="0">
                <a:solidFill>
                  <a:schemeClr val="bg1"/>
                </a:solidFill>
              </a:rPr>
              <a:t>40%</a:t>
            </a:r>
          </a:p>
        </p:txBody>
      </p:sp>
      <p:sp>
        <p:nvSpPr>
          <p:cNvPr id="15" name="TextBox 14">
            <a:extLst>
              <a:ext uri="{FF2B5EF4-FFF2-40B4-BE49-F238E27FC236}">
                <a16:creationId xmlns:a16="http://schemas.microsoft.com/office/drawing/2014/main" xmlns="" id="{FB7054CB-C1E6-C009-2C36-AFF27B5FFCB0}"/>
              </a:ext>
            </a:extLst>
          </p:cNvPr>
          <p:cNvSpPr txBox="1"/>
          <p:nvPr/>
        </p:nvSpPr>
        <p:spPr>
          <a:xfrm>
            <a:off x="852791" y="5380540"/>
            <a:ext cx="583659" cy="369332"/>
          </a:xfrm>
          <a:prstGeom prst="rect">
            <a:avLst/>
          </a:prstGeom>
          <a:noFill/>
        </p:spPr>
        <p:txBody>
          <a:bodyPr wrap="square" rtlCol="0">
            <a:spAutoFit/>
          </a:bodyPr>
          <a:lstStyle/>
          <a:p>
            <a:r>
              <a:rPr lang="el-GR" dirty="0"/>
              <a:t>60%</a:t>
            </a:r>
          </a:p>
        </p:txBody>
      </p:sp>
    </p:spTree>
    <p:extLst>
      <p:ext uri="{BB962C8B-B14F-4D97-AF65-F5344CB8AC3E}">
        <p14:creationId xmlns:p14="http://schemas.microsoft.com/office/powerpoint/2010/main" xmlns="" val="845132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Δημογραφικά Χαρακτηριστικά Συμμετεχόντων στην Έρευνα ΙΙ</a:t>
            </a:r>
            <a:r>
              <a:rPr lang="en-GB" dirty="0">
                <a:cs typeface="Times New Roman" pitchFamily="18" charset="0"/>
              </a:rPr>
              <a:t>I</a:t>
            </a:r>
            <a:r>
              <a:rPr lang="el-GR" dirty="0">
                <a:cs typeface="Times New Roman" pitchFamily="18" charset="0"/>
              </a:rPr>
              <a:t> </a:t>
            </a:r>
            <a:endParaRPr lang="en-US" dirty="0">
              <a:cs typeface="Times New Roman" pitchFamily="18" charset="0"/>
            </a:endParaRPr>
          </a:p>
        </p:txBody>
      </p:sp>
      <p:sp>
        <p:nvSpPr>
          <p:cNvPr id="16" name="TextBox 15">
            <a:extLst>
              <a:ext uri="{FF2B5EF4-FFF2-40B4-BE49-F238E27FC236}">
                <a16:creationId xmlns:a16="http://schemas.microsoft.com/office/drawing/2014/main" xmlns="" id="{7DAF572E-8B14-A151-0C4F-E3EB90E6F269}"/>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25" name="TextBox 24">
            <a:extLst>
              <a:ext uri="{FF2B5EF4-FFF2-40B4-BE49-F238E27FC236}">
                <a16:creationId xmlns:a16="http://schemas.microsoft.com/office/drawing/2014/main" xmlns="" id="{5C49FF84-9499-FF59-08DB-40924FCB762C}"/>
              </a:ext>
            </a:extLst>
          </p:cNvPr>
          <p:cNvSpPr txBox="1"/>
          <p:nvPr/>
        </p:nvSpPr>
        <p:spPr>
          <a:xfrm>
            <a:off x="5068112" y="1599500"/>
            <a:ext cx="4075888" cy="4524315"/>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dirty="0"/>
              <a:t>Το 5,2% έχει μεταπτυχιακό τίτλο σπουδών</a:t>
            </a:r>
          </a:p>
          <a:p>
            <a:pPr marL="285750" indent="-285750">
              <a:buFont typeface="Arial" panose="020B0604020202020204" pitchFamily="34" charset="0"/>
              <a:buChar char="•"/>
            </a:pPr>
            <a:r>
              <a:rPr lang="el-GR" dirty="0"/>
              <a:t>Το 29,9% έχει πτυχίο τριτοβάθμιας εκπαίδευσης</a:t>
            </a:r>
          </a:p>
          <a:p>
            <a:pPr marL="285750" indent="-285750">
              <a:buFont typeface="Arial" panose="020B0604020202020204" pitchFamily="34" charset="0"/>
              <a:buChar char="•"/>
            </a:pPr>
            <a:r>
              <a:rPr lang="el-GR" dirty="0">
                <a:solidFill>
                  <a:srgbClr val="C00000"/>
                </a:solidFill>
              </a:rPr>
              <a:t>Το 59,6% του δείγματος έχει απολυτήριο Λυκείου</a:t>
            </a:r>
          </a:p>
          <a:p>
            <a:pPr marL="285750" indent="-285750">
              <a:buFont typeface="Arial" panose="020B0604020202020204" pitchFamily="34" charset="0"/>
              <a:buChar char="•"/>
            </a:pPr>
            <a:r>
              <a:rPr lang="el-GR" dirty="0"/>
              <a:t>Το 5,1% έχει απολυτήριο γυμνασίου</a:t>
            </a:r>
          </a:p>
          <a:p>
            <a:pPr marL="285750" indent="-285750">
              <a:buFont typeface="Arial" panose="020B0604020202020204" pitchFamily="34" charset="0"/>
              <a:buChar char="•"/>
            </a:pPr>
            <a:r>
              <a:rPr lang="el-GR" dirty="0"/>
              <a:t>Το 0,2% έχει τελειώσει το δημοτικό</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solidFill>
                  <a:srgbClr val="C00000"/>
                </a:solidFill>
              </a:rPr>
              <a:t>Ποσοστό ίσο με 59,3% εργάζονται ως Ιδιωτικοί Υπάλληλοι</a:t>
            </a:r>
          </a:p>
          <a:p>
            <a:pPr marL="285750" indent="-285750">
              <a:buFont typeface="Arial" panose="020B0604020202020204" pitchFamily="34" charset="0"/>
              <a:buChar char="•"/>
            </a:pPr>
            <a:r>
              <a:rPr lang="el-GR" dirty="0"/>
              <a:t>16,7% Δηλώνουν εργοδότες και αυτοαπασχολούμενοι </a:t>
            </a:r>
          </a:p>
          <a:p>
            <a:pPr marL="285750" indent="-285750">
              <a:buFont typeface="Arial" panose="020B0604020202020204" pitchFamily="34" charset="0"/>
              <a:buChar char="•"/>
            </a:pPr>
            <a:r>
              <a:rPr lang="el-GR" dirty="0"/>
              <a:t>Οι δημόσιοι υπάλληλοι αποτελούν το 7,4% του δείγματος </a:t>
            </a:r>
          </a:p>
          <a:p>
            <a:pPr marL="285750" indent="-285750">
              <a:buFont typeface="Arial" panose="020B0604020202020204" pitchFamily="34" charset="0"/>
              <a:buChar char="•"/>
            </a:pPr>
            <a:r>
              <a:rPr lang="el-GR" dirty="0"/>
              <a:t>Οι Γεωργοί αποτελούν το 6,5% </a:t>
            </a:r>
          </a:p>
        </p:txBody>
      </p:sp>
      <p:pic>
        <p:nvPicPr>
          <p:cNvPr id="4" name="Picture 3">
            <a:extLst>
              <a:ext uri="{FF2B5EF4-FFF2-40B4-BE49-F238E27FC236}">
                <a16:creationId xmlns:a16="http://schemas.microsoft.com/office/drawing/2014/main" xmlns="" id="{789F8419-F067-53A2-60AC-244420B88232}"/>
              </a:ext>
            </a:extLst>
          </p:cNvPr>
          <p:cNvPicPr>
            <a:picLocks noChangeAspect="1"/>
          </p:cNvPicPr>
          <p:nvPr/>
        </p:nvPicPr>
        <p:blipFill>
          <a:blip r:embed="rId4"/>
          <a:stretch>
            <a:fillRect/>
          </a:stretch>
        </p:blipFill>
        <p:spPr>
          <a:xfrm>
            <a:off x="-1" y="1123949"/>
            <a:ext cx="5068111" cy="3195132"/>
          </a:xfrm>
          <a:prstGeom prst="rect">
            <a:avLst/>
          </a:prstGeom>
        </p:spPr>
      </p:pic>
      <p:pic>
        <p:nvPicPr>
          <p:cNvPr id="10" name="Picture 9">
            <a:extLst>
              <a:ext uri="{FF2B5EF4-FFF2-40B4-BE49-F238E27FC236}">
                <a16:creationId xmlns:a16="http://schemas.microsoft.com/office/drawing/2014/main" xmlns="" id="{5CA53744-1C9E-5F5C-671B-2F1A0E3AB9C7}"/>
              </a:ext>
            </a:extLst>
          </p:cNvPr>
          <p:cNvPicPr>
            <a:picLocks noChangeAspect="1"/>
          </p:cNvPicPr>
          <p:nvPr/>
        </p:nvPicPr>
        <p:blipFill>
          <a:blip r:embed="rId5"/>
          <a:stretch>
            <a:fillRect/>
          </a:stretch>
        </p:blipFill>
        <p:spPr>
          <a:xfrm>
            <a:off x="-3" y="4314538"/>
            <a:ext cx="5068111" cy="2313204"/>
          </a:xfrm>
          <a:prstGeom prst="rect">
            <a:avLst/>
          </a:prstGeom>
        </p:spPr>
      </p:pic>
    </p:spTree>
    <p:extLst>
      <p:ext uri="{BB962C8B-B14F-4D97-AF65-F5344CB8AC3E}">
        <p14:creationId xmlns:p14="http://schemas.microsoft.com/office/powerpoint/2010/main" xmlns="" val="2253790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Δημογραφικά Χαρακτηριστικά Συμμετεχόντων στην Έρευνα </a:t>
            </a:r>
            <a:r>
              <a:rPr lang="en-GB" dirty="0">
                <a:cs typeface="Times New Roman" pitchFamily="18" charset="0"/>
              </a:rPr>
              <a:t>IV</a:t>
            </a:r>
            <a:r>
              <a:rPr lang="el-GR" dirty="0">
                <a:cs typeface="Times New Roman" pitchFamily="18" charset="0"/>
              </a:rPr>
              <a:t> </a:t>
            </a:r>
            <a:endParaRPr lang="en-US" dirty="0">
              <a:cs typeface="Times New Roman" pitchFamily="18" charset="0"/>
            </a:endParaRPr>
          </a:p>
        </p:txBody>
      </p:sp>
      <p:sp>
        <p:nvSpPr>
          <p:cNvPr id="16" name="TextBox 15">
            <a:extLst>
              <a:ext uri="{FF2B5EF4-FFF2-40B4-BE49-F238E27FC236}">
                <a16:creationId xmlns:a16="http://schemas.microsoft.com/office/drawing/2014/main" xmlns="" id="{7DAF572E-8B14-A151-0C4F-E3EB90E6F269}"/>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pic>
        <p:nvPicPr>
          <p:cNvPr id="5" name="Picture 4">
            <a:extLst>
              <a:ext uri="{FF2B5EF4-FFF2-40B4-BE49-F238E27FC236}">
                <a16:creationId xmlns:a16="http://schemas.microsoft.com/office/drawing/2014/main" xmlns="" id="{31D14512-DC1A-CE1C-D938-5C165C541249}"/>
              </a:ext>
            </a:extLst>
          </p:cNvPr>
          <p:cNvPicPr>
            <a:picLocks noChangeAspect="1"/>
          </p:cNvPicPr>
          <p:nvPr/>
        </p:nvPicPr>
        <p:blipFill>
          <a:blip r:embed="rId4"/>
          <a:stretch>
            <a:fillRect/>
          </a:stretch>
        </p:blipFill>
        <p:spPr>
          <a:xfrm>
            <a:off x="0" y="1123949"/>
            <a:ext cx="5321030" cy="3107529"/>
          </a:xfrm>
          <a:prstGeom prst="rect">
            <a:avLst/>
          </a:prstGeom>
        </p:spPr>
      </p:pic>
      <p:sp>
        <p:nvSpPr>
          <p:cNvPr id="11" name="TextBox 10">
            <a:extLst>
              <a:ext uri="{FF2B5EF4-FFF2-40B4-BE49-F238E27FC236}">
                <a16:creationId xmlns:a16="http://schemas.microsoft.com/office/drawing/2014/main" xmlns="" id="{7B5D32FF-AAED-A862-DCBC-1D1C82396F96}"/>
              </a:ext>
            </a:extLst>
          </p:cNvPr>
          <p:cNvSpPr txBox="1"/>
          <p:nvPr/>
        </p:nvSpPr>
        <p:spPr>
          <a:xfrm>
            <a:off x="5321030" y="1123948"/>
            <a:ext cx="3822970" cy="5078313"/>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dirty="0"/>
              <a:t>Οι διάφορες περιφερειακές ενότητες δε παρουσιάζουν έντονες διαφορές απασχόλησης μεταξύ τους</a:t>
            </a:r>
          </a:p>
          <a:p>
            <a:endParaRPr lang="el-GR" dirty="0"/>
          </a:p>
          <a:p>
            <a:pPr marL="285750" indent="-285750">
              <a:buFont typeface="Arial" panose="020B0604020202020204" pitchFamily="34" charset="0"/>
              <a:buChar char="•"/>
            </a:pPr>
            <a:r>
              <a:rPr lang="el-GR" dirty="0"/>
              <a:t>Οριακές διαφορές εντοπίζονται στην Περιφερειακή Ενότητα Ηλείας όπου συναντάται το </a:t>
            </a:r>
            <a:r>
              <a:rPr lang="el-GR" dirty="0">
                <a:solidFill>
                  <a:srgbClr val="C00000"/>
                </a:solidFill>
              </a:rPr>
              <a:t>μεγαλύτερο ποσοστό αυτοαπασχολούμενων/ εργοδοτών (19,9%), το μικρότερο ποσοστό ιδιωτικών υπαλλήλων (57,9%) και το μεγαλύτερο ποσοστό γεωργών (8,5%)</a:t>
            </a:r>
          </a:p>
          <a:p>
            <a:pPr marL="285750" indent="-285750">
              <a:buFont typeface="Arial" panose="020B0604020202020204" pitchFamily="34" charset="0"/>
              <a:buChar char="•"/>
            </a:pPr>
            <a:endParaRPr lang="el-GR" dirty="0">
              <a:solidFill>
                <a:srgbClr val="C00000"/>
              </a:solidFill>
            </a:endParaRPr>
          </a:p>
          <a:p>
            <a:pPr marL="285750" indent="-285750">
              <a:buFont typeface="Arial" panose="020B0604020202020204" pitchFamily="34" charset="0"/>
              <a:buChar char="•"/>
            </a:pPr>
            <a:r>
              <a:rPr lang="el-GR" dirty="0">
                <a:solidFill>
                  <a:srgbClr val="C00000"/>
                </a:solidFill>
              </a:rPr>
              <a:t>Το 82,7% του δείγματος έχει ετήσιο καθαρό οικογενειακό εισόδημα που δε ξεπερνάει 20.000€ (1660€ ανά μήνα) </a:t>
            </a:r>
          </a:p>
        </p:txBody>
      </p:sp>
      <p:pic>
        <p:nvPicPr>
          <p:cNvPr id="7" name="Picture 6">
            <a:extLst>
              <a:ext uri="{FF2B5EF4-FFF2-40B4-BE49-F238E27FC236}">
                <a16:creationId xmlns:a16="http://schemas.microsoft.com/office/drawing/2014/main" xmlns="" id="{12483371-6A0D-ED99-3A60-E40EB3CAF88A}"/>
              </a:ext>
            </a:extLst>
          </p:cNvPr>
          <p:cNvPicPr>
            <a:picLocks noChangeAspect="1"/>
          </p:cNvPicPr>
          <p:nvPr/>
        </p:nvPicPr>
        <p:blipFill>
          <a:blip r:embed="rId5"/>
          <a:stretch>
            <a:fillRect/>
          </a:stretch>
        </p:blipFill>
        <p:spPr>
          <a:xfrm>
            <a:off x="0" y="4231479"/>
            <a:ext cx="5321030" cy="2396262"/>
          </a:xfrm>
          <a:prstGeom prst="rect">
            <a:avLst/>
          </a:prstGeom>
        </p:spPr>
      </p:pic>
    </p:spTree>
    <p:extLst>
      <p:ext uri="{BB962C8B-B14F-4D97-AF65-F5344CB8AC3E}">
        <p14:creationId xmlns:p14="http://schemas.microsoft.com/office/powerpoint/2010/main" xmlns="" val="19056272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Δημογραφικά Χαρακτηριστικά Συμμετεχόντων στην Έρευνα </a:t>
            </a:r>
            <a:r>
              <a:rPr lang="en-GB" dirty="0">
                <a:cs typeface="Times New Roman" pitchFamily="18" charset="0"/>
              </a:rPr>
              <a:t>V</a:t>
            </a:r>
            <a:r>
              <a:rPr lang="el-GR" dirty="0">
                <a:cs typeface="Times New Roman" pitchFamily="18" charset="0"/>
              </a:rPr>
              <a:t> </a:t>
            </a:r>
            <a:endParaRPr lang="en-US" dirty="0">
              <a:cs typeface="Times New Roman" pitchFamily="18" charset="0"/>
            </a:endParaRPr>
          </a:p>
        </p:txBody>
      </p:sp>
      <p:sp>
        <p:nvSpPr>
          <p:cNvPr id="16" name="TextBox 15">
            <a:extLst>
              <a:ext uri="{FF2B5EF4-FFF2-40B4-BE49-F238E27FC236}">
                <a16:creationId xmlns:a16="http://schemas.microsoft.com/office/drawing/2014/main" xmlns="" id="{7DAF572E-8B14-A151-0C4F-E3EB90E6F269}"/>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
        <p:nvSpPr>
          <p:cNvPr id="11" name="TextBox 10">
            <a:extLst>
              <a:ext uri="{FF2B5EF4-FFF2-40B4-BE49-F238E27FC236}">
                <a16:creationId xmlns:a16="http://schemas.microsoft.com/office/drawing/2014/main" xmlns="" id="{7B5D32FF-AAED-A862-DCBC-1D1C82396F96}"/>
              </a:ext>
            </a:extLst>
          </p:cNvPr>
          <p:cNvSpPr txBox="1"/>
          <p:nvPr/>
        </p:nvSpPr>
        <p:spPr>
          <a:xfrm>
            <a:off x="4571999" y="1123947"/>
            <a:ext cx="4572002" cy="5016758"/>
          </a:xfrm>
          <a:prstGeom prst="rect">
            <a:avLst/>
          </a:prstGeom>
          <a:solidFill>
            <a:schemeClr val="accent2">
              <a:lumMod val="60000"/>
              <a:lumOff val="40000"/>
            </a:schemeClr>
          </a:solidFill>
        </p:spPr>
        <p:txBody>
          <a:bodyPr wrap="square" rtlCol="0">
            <a:spAutoFit/>
          </a:bodyPr>
          <a:lstStyle/>
          <a:p>
            <a:pPr marL="285750" indent="-285750">
              <a:buFont typeface="Arial" panose="020B0604020202020204" pitchFamily="34" charset="0"/>
              <a:buChar char="•"/>
            </a:pPr>
            <a:r>
              <a:rPr lang="el-GR" sz="1600" dirty="0"/>
              <a:t>Η Εισοδηματική Διαστρωμάτωση είναι παρόμοια με μία μικρή διαφορά στην περίπτωση της Περιφερειακής Ενότητας Αχαΐας όπου η πιο πολυπληθής ομάδα ερωτώμενων είναι αυτή που έχει μέσο ετήσιο καθαρό εισόδημα 15-20 χιλιάδες ευρώ</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solidFill>
                  <a:srgbClr val="C00000"/>
                </a:solidFill>
              </a:rPr>
              <a:t>Από την άλλη πλευρά όμως βλέπουμε πως νοικοκυριά με περισσότερα μέλη έχουν και μεγαλύτερα εισοδήματα</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solidFill>
                  <a:srgbClr val="C00000"/>
                </a:solidFill>
              </a:rPr>
              <a:t>Τα πολυπληθή νοικοκυριά εκ των πραγμάτων έχουν μεγαλύτερες ανάγκες κατανάλωσης ενέργειας. </a:t>
            </a:r>
          </a:p>
          <a:p>
            <a:pPr marL="285750" indent="-285750">
              <a:buFont typeface="Arial" panose="020B0604020202020204" pitchFamily="34" charset="0"/>
              <a:buChar char="•"/>
            </a:pPr>
            <a:endParaRPr lang="el-GR" sz="1600" dirty="0">
              <a:solidFill>
                <a:srgbClr val="C00000"/>
              </a:solidFill>
            </a:endParaRPr>
          </a:p>
          <a:p>
            <a:pPr marL="285750" indent="-285750">
              <a:buFont typeface="Arial" panose="020B0604020202020204" pitchFamily="34" charset="0"/>
              <a:buChar char="•"/>
            </a:pPr>
            <a:r>
              <a:rPr lang="el-GR" sz="1600" dirty="0">
                <a:solidFill>
                  <a:srgbClr val="C00000"/>
                </a:solidFill>
              </a:rPr>
              <a:t>Συνεπώς τα μεγαλύτερα εισοδήματα ανά ερωτώμενο δε συνεπάγονται απαραίτητα και μεγαλύτερη οικονομική δυνατότητα. Πρέπει να ληφθεί υπόψη το πλήθος των ατόμων του κάθε νοικοκυριού</a:t>
            </a:r>
          </a:p>
        </p:txBody>
      </p:sp>
      <p:pic>
        <p:nvPicPr>
          <p:cNvPr id="4" name="Picture 3">
            <a:extLst>
              <a:ext uri="{FF2B5EF4-FFF2-40B4-BE49-F238E27FC236}">
                <a16:creationId xmlns:a16="http://schemas.microsoft.com/office/drawing/2014/main" xmlns="" id="{DB503D4E-CAE1-E6CD-1FC7-235FA22461CC}"/>
              </a:ext>
            </a:extLst>
          </p:cNvPr>
          <p:cNvPicPr>
            <a:picLocks noChangeAspect="1"/>
          </p:cNvPicPr>
          <p:nvPr/>
        </p:nvPicPr>
        <p:blipFill>
          <a:blip r:embed="rId4"/>
          <a:stretch>
            <a:fillRect/>
          </a:stretch>
        </p:blipFill>
        <p:spPr>
          <a:xfrm>
            <a:off x="0" y="1123948"/>
            <a:ext cx="4571999" cy="2607288"/>
          </a:xfrm>
          <a:prstGeom prst="rect">
            <a:avLst/>
          </a:prstGeom>
        </p:spPr>
      </p:pic>
      <p:pic>
        <p:nvPicPr>
          <p:cNvPr id="9" name="Picture 8">
            <a:extLst>
              <a:ext uri="{FF2B5EF4-FFF2-40B4-BE49-F238E27FC236}">
                <a16:creationId xmlns:a16="http://schemas.microsoft.com/office/drawing/2014/main" xmlns="" id="{7D084A07-7410-2A6C-41F7-DC474087DA75}"/>
              </a:ext>
            </a:extLst>
          </p:cNvPr>
          <p:cNvPicPr>
            <a:picLocks noChangeAspect="1"/>
          </p:cNvPicPr>
          <p:nvPr/>
        </p:nvPicPr>
        <p:blipFill>
          <a:blip r:embed="rId5"/>
          <a:stretch>
            <a:fillRect/>
          </a:stretch>
        </p:blipFill>
        <p:spPr>
          <a:xfrm>
            <a:off x="-1" y="3731236"/>
            <a:ext cx="4571999" cy="2912025"/>
          </a:xfrm>
          <a:prstGeom prst="rect">
            <a:avLst/>
          </a:prstGeom>
        </p:spPr>
      </p:pic>
    </p:spTree>
    <p:extLst>
      <p:ext uri="{BB962C8B-B14F-4D97-AF65-F5344CB8AC3E}">
        <p14:creationId xmlns:p14="http://schemas.microsoft.com/office/powerpoint/2010/main" xmlns="" val="188152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1</a:t>
            </a:r>
            <a:r>
              <a:rPr lang="el-GR" baseline="30000" dirty="0">
                <a:cs typeface="Times New Roman" pitchFamily="18" charset="0"/>
              </a:rPr>
              <a:t>ου</a:t>
            </a:r>
            <a:r>
              <a:rPr lang="el-GR" dirty="0">
                <a:cs typeface="Times New Roman" pitchFamily="18" charset="0"/>
              </a:rPr>
              <a:t> Μέρους Ι</a:t>
            </a:r>
            <a:endParaRPr lang="en-US" dirty="0">
              <a:cs typeface="Times New Roman" pitchFamily="18" charset="0"/>
            </a:endParaRPr>
          </a:p>
        </p:txBody>
      </p:sp>
      <p:sp>
        <p:nvSpPr>
          <p:cNvPr id="21" name="TextBox 20">
            <a:extLst>
              <a:ext uri="{FF2B5EF4-FFF2-40B4-BE49-F238E27FC236}">
                <a16:creationId xmlns:a16="http://schemas.microsoft.com/office/drawing/2014/main" xmlns="" id="{35F2CDF2-875A-CEBD-77F1-9846A6031A20}"/>
              </a:ext>
            </a:extLst>
          </p:cNvPr>
          <p:cNvSpPr txBox="1"/>
          <p:nvPr/>
        </p:nvSpPr>
        <p:spPr>
          <a:xfrm>
            <a:off x="155641" y="1368419"/>
            <a:ext cx="8715985" cy="4708981"/>
          </a:xfrm>
          <a:prstGeom prst="rect">
            <a:avLst/>
          </a:prstGeom>
          <a:noFill/>
        </p:spPr>
        <p:txBody>
          <a:bodyPr wrap="square" rtlCol="0">
            <a:spAutoFit/>
          </a:bodyPr>
          <a:lstStyle/>
          <a:p>
            <a:pPr marL="285750" indent="-285750">
              <a:buFont typeface="Arial" panose="020B0604020202020204" pitchFamily="34" charset="0"/>
              <a:buChar char="•"/>
            </a:pPr>
            <a:r>
              <a:rPr lang="el-GR" sz="2000" dirty="0"/>
              <a:t>Το δείγμα της έρευνας </a:t>
            </a:r>
            <a:r>
              <a:rPr lang="el-GR" sz="2000" dirty="0">
                <a:solidFill>
                  <a:srgbClr val="C00000"/>
                </a:solidFill>
              </a:rPr>
              <a:t>έχει ικανό αριθμό εκπροσώπων και από τις τρεις περιφερειακές ενότητες</a:t>
            </a:r>
          </a:p>
          <a:p>
            <a:endParaRPr lang="el-GR" sz="2000" dirty="0">
              <a:solidFill>
                <a:srgbClr val="C00000"/>
              </a:solidFill>
            </a:endParaRPr>
          </a:p>
          <a:p>
            <a:pPr marL="285750" indent="-285750">
              <a:buFont typeface="Arial" panose="020B0604020202020204" pitchFamily="34" charset="0"/>
              <a:buChar char="•"/>
            </a:pPr>
            <a:r>
              <a:rPr lang="el-GR" sz="2000" dirty="0">
                <a:solidFill>
                  <a:srgbClr val="C00000"/>
                </a:solidFill>
              </a:rPr>
              <a:t>Το κατά κεφαλήν ΑΕΠ στην ΠΔΕ ήταν 15.200€ το 2018 </a:t>
            </a:r>
            <a:r>
              <a:rPr lang="el-GR" sz="2000" dirty="0"/>
              <a:t>(ΕΛΣΤΑΤ), πολύ κοντά στην καταγραφή του δείγματος της έρευνας</a:t>
            </a:r>
          </a:p>
          <a:p>
            <a:endParaRPr lang="el-GR" sz="2000" dirty="0"/>
          </a:p>
          <a:p>
            <a:pPr marL="285750" indent="-285750">
              <a:buFont typeface="Arial" panose="020B0604020202020204" pitchFamily="34" charset="0"/>
              <a:buChar char="•"/>
            </a:pPr>
            <a:r>
              <a:rPr lang="el-GR" sz="2000" dirty="0"/>
              <a:t> Το γυναικείο φύλο υπό-εκπροσωπείται στην έρευνα </a:t>
            </a:r>
            <a:r>
              <a:rPr lang="en-GB" sz="2000" dirty="0"/>
              <a:t>me 40% </a:t>
            </a:r>
            <a:r>
              <a:rPr lang="el-GR" sz="2000" dirty="0"/>
              <a:t>ενώ η μέση ηλικία του δείγματος που είναι περίπου </a:t>
            </a:r>
            <a:r>
              <a:rPr lang="el-GR" sz="2000" dirty="0">
                <a:solidFill>
                  <a:srgbClr val="C00000"/>
                </a:solidFill>
              </a:rPr>
              <a:t>41 έτη είναι ελαφρώς μικρότερη από τον εθνικό μέσο όρο των 45 ετών</a:t>
            </a:r>
          </a:p>
          <a:p>
            <a:endParaRPr lang="el-GR" sz="2000" dirty="0">
              <a:solidFill>
                <a:srgbClr val="C00000"/>
              </a:solidFill>
            </a:endParaRPr>
          </a:p>
          <a:p>
            <a:pPr marL="285750" indent="-285750">
              <a:buFont typeface="Arial" panose="020B0604020202020204" pitchFamily="34" charset="0"/>
              <a:buChar char="•"/>
            </a:pPr>
            <a:r>
              <a:rPr lang="el-GR" sz="2000" dirty="0"/>
              <a:t>Ποσοστό 35,1% των συμμετεχόντων έχει πτυχίο τριτοβάθμιας ενώ 5,2% από το σύνολο του δείγματος έχει και μεταπτυχιακό. Το επίπεδο εκπαίδευσης </a:t>
            </a:r>
            <a:r>
              <a:rPr lang="el-GR" sz="2000" dirty="0">
                <a:solidFill>
                  <a:srgbClr val="C00000"/>
                </a:solidFill>
              </a:rPr>
              <a:t>είναι ελαφρώς χαμηλότερο από τον ευρωπαϊκό μέσο όρο</a:t>
            </a:r>
            <a:r>
              <a:rPr lang="el-GR" sz="2000" dirty="0"/>
              <a:t> όπου οι απόφοιτοι τριτοβάθμιας εκπαίδευσης αποτελούν λίγο περισσότερο από το 40% του πληθυσμού</a:t>
            </a:r>
          </a:p>
        </p:txBody>
      </p:sp>
      <p:sp>
        <p:nvSpPr>
          <p:cNvPr id="6" name="TextBox 5">
            <a:extLst>
              <a:ext uri="{FF2B5EF4-FFF2-40B4-BE49-F238E27FC236}">
                <a16:creationId xmlns:a16="http://schemas.microsoft.com/office/drawing/2014/main" xmlns="" id="{851136FD-CE21-D1E4-275C-23B82AC0D635}"/>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370088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Βασικές Παρατηρήσεις 1</a:t>
            </a:r>
            <a:r>
              <a:rPr lang="el-GR" baseline="30000" dirty="0">
                <a:cs typeface="Times New Roman" pitchFamily="18" charset="0"/>
              </a:rPr>
              <a:t>ου</a:t>
            </a:r>
            <a:r>
              <a:rPr lang="el-GR" dirty="0">
                <a:cs typeface="Times New Roman" pitchFamily="18" charset="0"/>
              </a:rPr>
              <a:t> Μέρους ΙΙ</a:t>
            </a:r>
            <a:endParaRPr lang="en-US" dirty="0">
              <a:cs typeface="Times New Roman" pitchFamily="18" charset="0"/>
            </a:endParaRPr>
          </a:p>
        </p:txBody>
      </p:sp>
      <p:sp>
        <p:nvSpPr>
          <p:cNvPr id="21" name="TextBox 20">
            <a:extLst>
              <a:ext uri="{FF2B5EF4-FFF2-40B4-BE49-F238E27FC236}">
                <a16:creationId xmlns:a16="http://schemas.microsoft.com/office/drawing/2014/main" xmlns="" id="{35F2CDF2-875A-CEBD-77F1-9846A6031A20}"/>
              </a:ext>
            </a:extLst>
          </p:cNvPr>
          <p:cNvSpPr txBox="1"/>
          <p:nvPr/>
        </p:nvSpPr>
        <p:spPr>
          <a:xfrm>
            <a:off x="155641" y="1368419"/>
            <a:ext cx="8715985" cy="4154984"/>
          </a:xfrm>
          <a:prstGeom prst="rect">
            <a:avLst/>
          </a:prstGeom>
          <a:noFill/>
        </p:spPr>
        <p:txBody>
          <a:bodyPr wrap="square" rtlCol="0">
            <a:spAutoFit/>
          </a:bodyPr>
          <a:lstStyle/>
          <a:p>
            <a:pPr marL="285750" indent="-285750">
              <a:buFont typeface="Arial" panose="020B0604020202020204" pitchFamily="34" charset="0"/>
              <a:buChar char="•"/>
            </a:pPr>
            <a:r>
              <a:rPr lang="el-GR" sz="2400" dirty="0">
                <a:solidFill>
                  <a:srgbClr val="C00000"/>
                </a:solidFill>
              </a:rPr>
              <a:t>Οι ιδιωτικοί υπάλληλοι, οι εργοδότες, οι αυτοαπασχολούμενοι και οι γεωργοί αποτελούν το 82,5% του δείγματος</a:t>
            </a:r>
          </a:p>
          <a:p>
            <a:endParaRPr lang="el-GR" sz="2400" dirty="0">
              <a:solidFill>
                <a:srgbClr val="C00000"/>
              </a:solidFill>
            </a:endParaRPr>
          </a:p>
          <a:p>
            <a:pPr marL="285750" indent="-285750">
              <a:buFont typeface="Arial" panose="020B0604020202020204" pitchFamily="34" charset="0"/>
              <a:buChar char="•"/>
            </a:pPr>
            <a:r>
              <a:rPr lang="el-GR" sz="2400" dirty="0"/>
              <a:t>Αυτές οι κατηγορίες απασχόλησης, επηρεάζονται από την ευρύτερη πορεία της οικονομίας (σε αντίθεση με τους δημοσίους υπαλλήλους και τους συνταξιούχους) σε πολλαπλά επίπεδα, </a:t>
            </a:r>
            <a:r>
              <a:rPr lang="el-GR" sz="2400" dirty="0">
                <a:solidFill>
                  <a:srgbClr val="C00000"/>
                </a:solidFill>
              </a:rPr>
              <a:t>συνεπώς μία έντονη επιβάρυνση του κόστους ζωής (όπως αυτή που προκαλεί το υψηλό ενεργειακό κόστος) </a:t>
            </a:r>
            <a:r>
              <a:rPr lang="el-GR" sz="2400" dirty="0"/>
              <a:t>με επακόλουθη μείωση της κατανάλωσης επηρεάζει έντονα αυτές τις κατηγορίες σε επίπεδο εσόδων, εξόδων, κερδοφορίας αλλά και έμμεσα στο επίπεδο της χρηματοδότησης και της ανταγωνιστικότητας</a:t>
            </a:r>
          </a:p>
        </p:txBody>
      </p:sp>
      <p:sp>
        <p:nvSpPr>
          <p:cNvPr id="6" name="TextBox 5">
            <a:extLst>
              <a:ext uri="{FF2B5EF4-FFF2-40B4-BE49-F238E27FC236}">
                <a16:creationId xmlns:a16="http://schemas.microsoft.com/office/drawing/2014/main" xmlns="" id="{851136FD-CE21-D1E4-275C-23B82AC0D635}"/>
              </a:ext>
            </a:extLst>
          </p:cNvPr>
          <p:cNvSpPr txBox="1"/>
          <p:nvPr/>
        </p:nvSpPr>
        <p:spPr>
          <a:xfrm>
            <a:off x="0" y="6627742"/>
            <a:ext cx="7710651" cy="276999"/>
          </a:xfrm>
          <a:prstGeom prst="rect">
            <a:avLst/>
          </a:prstGeom>
          <a:noFill/>
        </p:spPr>
        <p:txBody>
          <a:bodyPr wrap="square" rtlCol="0">
            <a:spAutoFit/>
          </a:bodyPr>
          <a:lstStyle/>
          <a:p>
            <a:r>
              <a:rPr lang="el-GR" sz="1200" dirty="0"/>
              <a:t>Έρευνα για τις επιπτώσεις της αύξησης του κόστους Ενέργειας στα νοικοκυριά της Περιφέρειας Δυτικής Ελλάδας</a:t>
            </a:r>
            <a:endParaRPr lang="en-US" sz="1200" dirty="0"/>
          </a:p>
        </p:txBody>
      </p:sp>
    </p:spTree>
    <p:extLst>
      <p:ext uri="{BB962C8B-B14F-4D97-AF65-F5344CB8AC3E}">
        <p14:creationId xmlns:p14="http://schemas.microsoft.com/office/powerpoint/2010/main" xmlns="" val="1512149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3616</TotalTime>
  <Words>5848</Words>
  <Application>Microsoft Office PowerPoint</Application>
  <PresentationFormat>Προβολή στην οθόνη (4:3)</PresentationFormat>
  <Paragraphs>490</Paragraphs>
  <Slides>38</Slides>
  <Notes>38</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Office Theme</vt:lpstr>
      <vt:lpstr>Έρευνα για τις επιπτώσεις του κόστους Ενέργειας στα Νοικοκυριά της Περιφέρειας Δυτικής Ελλάδας</vt:lpstr>
      <vt:lpstr>Πρώτο Μέρος Έρευνας </vt:lpstr>
      <vt:lpstr>Δημογραφικά Χαρακτηριστικά Συμμετεχόντων στην Έρευνα Ι </vt:lpstr>
      <vt:lpstr>Δημογραφικά Χαρακτηριστικά Συμμετεχόντων στην Έρευνα ΙΙ </vt:lpstr>
      <vt:lpstr>Δημογραφικά Χαρακτηριστικά Συμμετεχόντων στην Έρευνα ΙΙI </vt:lpstr>
      <vt:lpstr>Δημογραφικά Χαρακτηριστικά Συμμετεχόντων στην Έρευνα IV </vt:lpstr>
      <vt:lpstr>Δημογραφικά Χαρακτηριστικά Συμμετεχόντων στην Έρευνα V </vt:lpstr>
      <vt:lpstr>Βασικές Παρατηρήσεις 1ου Μέρους Ι</vt:lpstr>
      <vt:lpstr>Βασικές Παρατηρήσεις 1ου Μέρους ΙΙ</vt:lpstr>
      <vt:lpstr>Δεύτερο Μέρος Έρευνας </vt:lpstr>
      <vt:lpstr>B.1. Γνωρίζετε τρόπους που θα μπορούσατε να μειώσετε τον λογαριασμό του ρεύματός σας; Ι</vt:lpstr>
      <vt:lpstr>B.1. Γνωρίζετε τρόπους που θα μπορούσατε να μειώσετε τον λογαριασμό του ρεύματός σας; ΙΙ</vt:lpstr>
      <vt:lpstr>Β.2.Τι πιστεύετε ότι επηρεάζει την αύξηση των τιμών ενέργειας; Ι</vt:lpstr>
      <vt:lpstr>Β.2.Τι πιστεύετε ότι επηρεάζει την αύξηση των τιμών ενέργειας; ΙΙ</vt:lpstr>
      <vt:lpstr>Β.3. Ποιος πιστεύετε ότι πρέπει να έχει την ευθύνη της προστασίας των καταναλωτών από τις αυξήσεις στο κόστος της ενέργειας; Ι</vt:lpstr>
      <vt:lpstr>Β.3. Ποιος πιστεύετε ότι πρέπει να έχει την ευθύνη της προστασίας των καταναλωτών από τις αυξήσεις στο κόστος της ενέργειας; ΙΙ</vt:lpstr>
      <vt:lpstr>Β.4.Γνωρίζετε τι είναι οι Ενεργειακές Κοινότητες; Πόσες φορές έχετε ακούσει ή διαβάσει κάτι για αυτές τον τελευταίο χρόνο;</vt:lpstr>
      <vt:lpstr>Βασικές Παρατηρήσεις 2ου Μέρους Ι</vt:lpstr>
      <vt:lpstr>Βασικές Παρατηρήσεις 2ου Μέρους ΙΙ</vt:lpstr>
      <vt:lpstr>Τρίτο Μέρος Έρευνας </vt:lpstr>
      <vt:lpstr>Αντιλαμβανόμενη Αύξηση Ενεργειακού Κόστους </vt:lpstr>
      <vt:lpstr>Αντιλαμβανόμενη Αύξηση Δαπάνης για Ρεύμα ανά Περιφερειακή Ενότητα</vt:lpstr>
      <vt:lpstr>Αντιλαμβανόμενη Αύξηση Δαπάνης για Θέρμανση ανά Περιφερειακή Ενότητα</vt:lpstr>
      <vt:lpstr>Αντιλαμβανόμενη Αύξηση Δαπάνης για Καύσιμα Κίνησης ανά Περιφερειακή Ενότητα</vt:lpstr>
      <vt:lpstr>Ενεργειακό Κόστος και Δείκτες Αισιοδοξίας πολιτών</vt:lpstr>
      <vt:lpstr>Επίδραση Ενεργειακού Κόστους στις καταναλωτικές Συνήθειες των Πολιτών </vt:lpstr>
      <vt:lpstr>Ενεργειακό Κόστος και Δείκτες Αισιοδοξίας πολιτών Ι</vt:lpstr>
      <vt:lpstr>Ενεργειακό Κόστος και Δείκτες Αισιοδοξίας πολιτών ΙΙ</vt:lpstr>
      <vt:lpstr>Επίδραση Ενεργειακού Κόστους στις καταναλωτικές Συνήθειες των Πολιτών </vt:lpstr>
      <vt:lpstr>Δ.1. Τι μπορεί  να κάνει η Περιφέρεια Δυτικής Ελλάδας για την αντιμετώπιση της κρίσης </vt:lpstr>
      <vt:lpstr>Τι πιστεύετε για την πορεία των τιμών των προϊόντων και υπηρεσιών για το επόμενο εξάμηνο;</vt:lpstr>
      <vt:lpstr>Ευθύνη για τις Αυξήσεις των τιμών</vt:lpstr>
      <vt:lpstr>Συνολικός Δείκτης Αισιοδοξίας πολιτών Περιφέρειας Δυτικής Ελλάδας Ι</vt:lpstr>
      <vt:lpstr>Συνολικός Δείκτης Αισιοδοξίας πολιτών Περιφέρειας Δυτικής Ελλάδας ΙΙ</vt:lpstr>
      <vt:lpstr>Συμπεράσματα Έρευνας Ι</vt:lpstr>
      <vt:lpstr>Συμπεράσματα Έρευνας ΙΙ</vt:lpstr>
      <vt:lpstr>Συμπεράσματα Έρευνας ΙΙΙ</vt:lpstr>
      <vt:lpstr>Διαφάνεια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189</cp:revision>
  <dcterms:created xsi:type="dcterms:W3CDTF">2018-08-20T14:51:36Z</dcterms:created>
  <dcterms:modified xsi:type="dcterms:W3CDTF">2023-02-25T12:11:31Z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